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8"/>
  </p:notesMasterIdLst>
  <p:handoutMasterIdLst>
    <p:handoutMasterId r:id="rId79"/>
  </p:handoutMasterIdLst>
  <p:sldIdLst>
    <p:sldId id="256" r:id="rId2"/>
    <p:sldId id="383" r:id="rId3"/>
    <p:sldId id="358" r:id="rId4"/>
    <p:sldId id="389" r:id="rId5"/>
    <p:sldId id="356" r:id="rId6"/>
    <p:sldId id="357" r:id="rId7"/>
    <p:sldId id="460" r:id="rId8"/>
    <p:sldId id="461" r:id="rId9"/>
    <p:sldId id="462" r:id="rId10"/>
    <p:sldId id="463" r:id="rId11"/>
    <p:sldId id="464" r:id="rId12"/>
    <p:sldId id="465" r:id="rId13"/>
    <p:sldId id="466" r:id="rId14"/>
    <p:sldId id="467" r:id="rId15"/>
    <p:sldId id="309" r:id="rId16"/>
    <p:sldId id="385" r:id="rId17"/>
    <p:sldId id="388" r:id="rId18"/>
    <p:sldId id="391" r:id="rId19"/>
    <p:sldId id="381" r:id="rId20"/>
    <p:sldId id="455" r:id="rId21"/>
    <p:sldId id="393" r:id="rId22"/>
    <p:sldId id="394" r:id="rId23"/>
    <p:sldId id="398" r:id="rId24"/>
    <p:sldId id="399" r:id="rId25"/>
    <p:sldId id="400" r:id="rId26"/>
    <p:sldId id="401" r:id="rId27"/>
    <p:sldId id="403" r:id="rId28"/>
    <p:sldId id="404" r:id="rId29"/>
    <p:sldId id="395" r:id="rId30"/>
    <p:sldId id="402" r:id="rId31"/>
    <p:sldId id="405" r:id="rId32"/>
    <p:sldId id="406" r:id="rId33"/>
    <p:sldId id="407" r:id="rId34"/>
    <p:sldId id="408" r:id="rId35"/>
    <p:sldId id="409" r:id="rId36"/>
    <p:sldId id="410" r:id="rId37"/>
    <p:sldId id="413" r:id="rId38"/>
    <p:sldId id="411" r:id="rId39"/>
    <p:sldId id="412" r:id="rId40"/>
    <p:sldId id="414" r:id="rId41"/>
    <p:sldId id="456"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57" r:id="rId55"/>
    <p:sldId id="458" r:id="rId56"/>
    <p:sldId id="415"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17" r:id="rId73"/>
    <p:sldId id="418" r:id="rId74"/>
    <p:sldId id="419" r:id="rId75"/>
    <p:sldId id="420" r:id="rId76"/>
    <p:sldId id="421" r:id="rId77"/>
  </p:sldIdLst>
  <p:sldSz cx="9144000" cy="6858000" type="screen4x3"/>
  <p:notesSz cx="6883400" cy="9906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33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8" autoAdjust="0"/>
    <p:restoredTop sz="88660" autoAdjust="0"/>
  </p:normalViewPr>
  <p:slideViewPr>
    <p:cSldViewPr snapToGrid="0">
      <p:cViewPr varScale="1">
        <p:scale>
          <a:sx n="97" d="100"/>
          <a:sy n="97" d="100"/>
        </p:scale>
        <p:origin x="792" y="90"/>
      </p:cViewPr>
      <p:guideLst>
        <p:guide orient="horz" pos="2160"/>
        <p:guide pos="2880"/>
      </p:guideLst>
    </p:cSldViewPr>
  </p:slideViewPr>
  <p:notesTextViewPr>
    <p:cViewPr>
      <p:scale>
        <a:sx n="100" d="100"/>
        <a:sy n="100" d="100"/>
      </p:scale>
      <p:origin x="0" y="0"/>
    </p:cViewPr>
  </p:notesTextViewPr>
  <p:notesViewPr>
    <p:cSldViewPr snapToGrid="0">
      <p:cViewPr varScale="1">
        <p:scale>
          <a:sx n="66" d="100"/>
          <a:sy n="66" d="100"/>
        </p:scale>
        <p:origin x="3330" y="66"/>
      </p:cViewPr>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68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98900" y="0"/>
            <a:ext cx="2982913" cy="496888"/>
          </a:xfrm>
          <a:prstGeom prst="rect">
            <a:avLst/>
          </a:prstGeom>
        </p:spPr>
        <p:txBody>
          <a:bodyPr vert="horz" lIns="91440" tIns="45720" rIns="91440" bIns="45720" rtlCol="0"/>
          <a:lstStyle>
            <a:lvl1pPr algn="r">
              <a:defRPr sz="1200"/>
            </a:lvl1pPr>
          </a:lstStyle>
          <a:p>
            <a:pPr>
              <a:defRPr/>
            </a:pPr>
            <a:fld id="{4F351520-5431-4865-B256-A549B3ADEB98}" type="datetimeFigureOut">
              <a:rPr lang="en-US"/>
              <a:pPr>
                <a:defRPr/>
              </a:pPr>
              <a:t>9/9/2015</a:t>
            </a:fld>
            <a:endParaRPr lang="en-US"/>
          </a:p>
        </p:txBody>
      </p:sp>
      <p:sp>
        <p:nvSpPr>
          <p:cNvPr id="4" name="Footer Placeholder 3"/>
          <p:cNvSpPr>
            <a:spLocks noGrp="1"/>
          </p:cNvSpPr>
          <p:nvPr>
            <p:ph type="ftr" sz="quarter" idx="2"/>
          </p:nvPr>
        </p:nvSpPr>
        <p:spPr>
          <a:xfrm>
            <a:off x="0" y="9409113"/>
            <a:ext cx="2982913" cy="4968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98900" y="9409113"/>
            <a:ext cx="2982913" cy="496887"/>
          </a:xfrm>
          <a:prstGeom prst="rect">
            <a:avLst/>
          </a:prstGeom>
        </p:spPr>
        <p:txBody>
          <a:bodyPr vert="horz" lIns="91440" tIns="45720" rIns="91440" bIns="45720" rtlCol="0" anchor="b"/>
          <a:lstStyle>
            <a:lvl1pPr algn="r">
              <a:defRPr sz="1200"/>
            </a:lvl1pPr>
          </a:lstStyle>
          <a:p>
            <a:pPr>
              <a:defRPr/>
            </a:pPr>
            <a:fld id="{BBB54B32-F23D-4704-B481-0F559F9BA11D}" type="slidenum">
              <a:rPr lang="en-US"/>
              <a:pPr>
                <a:defRPr/>
              </a:pPr>
              <a:t>‹#›</a:t>
            </a:fld>
            <a:endParaRPr lang="en-US"/>
          </a:p>
        </p:txBody>
      </p:sp>
    </p:spTree>
    <p:extLst>
      <p:ext uri="{BB962C8B-B14F-4D97-AF65-F5344CB8AC3E}">
        <p14:creationId xmlns:p14="http://schemas.microsoft.com/office/powerpoint/2010/main" val="2336459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53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3" name="Date Placeholder 2"/>
          <p:cNvSpPr>
            <a:spLocks noGrp="1"/>
          </p:cNvSpPr>
          <p:nvPr>
            <p:ph type="dt" idx="1"/>
          </p:nvPr>
        </p:nvSpPr>
        <p:spPr>
          <a:xfrm>
            <a:off x="3898900" y="0"/>
            <a:ext cx="2982913" cy="4953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A463ADC9-3337-4A32-BD74-974B1FEB894A}" type="datetimeFigureOut">
              <a:rPr lang="de-DE" altLang="zh-CN"/>
              <a:pPr/>
              <a:t>09.09.2015</a:t>
            </a:fld>
            <a:endParaRPr lang="de-DE" altLang="zh-CN"/>
          </a:p>
        </p:txBody>
      </p:sp>
      <p:sp>
        <p:nvSpPr>
          <p:cNvPr id="4" name="Slide Image Placeholder 3"/>
          <p:cNvSpPr>
            <a:spLocks noGrp="1" noRot="1" noChangeAspect="1"/>
          </p:cNvSpPr>
          <p:nvPr>
            <p:ph type="sldImg" idx="2"/>
          </p:nvPr>
        </p:nvSpPr>
        <p:spPr>
          <a:xfrm>
            <a:off x="965200" y="742950"/>
            <a:ext cx="4953000" cy="3714750"/>
          </a:xfrm>
          <a:prstGeom prst="rect">
            <a:avLst/>
          </a:prstGeom>
          <a:noFill/>
          <a:ln w="12700">
            <a:solidFill>
              <a:prstClr val="black"/>
            </a:solidFill>
          </a:ln>
        </p:spPr>
        <p:txBody>
          <a:bodyPr vert="horz" lIns="91440" tIns="45720" rIns="91440" bIns="45720" rtlCol="0" anchor="ctr"/>
          <a:lstStyle/>
          <a:p>
            <a:pPr lvl="0"/>
            <a:endParaRPr lang="de-DE" noProof="0" smtClean="0"/>
          </a:p>
        </p:txBody>
      </p:sp>
      <p:sp>
        <p:nvSpPr>
          <p:cNvPr id="5" name="Notes Placeholder 4"/>
          <p:cNvSpPr>
            <a:spLocks noGrp="1"/>
          </p:cNvSpPr>
          <p:nvPr>
            <p:ph type="body" sz="quarter" idx="3"/>
          </p:nvPr>
        </p:nvSpPr>
        <p:spPr>
          <a:xfrm>
            <a:off x="688975" y="4705350"/>
            <a:ext cx="5505450" cy="44577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noProof="0" smtClean="0"/>
          </a:p>
        </p:txBody>
      </p:sp>
      <p:sp>
        <p:nvSpPr>
          <p:cNvPr id="6" name="Footer Placeholder 5"/>
          <p:cNvSpPr>
            <a:spLocks noGrp="1"/>
          </p:cNvSpPr>
          <p:nvPr>
            <p:ph type="ftr" sz="quarter" idx="4"/>
          </p:nvPr>
        </p:nvSpPr>
        <p:spPr>
          <a:xfrm>
            <a:off x="0" y="9409113"/>
            <a:ext cx="2982913" cy="4953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7" name="Slide Number Placeholder 6"/>
          <p:cNvSpPr>
            <a:spLocks noGrp="1"/>
          </p:cNvSpPr>
          <p:nvPr>
            <p:ph type="sldNum" sz="quarter" idx="5"/>
          </p:nvPr>
        </p:nvSpPr>
        <p:spPr>
          <a:xfrm>
            <a:off x="3898900" y="9409113"/>
            <a:ext cx="298291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CD19FA0-690F-46F0-9B56-E4664531C1DE}" type="slidenum">
              <a:rPr lang="de-DE" altLang="zh-CN"/>
              <a:pPr/>
              <a:t>‹#›</a:t>
            </a:fld>
            <a:endParaRPr lang="de-DE" altLang="zh-CN"/>
          </a:p>
        </p:txBody>
      </p:sp>
    </p:spTree>
    <p:extLst>
      <p:ext uri="{BB962C8B-B14F-4D97-AF65-F5344CB8AC3E}">
        <p14:creationId xmlns:p14="http://schemas.microsoft.com/office/powerpoint/2010/main" val="842392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969963" y="742950"/>
            <a:ext cx="4922837" cy="3694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ECF3F3-DB48-436E-BF70-2A83DFD5AA84}" type="slidenum">
              <a:rPr lang="en-US" altLang="zh-CN">
                <a:solidFill>
                  <a:srgbClr val="000000"/>
                </a:solidFill>
                <a:latin typeface="Calibri" panose="020F0502020204030204" pitchFamily="34" charset="0"/>
              </a:rPr>
              <a:pPr/>
              <a:t>7</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691527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Include a “start here” message if we know where the client is looking to incorporate Cloud</a:t>
            </a:r>
          </a:p>
          <a:p>
            <a:r>
              <a:rPr lang="en-US" altLang="en-US" smtClean="0"/>
              <a:t>This chart can be easily customized toward the type of work, industry, project size etc.</a:t>
            </a:r>
          </a:p>
          <a:p>
            <a:r>
              <a:rPr lang="en-US" altLang="en-US" smtClean="0"/>
              <a:t>Bottom line: You do not need to start with a brand new project to take advantage of the Cloud. Start anywhere, and push to the areas where desired</a:t>
            </a:r>
          </a:p>
        </p:txBody>
      </p:sp>
      <p:sp>
        <p:nvSpPr>
          <p:cNvPr id="49156" name="Slide Number Placeholder 3"/>
          <p:cNvSpPr>
            <a:spLocks noGrp="1"/>
          </p:cNvSpPr>
          <p:nvPr>
            <p:ph type="sldNum" sz="quarter" idx="5"/>
          </p:nvPr>
        </p:nvSpPr>
        <p:spPr bwMode="auto">
          <a:xfrm>
            <a:off x="-85725" y="-319088"/>
            <a:ext cx="171450" cy="388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202D86E0-DB11-48C7-B3EC-9A0E53845420}" type="slidenum">
              <a:rPr lang="en-GB" altLang="en-US" sz="1100">
                <a:solidFill>
                  <a:srgbClr val="000000"/>
                </a:solidFill>
                <a:latin typeface="Arial" panose="020B0604020202020204" pitchFamily="34" charset="0"/>
                <a:ea typeface="宋体" panose="02010600030101010101" pitchFamily="2" charset="-122"/>
              </a:rPr>
              <a:pPr>
                <a:spcBef>
                  <a:spcPct val="0"/>
                </a:spcBef>
                <a:buClr>
                  <a:srgbClr val="000000"/>
                </a:buClr>
              </a:pPr>
              <a:t>30</a:t>
            </a:fld>
            <a:endParaRPr lang="en-GB" altLang="en-US" sz="11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590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87ADBF-19F7-4A1C-B0F7-826149EA2FBA}" type="slidenum">
              <a:rPr lang="en-US" altLang="zh-CN">
                <a:latin typeface="Arial" panose="020B0604020202020204" pitchFamily="34" charset="0"/>
                <a:ea typeface="MS PGothic" panose="020B0600070205080204" pitchFamily="34" charset="-128"/>
              </a:rPr>
              <a:pPr>
                <a:spcBef>
                  <a:spcPct val="0"/>
                </a:spcBef>
              </a:pPr>
              <a:t>31</a:t>
            </a:fld>
            <a:endParaRPr lang="en-US" altLang="zh-CN">
              <a:latin typeface="Arial" panose="020B0604020202020204" pitchFamily="34" charset="0"/>
              <a:ea typeface="MS PGothic" panose="020B0600070205080204" pitchFamily="34" charset="-128"/>
            </a:endParaRPr>
          </a:p>
        </p:txBody>
      </p:sp>
      <p:sp>
        <p:nvSpPr>
          <p:cNvPr id="5120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5120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5120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150352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6BFBFC-10B6-44A7-A95B-D05A15DAC976}" type="slidenum">
              <a:rPr lang="en-US" altLang="zh-CN">
                <a:latin typeface="Arial" panose="020B0604020202020204" pitchFamily="34" charset="0"/>
                <a:ea typeface="MS PGothic" panose="020B0600070205080204" pitchFamily="34" charset="-128"/>
              </a:rPr>
              <a:pPr>
                <a:spcBef>
                  <a:spcPct val="0"/>
                </a:spcBef>
              </a:pPr>
              <a:t>32</a:t>
            </a:fld>
            <a:endParaRPr lang="en-US" altLang="zh-CN">
              <a:latin typeface="Arial" panose="020B0604020202020204" pitchFamily="34" charset="0"/>
              <a:ea typeface="MS PGothic" panose="020B0600070205080204" pitchFamily="34" charset="-128"/>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3253"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66717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04" tIns="45502" rIns="91004" bIns="45502" anchor="b"/>
          <a:lstStyle>
            <a:lvl1pPr defTabSz="909638">
              <a:spcBef>
                <a:spcPct val="30000"/>
              </a:spcBef>
              <a:defRPr sz="1200">
                <a:solidFill>
                  <a:schemeClr val="tx1"/>
                </a:solidFill>
                <a:latin typeface="Calibri" panose="020F0502020204030204" pitchFamily="34" charset="0"/>
              </a:defRPr>
            </a:lvl1pPr>
            <a:lvl2pPr marL="742950" indent="-285750" defTabSz="909638">
              <a:spcBef>
                <a:spcPct val="30000"/>
              </a:spcBef>
              <a:defRPr sz="1200">
                <a:solidFill>
                  <a:schemeClr val="tx1"/>
                </a:solidFill>
                <a:latin typeface="Calibri" panose="020F0502020204030204" pitchFamily="34" charset="0"/>
              </a:defRPr>
            </a:lvl2pPr>
            <a:lvl3pPr marL="1143000" indent="-228600" defTabSz="909638">
              <a:spcBef>
                <a:spcPct val="30000"/>
              </a:spcBef>
              <a:defRPr sz="1200">
                <a:solidFill>
                  <a:schemeClr val="tx1"/>
                </a:solidFill>
                <a:latin typeface="Calibri" panose="020F0502020204030204" pitchFamily="34" charset="0"/>
              </a:defRPr>
            </a:lvl3pPr>
            <a:lvl4pPr marL="1600200" indent="-228600" defTabSz="909638">
              <a:spcBef>
                <a:spcPct val="30000"/>
              </a:spcBef>
              <a:defRPr sz="1200">
                <a:solidFill>
                  <a:schemeClr val="tx1"/>
                </a:solidFill>
                <a:latin typeface="Calibri" panose="020F0502020204030204" pitchFamily="34" charset="0"/>
              </a:defRPr>
            </a:lvl4pPr>
            <a:lvl5pPr marL="2057400" indent="-228600" defTabSz="909638">
              <a:spcBef>
                <a:spcPct val="30000"/>
              </a:spcBef>
              <a:defRPr sz="1200">
                <a:solidFill>
                  <a:schemeClr val="tx1"/>
                </a:solidFill>
                <a:latin typeface="Calibri" panose="020F0502020204030204" pitchFamily="34" charset="0"/>
              </a:defRPr>
            </a:lvl5pPr>
            <a:lvl6pPr marL="2514600" indent="-228600" defTabSz="90963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963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963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963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EDD28C4-6B2F-4B12-B2A3-020E28591D48}" type="slidenum">
              <a:rPr lang="en-US" altLang="zh-CN">
                <a:solidFill>
                  <a:srgbClr val="000000"/>
                </a:solidFill>
                <a:latin typeface="Arial" panose="020B0604020202020204" pitchFamily="34" charset="0"/>
                <a:ea typeface="MS PGothic" panose="020B0600070205080204" pitchFamily="34" charset="-128"/>
              </a:rPr>
              <a:pPr algn="r" eaLnBrk="1" hangingPunct="1">
                <a:spcBef>
                  <a:spcPct val="0"/>
                </a:spcBef>
              </a:pPr>
              <a:t>34</a:t>
            </a:fld>
            <a:endParaRPr lang="en-US" altLang="zh-CN">
              <a:solidFill>
                <a:srgbClr val="000000"/>
              </a:solidFill>
              <a:latin typeface="Arial" panose="020B0604020202020204" pitchFamily="34" charset="0"/>
              <a:ea typeface="MS PGothic" panose="020B0600070205080204" pitchFamily="34" charset="-128"/>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xfrm>
            <a:off x="685800" y="4343400"/>
            <a:ext cx="5486400" cy="4586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87" tIns="45494" rIns="90987" bIns="45494">
            <a:spAutoFit/>
          </a:bodyPr>
          <a:lstStyle/>
          <a:p>
            <a:pPr defTabSz="447675" eaLnBrk="1" hangingPunct="1">
              <a:lnSpc>
                <a:spcPct val="80000"/>
              </a:lnSpc>
            </a:pPr>
            <a:endParaRPr lang="en-US" altLang="zh-CN" sz="1000" smtClean="0"/>
          </a:p>
        </p:txBody>
      </p:sp>
      <p:sp>
        <p:nvSpPr>
          <p:cNvPr id="5632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085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1144588" y="687388"/>
            <a:ext cx="4568825"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8372" name="Espace réservé de l'en-tête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38724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D98B91-2151-4837-AA3C-86393134D53D}" type="slidenum">
              <a:rPr lang="en-US" altLang="zh-CN">
                <a:latin typeface="Times New Roman" panose="02020603050405020304" pitchFamily="18" charset="0"/>
                <a:ea typeface="MS PGothic" panose="020B0600070205080204" pitchFamily="34" charset="-128"/>
              </a:rPr>
              <a:pPr>
                <a:spcBef>
                  <a:spcPct val="0"/>
                </a:spcBef>
              </a:pPr>
              <a:t>37</a:t>
            </a:fld>
            <a:endParaRPr lang="en-US" altLang="zh-CN">
              <a:latin typeface="Times New Roman" panose="02020603050405020304" pitchFamily="18" charset="0"/>
              <a:ea typeface="MS PGothic" panose="020B0600070205080204" pitchFamily="34" charset="-128"/>
            </a:endParaRPr>
          </a:p>
        </p:txBody>
      </p:sp>
      <p:sp>
        <p:nvSpPr>
          <p:cNvPr id="61443" name="Rectangle 1"/>
          <p:cNvSpPr>
            <a:spLocks noGrp="1" noRot="1" noChangeAspect="1" noChangeArrowheads="1" noTextEdit="1"/>
          </p:cNvSpPr>
          <p:nvPr>
            <p:ph type="sldImg"/>
          </p:nvPr>
        </p:nvSpPr>
        <p:spPr bwMode="auto">
          <a:xfrm>
            <a:off x="1450975" y="1209675"/>
            <a:ext cx="3954463" cy="2965450"/>
          </a:xfrm>
          <a:solidFill>
            <a:srgbClr val="FFFFFF"/>
          </a:solidFill>
          <a:ln>
            <a:solidFill>
              <a:srgbClr val="000000"/>
            </a:solidFill>
            <a:miter lim="800000"/>
            <a:headEnd/>
            <a:tailEnd/>
          </a:ln>
        </p:spPr>
      </p:sp>
      <p:sp>
        <p:nvSpPr>
          <p:cNvPr id="61444" name="Text Box 2"/>
          <p:cNvSpPr>
            <a:spLocks noGrp="1" noChangeArrowheads="1"/>
          </p:cNvSpPr>
          <p:nvPr>
            <p:ph type="body" idx="1"/>
          </p:nvPr>
        </p:nvSpPr>
        <p:spPr bwMode="auto">
          <a:xfrm>
            <a:off x="404813" y="4425950"/>
            <a:ext cx="5988050" cy="3529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fr-FR" altLang="zh-CN" smtClean="0">
              <a:ea typeface="微软雅黑" panose="020B0503020204020204" pitchFamily="34" charset="-122"/>
            </a:endParaRPr>
          </a:p>
        </p:txBody>
      </p:sp>
      <p:sp>
        <p:nvSpPr>
          <p:cNvPr id="6144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9pPr>
          </a:lstStyle>
          <a:p>
            <a:pPr algn="r" eaLnBrk="1" hangingPunct="1">
              <a:lnSpc>
                <a:spcPct val="93000"/>
              </a:lnSpc>
              <a:spcBef>
                <a:spcPct val="0"/>
              </a:spcBef>
            </a:pPr>
            <a:fld id="{D05DAB9D-7306-4D37-93E2-82737045F1EA}" type="slidenum">
              <a:rPr lang="en-US" altLang="zh-CN" i="1">
                <a:solidFill>
                  <a:srgbClr val="000000"/>
                </a:solidFill>
                <a:latin typeface="Arial" panose="020B0604020202020204" pitchFamily="34" charset="0"/>
                <a:ea typeface="MS PGothic" panose="020B0600070205080204" pitchFamily="34" charset="-128"/>
              </a:rPr>
              <a:pPr algn="r" eaLnBrk="1" hangingPunct="1">
                <a:lnSpc>
                  <a:spcPct val="93000"/>
                </a:lnSpc>
                <a:spcBef>
                  <a:spcPct val="0"/>
                </a:spcBef>
              </a:pPr>
              <a:t>37</a:t>
            </a:fld>
            <a:endParaRPr lang="en-US" altLang="zh-CN" i="1">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88169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565D2E-5DAB-44AC-8030-80D483E52438}" type="slidenum">
              <a:rPr lang="en-US" altLang="zh-CN">
                <a:latin typeface="Arial" panose="020B0604020202020204" pitchFamily="34" charset="0"/>
                <a:ea typeface="MS PGothic" panose="020B0600070205080204" pitchFamily="34" charset="-128"/>
              </a:rPr>
              <a:pPr>
                <a:spcBef>
                  <a:spcPct val="0"/>
                </a:spcBef>
              </a:pPr>
              <a:t>41</a:t>
            </a:fld>
            <a:endParaRPr lang="en-US" altLang="zh-CN">
              <a:latin typeface="Arial" panose="020B0604020202020204" pitchFamily="34" charset="0"/>
              <a:ea typeface="MS PGothic" panose="020B0600070205080204" pitchFamily="34" charset="-128"/>
            </a:endParaRPr>
          </a:p>
        </p:txBody>
      </p:sp>
      <p:sp>
        <p:nvSpPr>
          <p:cNvPr id="6656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6656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43000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8088"/>
            <a:ext cx="30384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nchor="b"/>
          <a:lstStyle>
            <a:lvl1pPr defTabSz="903288">
              <a:spcBef>
                <a:spcPct val="30000"/>
              </a:spcBef>
              <a:defRPr sz="1200">
                <a:solidFill>
                  <a:schemeClr val="tx1"/>
                </a:solidFill>
                <a:latin typeface="Calibri" panose="020F0502020204030204" pitchFamily="34" charset="0"/>
              </a:defRPr>
            </a:lvl1pPr>
            <a:lvl2pPr marL="742950" indent="-285750" defTabSz="903288">
              <a:spcBef>
                <a:spcPct val="30000"/>
              </a:spcBef>
              <a:defRPr sz="1200">
                <a:solidFill>
                  <a:schemeClr val="tx1"/>
                </a:solidFill>
                <a:latin typeface="Calibri" panose="020F0502020204030204" pitchFamily="34" charset="0"/>
              </a:defRPr>
            </a:lvl2pPr>
            <a:lvl3pPr marL="1143000" indent="-228600" defTabSz="903288">
              <a:spcBef>
                <a:spcPct val="30000"/>
              </a:spcBef>
              <a:defRPr sz="1200">
                <a:solidFill>
                  <a:schemeClr val="tx1"/>
                </a:solidFill>
                <a:latin typeface="Calibri" panose="020F0502020204030204" pitchFamily="34" charset="0"/>
              </a:defRPr>
            </a:lvl3pPr>
            <a:lvl4pPr marL="1600200" indent="-228600" defTabSz="903288">
              <a:spcBef>
                <a:spcPct val="30000"/>
              </a:spcBef>
              <a:defRPr sz="1200">
                <a:solidFill>
                  <a:schemeClr val="tx1"/>
                </a:solidFill>
                <a:latin typeface="Calibri" panose="020F0502020204030204" pitchFamily="34" charset="0"/>
              </a:defRPr>
            </a:lvl4pPr>
            <a:lvl5pPr marL="2057400" indent="-228600" defTabSz="903288">
              <a:spcBef>
                <a:spcPct val="30000"/>
              </a:spcBef>
              <a:defRPr sz="1200">
                <a:solidFill>
                  <a:schemeClr val="tx1"/>
                </a:solidFill>
                <a:latin typeface="Calibri" panose="020F0502020204030204" pitchFamily="34" charset="0"/>
              </a:defRPr>
            </a:lvl5pPr>
            <a:lvl6pPr marL="2514600" indent="-228600" defTabSz="90328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328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328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328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A049AB00-DF49-40A3-8892-7E2A21FE5AFD}" type="slidenum">
              <a:rPr lang="en-US" altLang="zh-CN" sz="1100">
                <a:latin typeface="Arial" panose="020B0604020202020204" pitchFamily="34" charset="0"/>
                <a:ea typeface="MS PGothic" panose="020B0600070205080204" pitchFamily="34" charset="-128"/>
              </a:rPr>
              <a:pPr algn="r" eaLnBrk="1" hangingPunct="1">
                <a:spcBef>
                  <a:spcPct val="0"/>
                </a:spcBef>
              </a:pPr>
              <a:t>42</a:t>
            </a:fld>
            <a:endParaRPr lang="en-US" altLang="zh-CN" sz="1100">
              <a:latin typeface="Arial" panose="020B0604020202020204" pitchFamily="34" charset="0"/>
              <a:ea typeface="MS PGothic" panose="020B0600070205080204" pitchFamily="34" charset="-128"/>
            </a:endParaRPr>
          </a:p>
        </p:txBody>
      </p:sp>
      <p:sp>
        <p:nvSpPr>
          <p:cNvPr id="68611" name="Rectangle 2"/>
          <p:cNvSpPr>
            <a:spLocks noGrp="1" noRot="1" noChangeAspect="1" noChangeArrowheads="1" noTextEdit="1"/>
          </p:cNvSpPr>
          <p:nvPr>
            <p:ph type="sldImg"/>
          </p:nvPr>
        </p:nvSpPr>
        <p:spPr bwMode="auto">
          <a:xfrm>
            <a:off x="1184275" y="696913"/>
            <a:ext cx="4645025" cy="34845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xfrm>
            <a:off x="701675" y="4414838"/>
            <a:ext cx="5607050" cy="4184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lstStyle/>
          <a:p>
            <a:endParaRPr lang="en-US" altLang="zh-CN" smtClean="0">
              <a:latin typeface="Arial" panose="020B0604020202020204" pitchFamily="34" charset="0"/>
            </a:endParaRPr>
          </a:p>
        </p:txBody>
      </p:sp>
    </p:spTree>
    <p:extLst>
      <p:ext uri="{BB962C8B-B14F-4D97-AF65-F5344CB8AC3E}">
        <p14:creationId xmlns:p14="http://schemas.microsoft.com/office/powerpoint/2010/main" val="1754909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xfrm>
            <a:off x="701675" y="4414838"/>
            <a:ext cx="5607050"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lstStyle/>
          <a:p>
            <a:pPr marL="284163" indent="-284163">
              <a:lnSpc>
                <a:spcPct val="80000"/>
              </a:lnSpc>
              <a:buClr>
                <a:schemeClr val="tx1"/>
              </a:buClr>
              <a:buFontTx/>
              <a:buChar char="•"/>
            </a:pPr>
            <a:r>
              <a:rPr lang="en-US" altLang="zh-CN" sz="1100" smtClean="0">
                <a:latin typeface="Arial" panose="020B0604020202020204" pitchFamily="34" charset="0"/>
              </a:rPr>
              <a:t>In first 6 months of 2013, 46% of IBM Profit (10.5B) was derived from SWG license sales and solutions; GBS contributed about 12% or (2.7B)</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2Q, 19% of SWG New Markets Validated Pipeline ($ TCV) was linked to GBS opportunities (FY2013 overall target is 23%); 3Q is currently averaging 20%</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Conversely 49% of GBS New Markets Validated Pipeline was linked to SWG opportunities (FY overall target is 51%)</a:t>
            </a:r>
          </a:p>
          <a:p>
            <a:pPr marL="284163" indent="-284163">
              <a:lnSpc>
                <a:spcPct val="80000"/>
              </a:lnSpc>
              <a:buFont typeface="Wingdings" panose="05000000000000000000" pitchFamily="2" charset="2"/>
              <a:buNone/>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SWG YtY revenue growth is up 25% for Smarter Commerce and up 16% for Smarter Analytics</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other Market Categories, SWG is also showing very strong YtY revenue growth: </a:t>
            </a:r>
          </a:p>
          <a:p>
            <a:pPr marL="630238" lvl="1" indent="-307975">
              <a:lnSpc>
                <a:spcPct val="80000"/>
              </a:lnSpc>
              <a:buFont typeface="Courier New" panose="02070309020205020404" pitchFamily="49" charset="0"/>
              <a:buChar char="o"/>
            </a:pPr>
            <a:r>
              <a:rPr lang="en-US" altLang="zh-CN" sz="1100" smtClean="0">
                <a:latin typeface="Arial" panose="020B0604020202020204" pitchFamily="34" charset="0"/>
              </a:rPr>
              <a:t>Asset Management (23%), Smarter Process (13%), Social Business (50%), Mobile (113%)</a:t>
            </a:r>
            <a:br>
              <a:rPr lang="en-US" altLang="zh-CN" sz="1100" smtClean="0">
                <a:latin typeface="Arial" panose="020B0604020202020204" pitchFamily="34" charset="0"/>
              </a:rPr>
            </a:br>
            <a:endParaRPr lang="en-US" altLang="zh-CN" sz="1100" smtClean="0">
              <a:latin typeface="Arial" panose="020B0604020202020204" pitchFamily="34" charset="0"/>
            </a:endParaRPr>
          </a:p>
          <a:p>
            <a:pPr marL="284163" indent="-284163">
              <a:lnSpc>
                <a:spcPct val="80000"/>
              </a:lnSpc>
              <a:buFontTx/>
              <a:buChar char="•"/>
            </a:pPr>
            <a:r>
              <a:rPr lang="en-US" altLang="zh-CN" sz="1100" smtClean="0">
                <a:latin typeface="Arial" panose="020B0604020202020204" pitchFamily="34" charset="0"/>
              </a:rPr>
              <a:t>CoCs have grown from 170 to 550 experts, including 155 lab services, 400 GBS experts, with over 100 external hires… Available to sell and construct deals anywhere in the world.</a:t>
            </a:r>
          </a:p>
          <a:p>
            <a:pPr marL="284163" indent="-284163"/>
            <a:endParaRPr lang="en-US" altLang="zh-CN" smtClean="0">
              <a:latin typeface="Arial" panose="020B0604020202020204" pitchFamily="34" charset="0"/>
            </a:endParaRPr>
          </a:p>
        </p:txBody>
      </p:sp>
      <p:sp>
        <p:nvSpPr>
          <p:cNvPr id="70660"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29614C68-48B2-406F-AD66-99D0B1DD6947}" type="slidenum">
              <a:rPr lang="en-US" altLang="zh-CN">
                <a:latin typeface="Arial" panose="020B0604020202020204" pitchFamily="34" charset="0"/>
                <a:ea typeface="MS PGothic" panose="020B0600070205080204" pitchFamily="34" charset="-128"/>
              </a:rPr>
              <a:pPr algn="r" eaLnBrk="1" hangingPunct="1">
                <a:spcBef>
                  <a:spcPct val="0"/>
                </a:spcBef>
              </a:pPr>
              <a:t>43</a:t>
            </a:fld>
            <a:endParaRPr lang="en-US" altLang="zh-CN">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9590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594BD1-7BEB-49BA-82AA-7B750FC97EB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46</a:t>
            </a:fld>
            <a:endParaRPr lang="en-US" altLang="zh-CN" b="1">
              <a:latin typeface="Arial" panose="020B0604020202020204" pitchFamily="34" charset="0"/>
              <a:ea typeface="MS PGothic" panose="020B0600070205080204" pitchFamily="34" charset="-128"/>
            </a:endParaRPr>
          </a:p>
        </p:txBody>
      </p:sp>
      <p:sp>
        <p:nvSpPr>
          <p:cNvPr id="74755"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401318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BE53D8-1ACB-4B68-BBD4-A9BF5EBBDE89}" type="slidenum">
              <a:rPr lang="en-US" altLang="zh-CN">
                <a:solidFill>
                  <a:srgbClr val="000000"/>
                </a:solidFill>
                <a:latin typeface="Calibri" panose="020F0502020204030204" pitchFamily="34" charset="0"/>
              </a:rPr>
              <a:pPr/>
              <a:t>8</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4070616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11482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646921-E04C-456E-84DD-5824E5A90AC1}"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48</a:t>
            </a:fld>
            <a:endParaRPr lang="en-US" altLang="zh-CN" b="1">
              <a:latin typeface="Arial" panose="020B0604020202020204" pitchFamily="34" charset="0"/>
              <a:ea typeface="MS PGothic" panose="020B0600070205080204" pitchFamily="34" charset="-128"/>
            </a:endParaRPr>
          </a:p>
        </p:txBody>
      </p:sp>
      <p:sp>
        <p:nvSpPr>
          <p:cNvPr id="78851"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97475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6640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C78E10E-4424-40EB-8164-36D34DD72EF5}"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50</a:t>
            </a:fld>
            <a:endParaRPr lang="en-US" altLang="zh-CN" b="1">
              <a:latin typeface="Arial" panose="020B0604020202020204" pitchFamily="34" charset="0"/>
              <a:ea typeface="MS PGothic" panose="020B0600070205080204" pitchFamily="34" charset="-128"/>
            </a:endParaRPr>
          </a:p>
        </p:txBody>
      </p:sp>
      <p:sp>
        <p:nvSpPr>
          <p:cNvPr id="82947"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4252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70982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5A240274-45D4-4230-8918-AE31D17F188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52</a:t>
            </a:fld>
            <a:endParaRPr lang="en-US" altLang="zh-CN" b="1">
              <a:latin typeface="Arial" panose="020B0604020202020204" pitchFamily="34" charset="0"/>
              <a:ea typeface="MS PGothic" panose="020B0600070205080204" pitchFamily="34" charset="-128"/>
            </a:endParaRPr>
          </a:p>
        </p:txBody>
      </p:sp>
      <p:sp>
        <p:nvSpPr>
          <p:cNvPr id="87043"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164847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61021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200136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33D6F3-9990-46E0-B415-003F2D3418C5}" type="slidenum">
              <a:rPr lang="en-US" altLang="zh-CN">
                <a:latin typeface="Calibri" panose="020F0502020204030204" pitchFamily="34" charset="0"/>
              </a:rPr>
              <a:pPr/>
              <a:t>57</a:t>
            </a:fld>
            <a:endParaRPr lang="en-US" altLang="zh-CN">
              <a:latin typeface="Calibri" panose="020F0502020204030204" pitchFamily="34" charset="0"/>
            </a:endParaRPr>
          </a:p>
        </p:txBody>
      </p:sp>
      <p:sp>
        <p:nvSpPr>
          <p:cNvPr id="95235" name="Rectangle 7"/>
          <p:cNvSpPr txBox="1">
            <a:spLocks noGrp="1" noChangeArrowheads="1"/>
          </p:cNvSpPr>
          <p:nvPr/>
        </p:nvSpPr>
        <p:spPr bwMode="auto">
          <a:xfrm>
            <a:off x="3884613" y="868680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nchor="b"/>
          <a:lstStyle>
            <a:lvl1pPr defTabSz="915988">
              <a:defRPr>
                <a:solidFill>
                  <a:schemeClr val="tx1"/>
                </a:solidFill>
                <a:latin typeface="Arial" panose="020B0604020202020204" pitchFamily="34" charset="0"/>
                <a:cs typeface="Arial" panose="020B0604020202020204" pitchFamily="34" charset="0"/>
              </a:defRPr>
            </a:lvl1pPr>
            <a:lvl2pPr marL="731838" indent="-282575" defTabSz="915988">
              <a:defRPr>
                <a:solidFill>
                  <a:schemeClr val="tx1"/>
                </a:solidFill>
                <a:latin typeface="Arial" panose="020B0604020202020204" pitchFamily="34" charset="0"/>
                <a:cs typeface="Arial" panose="020B0604020202020204" pitchFamily="34" charset="0"/>
              </a:defRPr>
            </a:lvl2pPr>
            <a:lvl3pPr marL="1125538" indent="-225425" defTabSz="915988">
              <a:defRPr>
                <a:solidFill>
                  <a:schemeClr val="tx1"/>
                </a:solidFill>
                <a:latin typeface="Arial" panose="020B0604020202020204" pitchFamily="34" charset="0"/>
                <a:cs typeface="Arial" panose="020B0604020202020204" pitchFamily="34" charset="0"/>
              </a:defRPr>
            </a:lvl3pPr>
            <a:lvl4pPr marL="1574800" indent="-225425" defTabSz="915988">
              <a:defRPr>
                <a:solidFill>
                  <a:schemeClr val="tx1"/>
                </a:solidFill>
                <a:latin typeface="Arial" panose="020B0604020202020204" pitchFamily="34" charset="0"/>
                <a:cs typeface="Arial" panose="020B0604020202020204" pitchFamily="34" charset="0"/>
              </a:defRPr>
            </a:lvl4pPr>
            <a:lvl5pPr marL="2025650" indent="-225425" defTabSz="915988">
              <a:defRPr>
                <a:solidFill>
                  <a:schemeClr val="tx1"/>
                </a:solidFill>
                <a:latin typeface="Arial" panose="020B0604020202020204" pitchFamily="34" charset="0"/>
                <a:cs typeface="Arial" panose="020B0604020202020204" pitchFamily="34" charset="0"/>
              </a:defRPr>
            </a:lvl5pPr>
            <a:lvl6pPr marL="24828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3E27D732-8C2B-48E5-8884-7B45A0163B7A}" type="slidenum">
              <a:rPr lang="en-US" altLang="zh-CN" sz="1200">
                <a:ea typeface="MS PGothic" panose="020B0600070205080204" pitchFamily="34" charset="-128"/>
              </a:rPr>
              <a:pPr algn="r"/>
              <a:t>57</a:t>
            </a:fld>
            <a:endParaRPr lang="en-US" altLang="zh-CN" sz="1200">
              <a:ea typeface="MS PGothic" panose="020B0600070205080204" pitchFamily="34" charset="-128"/>
            </a:endParaRPr>
          </a:p>
        </p:txBody>
      </p:sp>
      <p:sp>
        <p:nvSpPr>
          <p:cNvPr id="95236"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7"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137385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642209-2A8A-4294-8CE6-B3BFD4AAA17A}" type="slidenum">
              <a:rPr lang="en-US" altLang="zh-CN">
                <a:latin typeface="Calibri" panose="020F0502020204030204" pitchFamily="34" charset="0"/>
              </a:rPr>
              <a:pPr/>
              <a:t>58</a:t>
            </a:fld>
            <a:endParaRPr lang="en-US" altLang="zh-CN">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599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0" tIns="49531" rIns="99060" bIns="49531"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6D91BB0B-6F84-443E-BE22-3BC81FCEF62B}"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3"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DE0969F0-0414-48ED-8757-B1802CCF23FE}"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4"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04" tIns="47702" rIns="95404" bIns="47702" anchor="b"/>
          <a:lstStyle>
            <a:lvl1pPr defTabSz="920750">
              <a:defRPr>
                <a:solidFill>
                  <a:schemeClr val="tx1"/>
                </a:solidFill>
                <a:latin typeface="Arial" panose="020B0604020202020204" pitchFamily="34" charset="0"/>
                <a:cs typeface="Arial" panose="020B0604020202020204" pitchFamily="34" charset="0"/>
              </a:defRPr>
            </a:lvl1pPr>
            <a:lvl2pPr marL="742950" indent="-285750" defTabSz="920750">
              <a:defRPr>
                <a:solidFill>
                  <a:schemeClr val="tx1"/>
                </a:solidFill>
                <a:latin typeface="Arial" panose="020B0604020202020204" pitchFamily="34" charset="0"/>
                <a:cs typeface="Arial" panose="020B0604020202020204" pitchFamily="34" charset="0"/>
              </a:defRPr>
            </a:lvl2pPr>
            <a:lvl3pPr marL="1143000" indent="-228600" defTabSz="920750">
              <a:defRPr>
                <a:solidFill>
                  <a:schemeClr val="tx1"/>
                </a:solidFill>
                <a:latin typeface="Arial" panose="020B0604020202020204" pitchFamily="34" charset="0"/>
                <a:cs typeface="Arial" panose="020B0604020202020204" pitchFamily="34" charset="0"/>
              </a:defRPr>
            </a:lvl3pPr>
            <a:lvl4pPr marL="1600200" indent="-228600" defTabSz="920750">
              <a:defRPr>
                <a:solidFill>
                  <a:schemeClr val="tx1"/>
                </a:solidFill>
                <a:latin typeface="Arial" panose="020B0604020202020204" pitchFamily="34" charset="0"/>
                <a:cs typeface="Arial" panose="020B0604020202020204" pitchFamily="34" charset="0"/>
              </a:defRPr>
            </a:lvl4pPr>
            <a:lvl5pPr marL="2057400" indent="-228600" defTabSz="920750">
              <a:defRPr>
                <a:solidFill>
                  <a:schemeClr val="tx1"/>
                </a:solidFill>
                <a:latin typeface="Arial" panose="020B0604020202020204" pitchFamily="34" charset="0"/>
                <a:cs typeface="Arial" panose="020B0604020202020204" pitchFamily="34" charset="0"/>
              </a:defRPr>
            </a:lvl5pPr>
            <a:lvl6pPr marL="25146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2623C787-5E90-4F9B-BDE1-FCBF1839477A}" type="slidenum">
              <a:rPr lang="zh-CN" altLang="en-US" sz="1300">
                <a:solidFill>
                  <a:srgbClr val="000000"/>
                </a:solidFill>
                <a:latin typeface="Calibri" panose="020F0502020204030204" pitchFamily="34" charset="0"/>
              </a:rPr>
              <a:pPr algn="r"/>
              <a:t>9</a:t>
            </a:fld>
            <a:endParaRPr lang="en-US" altLang="zh-CN" sz="1300">
              <a:solidFill>
                <a:srgbClr val="000000"/>
              </a:solidFill>
              <a:latin typeface="Calibri" panose="020F0502020204030204" pitchFamily="34" charset="0"/>
            </a:endParaRPr>
          </a:p>
        </p:txBody>
      </p:sp>
      <p:sp>
        <p:nvSpPr>
          <p:cNvPr id="2048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6" name="Rectangle 3"/>
          <p:cNvSpPr>
            <a:spLocks noGrp="1" noChangeArrowheads="1"/>
          </p:cNvSpPr>
          <p:nvPr>
            <p:ph type="body" idx="1"/>
          </p:nvPr>
        </p:nvSpPr>
        <p:spPr bwMode="auto">
          <a:xfrm>
            <a:off x="442913" y="4705350"/>
            <a:ext cx="6089650" cy="445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lstStyle/>
          <a:p>
            <a:pPr marL="233363" indent="-233363" eaLnBrk="1" hangingPunct="1">
              <a:spcBef>
                <a:spcPct val="0"/>
              </a:spcBef>
            </a:pPr>
            <a:endParaRPr lang="en-AU" altLang="zh-CN" smtClean="0">
              <a:solidFill>
                <a:srgbClr val="000000"/>
              </a:solidFill>
              <a:cs typeface="MS PGothic" panose="020B0600070205080204" pitchFamily="34" charset="-128"/>
            </a:endParaRPr>
          </a:p>
        </p:txBody>
      </p:sp>
    </p:spTree>
    <p:extLst>
      <p:ext uri="{BB962C8B-B14F-4D97-AF65-F5344CB8AC3E}">
        <p14:creationId xmlns:p14="http://schemas.microsoft.com/office/powerpoint/2010/main" val="345703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3E7EC-AD88-43FD-B340-CAF4ADC81B0B}" type="slidenum">
              <a:rPr lang="en-US" altLang="zh-CN">
                <a:latin typeface="Calibri" panose="020F0502020204030204" pitchFamily="34" charset="0"/>
              </a:rPr>
              <a:pPr/>
              <a:t>59</a:t>
            </a:fld>
            <a:endParaRPr lang="en-US" altLang="zh-CN">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858588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F2D2B8-B49A-4701-A61C-ED6C24E75430}" type="slidenum">
              <a:rPr lang="en-US" altLang="zh-CN">
                <a:latin typeface="Calibri" panose="020F0502020204030204" pitchFamily="34" charset="0"/>
              </a:rPr>
              <a:pPr/>
              <a:t>60</a:t>
            </a:fld>
            <a:endParaRPr lang="en-US" altLang="zh-CN">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347918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EB03B4-8876-475C-8C02-F4F322EBE3BE}" type="slidenum">
              <a:rPr lang="en-US" altLang="zh-CN">
                <a:latin typeface="Calibri" panose="020F0502020204030204" pitchFamily="34" charset="0"/>
              </a:rPr>
              <a:pPr/>
              <a:t>61</a:t>
            </a:fld>
            <a:endParaRPr lang="en-US" altLang="zh-CN">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75790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C6FBE7-5D4F-4BB1-B61E-40471F3F349A}" type="slidenum">
              <a:rPr lang="en-US" altLang="zh-CN">
                <a:latin typeface="Calibri" panose="020F0502020204030204" pitchFamily="34" charset="0"/>
              </a:rPr>
              <a:pPr/>
              <a:t>62</a:t>
            </a:fld>
            <a:endParaRPr lang="en-US" altLang="zh-CN">
              <a:latin typeface="Calibri" panose="020F0502020204030204" pitchFamily="34" charset="0"/>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t>Resources and SME columns - Explain the links in this section and when viewed in slide show, go directly into the Solution Gateway or to the SME’s contact information for quick reference. Notice that if the offering is a BVA the title will call that out. </a:t>
            </a:r>
          </a:p>
        </p:txBody>
      </p:sp>
    </p:spTree>
    <p:extLst>
      <p:ext uri="{BB962C8B-B14F-4D97-AF65-F5344CB8AC3E}">
        <p14:creationId xmlns:p14="http://schemas.microsoft.com/office/powerpoint/2010/main" val="1740151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371E26-9890-4E99-8CBD-C348C71B0C78}" type="slidenum">
              <a:rPr lang="en-US" altLang="zh-CN">
                <a:latin typeface="Calibri" panose="020F0502020204030204" pitchFamily="34" charset="0"/>
              </a:rPr>
              <a:pPr/>
              <a:t>63</a:t>
            </a:fld>
            <a:endParaRPr lang="en-US" altLang="zh-CN">
              <a:latin typeface="Calibri" panose="020F0502020204030204" pitchFamily="34" charset="0"/>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01052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811CAC-E3A6-4E69-9956-7AE2AC3883DC}" type="slidenum">
              <a:rPr lang="en-US" altLang="zh-CN">
                <a:latin typeface="Calibri" panose="020F0502020204030204" pitchFamily="34" charset="0"/>
              </a:rPr>
              <a:pPr/>
              <a:t>64</a:t>
            </a:fld>
            <a:endParaRPr lang="en-US" altLang="zh-CN">
              <a:latin typeface="Calibri" panose="020F0502020204030204" pitchFamily="34" charset="0"/>
            </a:endParaRPr>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8574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343635-BCC9-4789-8815-C22CE15403D1}" type="slidenum">
              <a:rPr lang="en-US" altLang="zh-CN">
                <a:latin typeface="Calibri" panose="020F0502020204030204" pitchFamily="34" charset="0"/>
              </a:rPr>
              <a:pPr/>
              <a:t>65</a:t>
            </a:fld>
            <a:endParaRPr lang="en-US" altLang="zh-CN">
              <a:latin typeface="Calibri" panose="020F0502020204030204" pitchFamily="34" charset="0"/>
            </a:endParaRPr>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43448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BCD248-E7D7-42FC-BA09-3F8E18EEA09B}" type="slidenum">
              <a:rPr lang="en-US" altLang="zh-CN">
                <a:latin typeface="Calibri" panose="020F0502020204030204" pitchFamily="34" charset="0"/>
              </a:rPr>
              <a:pPr/>
              <a:t>66</a:t>
            </a:fld>
            <a:endParaRPr lang="en-US" altLang="zh-CN">
              <a:latin typeface="Calibri" panose="020F050202020403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0041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F28D51-DF78-4B6D-9DD2-2DF2C696C0AB}" type="slidenum">
              <a:rPr lang="en-US" altLang="zh-CN">
                <a:latin typeface="Calibri" panose="020F0502020204030204" pitchFamily="34" charset="0"/>
              </a:rPr>
              <a:pPr/>
              <a:t>67</a:t>
            </a:fld>
            <a:endParaRPr lang="en-US" altLang="zh-CN">
              <a:latin typeface="Calibri" panose="020F050202020403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22975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C6C766-8D3A-4245-A29A-3A1FEAB39741}" type="slidenum">
              <a:rPr lang="en-US" altLang="zh-CN">
                <a:latin typeface="Calibri" panose="020F0502020204030204" pitchFamily="34" charset="0"/>
              </a:rPr>
              <a:pPr/>
              <a:t>68</a:t>
            </a:fld>
            <a:endParaRPr lang="en-US" altLang="zh-CN">
              <a:latin typeface="Calibri" panose="020F0502020204030204" pitchFamily="34" charset="0"/>
            </a:endParaRPr>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6065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cs typeface="MS PGothic" panose="020B0600070205080204" pitchFamily="34" charset="-128"/>
              </a:rPr>
              <a:t>Prolific adoption of mobile phones and devices, as well as, smarter products, and instrumented enterprise assets is driving an explosion of data, and enabling new insights from analytics, as well as new opportunities for business. In turn, ‘Big Data’ is placing greater demand on existing infrastructures, driving a need for instant access to resources – compute, storage, and network -- as well as analytics, and other core business and IT applications. </a:t>
            </a:r>
          </a:p>
          <a:p>
            <a:r>
              <a:rPr lang="en-US" altLang="zh-CN" smtClean="0">
                <a:cs typeface="MS PGothic" panose="020B0600070205080204" pitchFamily="34" charset="-128"/>
              </a:rPr>
              <a:t> </a:t>
            </a:r>
          </a:p>
          <a:p>
            <a:r>
              <a:rPr lang="en-US" altLang="zh-CN" smtClean="0">
                <a:cs typeface="MS PGothic" panose="020B0600070205080204" pitchFamily="34" charset="-128"/>
              </a:rPr>
              <a:t>To gain unique competitive advantage, lines of business are increasingly turning to public cloud to quickly access new capabilities and improve time to market for products and services. This puts greater pressure on IT leaders to continue to work strategically with lines of business and achieve the right mix of computing models that can seamlessly meet unique business requirements. All of this while improving the economics of IT and ensuring service continuity and reliability – both on and off premise. </a:t>
            </a:r>
          </a:p>
          <a:p>
            <a:endParaRPr lang="zh-CN" altLang="en-US" smtClean="0">
              <a:cs typeface="MS PGothic" panose="020B0600070205080204" pitchFamily="34" charset="-128"/>
            </a:endParaRP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909549-060C-4ADF-8312-B917A94BA0BD}" type="slidenum">
              <a:rPr lang="zh-TW" altLang="en-US">
                <a:solidFill>
                  <a:srgbClr val="000000"/>
                </a:solidFill>
                <a:latin typeface="Calibri" panose="020F0502020204030204" pitchFamily="34" charset="0"/>
                <a:ea typeface="宋体" panose="02010600030101010101" pitchFamily="2" charset="-122"/>
              </a:rPr>
              <a:pPr/>
              <a:t>14</a:t>
            </a:fld>
            <a:endParaRPr lang="zh-TW"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35719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F2DECF-2FCC-4858-8CF6-87A18748A7BC}" type="slidenum">
              <a:rPr lang="en-US" altLang="zh-CN">
                <a:solidFill>
                  <a:srgbClr val="0000FF"/>
                </a:solidFill>
                <a:latin typeface="Arial" panose="020B0604020202020204" pitchFamily="34" charset="0"/>
                <a:ea typeface="MS PGothic" panose="020B0600070205080204" pitchFamily="34" charset="-128"/>
              </a:rPr>
              <a:pPr>
                <a:spcBef>
                  <a:spcPct val="0"/>
                </a:spcBef>
              </a:pPr>
              <a:t>72</a:t>
            </a:fld>
            <a:endParaRPr lang="en-US" altLang="zh-CN">
              <a:solidFill>
                <a:srgbClr val="0000FF"/>
              </a:solidFill>
              <a:latin typeface="Arial" panose="020B0604020202020204" pitchFamily="34" charset="0"/>
              <a:ea typeface="MS PGothic" panose="020B0600070205080204" pitchFamily="34" charset="-128"/>
            </a:endParaRPr>
          </a:p>
        </p:txBody>
      </p:sp>
      <p:sp>
        <p:nvSpPr>
          <p:cNvPr id="12288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2664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5F7DE3-375B-41BA-877A-5C896D3C437C}" type="slidenum">
              <a:rPr lang="en-US" altLang="zh-CN">
                <a:solidFill>
                  <a:srgbClr val="0000FF"/>
                </a:solidFill>
                <a:latin typeface="Arial" panose="020B0604020202020204" pitchFamily="34" charset="0"/>
                <a:ea typeface="MS PGothic" panose="020B0600070205080204" pitchFamily="34" charset="-128"/>
              </a:rPr>
              <a:pPr>
                <a:spcBef>
                  <a:spcPct val="0"/>
                </a:spcBef>
              </a:pPr>
              <a:t>73</a:t>
            </a:fld>
            <a:endParaRPr lang="en-US" altLang="zh-CN">
              <a:solidFill>
                <a:srgbClr val="0000FF"/>
              </a:solidFill>
              <a:latin typeface="Arial" panose="020B0604020202020204" pitchFamily="34" charset="0"/>
              <a:ea typeface="MS PGothic" panose="020B0600070205080204" pitchFamily="34" charset="-128"/>
            </a:endParaRPr>
          </a:p>
        </p:txBody>
      </p:sp>
      <p:sp>
        <p:nvSpPr>
          <p:cNvPr id="12493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3962242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A4CD61-628F-4264-8F06-C8EF1E40B752}" type="slidenum">
              <a:rPr lang="en-US" altLang="zh-CN">
                <a:solidFill>
                  <a:srgbClr val="0000FF"/>
                </a:solidFill>
                <a:latin typeface="Arial" panose="020B0604020202020204" pitchFamily="34" charset="0"/>
                <a:ea typeface="MS PGothic" panose="020B0600070205080204" pitchFamily="34" charset="-128"/>
              </a:rPr>
              <a:pPr>
                <a:spcBef>
                  <a:spcPct val="0"/>
                </a:spcBef>
              </a:pPr>
              <a:t>75</a:t>
            </a:fld>
            <a:endParaRPr lang="en-US" altLang="zh-CN">
              <a:solidFill>
                <a:srgbClr val="0000FF"/>
              </a:solidFill>
              <a:latin typeface="Arial" panose="020B0604020202020204" pitchFamily="34" charset="0"/>
              <a:ea typeface="MS PGothic" panose="020B0600070205080204" pitchFamily="34" charset="-128"/>
            </a:endParaRPr>
          </a:p>
        </p:txBody>
      </p:sp>
      <p:sp>
        <p:nvSpPr>
          <p:cNvPr id="12800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4015376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224FFC-1024-4041-BA6C-455C97DAF78E}" type="slidenum">
              <a:rPr lang="en-US" altLang="zh-CN">
                <a:latin typeface="Arial" panose="020B0604020202020204" pitchFamily="34" charset="0"/>
                <a:ea typeface="MS PGothic" panose="020B0600070205080204" pitchFamily="34" charset="-128"/>
              </a:rPr>
              <a:pPr>
                <a:spcBef>
                  <a:spcPct val="0"/>
                </a:spcBef>
              </a:pPr>
              <a:t>76</a:t>
            </a:fld>
            <a:endParaRPr lang="en-US" altLang="zh-CN">
              <a:latin typeface="Arial" panose="020B0604020202020204" pitchFamily="34" charset="0"/>
              <a:ea typeface="MS PGothic" panose="020B0600070205080204" pitchFamily="34" charset="-128"/>
            </a:endParaRPr>
          </a:p>
        </p:txBody>
      </p:sp>
      <p:sp>
        <p:nvSpPr>
          <p:cNvPr id="13005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12271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A50338-CB61-45FC-9EDB-0BB61DB6246D}" type="slidenum">
              <a:rPr lang="en-US" altLang="zh-CN">
                <a:latin typeface="Arial" panose="020B0604020202020204" pitchFamily="34" charset="0"/>
                <a:ea typeface="MS PGothic" panose="020B0600070205080204" pitchFamily="34" charset="-128"/>
              </a:rPr>
              <a:pPr>
                <a:spcBef>
                  <a:spcPct val="0"/>
                </a:spcBef>
              </a:pPr>
              <a:t>20</a:t>
            </a:fld>
            <a:endParaRPr lang="en-US" altLang="zh-CN">
              <a:latin typeface="Arial" panose="020B0604020202020204" pitchFamily="34" charset="0"/>
              <a:ea typeface="MS PGothic" panose="020B0600070205080204" pitchFamily="34" charset="-128"/>
            </a:endParaRPr>
          </a:p>
        </p:txBody>
      </p:sp>
      <p:sp>
        <p:nvSpPr>
          <p:cNvPr id="33795"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33796"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33797"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034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txBox="1">
            <a:spLocks noGrp="1" noChangeArrowheads="1"/>
          </p:cNvSpPr>
          <p:nvPr/>
        </p:nvSpPr>
        <p:spPr bwMode="auto">
          <a:xfrm>
            <a:off x="0" y="0"/>
            <a:ext cx="1588"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IBM INNER CIRCLE 2012</a:t>
            </a:r>
          </a:p>
        </p:txBody>
      </p:sp>
      <p:sp>
        <p:nvSpPr>
          <p:cNvPr id="35843" name="Rectangle 2"/>
          <p:cNvSpPr txBox="1">
            <a:spLocks noGrp="1" noChangeArrowheads="1"/>
          </p:cNvSpPr>
          <p:nvPr/>
        </p:nvSpPr>
        <p:spPr bwMode="auto">
          <a:xfrm>
            <a:off x="0" y="0"/>
            <a:ext cx="158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0979687F-0D7C-4857-897E-FAF8303265D4}" type="datetime1">
              <a:rPr lang="en-US"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9/9/2015</a:t>
            </a:fld>
            <a:endParaRPr lang="en-GB" altLang="zh-CN" sz="1100">
              <a:solidFill>
                <a:srgbClr val="000000"/>
              </a:solidFill>
              <a:latin typeface="Calibri" panose="020F0502020204030204" pitchFamily="34" charset="0"/>
            </a:endParaRPr>
          </a:p>
        </p:txBody>
      </p:sp>
      <p:sp>
        <p:nvSpPr>
          <p:cNvPr id="35844" name="Rectangle 5"/>
          <p:cNvSpPr txBox="1">
            <a:spLocks noGrp="1" noChangeArrowheads="1"/>
          </p:cNvSpPr>
          <p:nvPr/>
        </p:nvSpPr>
        <p:spPr bwMode="auto">
          <a:xfrm>
            <a:off x="0" y="111125"/>
            <a:ext cx="1588"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File Name Here.ppt</a:t>
            </a:r>
          </a:p>
        </p:txBody>
      </p:sp>
      <p:sp>
        <p:nvSpPr>
          <p:cNvPr id="35845" name="Rectangle 6"/>
          <p:cNvSpPr txBox="1">
            <a:spLocks noGrp="1" noChangeArrowheads="1"/>
          </p:cNvSpPr>
          <p:nvPr/>
        </p:nvSpPr>
        <p:spPr bwMode="auto">
          <a:xfrm>
            <a:off x="0" y="-168275"/>
            <a:ext cx="15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21B45941-5DE8-413E-9B52-47D2E174E840}" type="slidenum">
              <a:rPr lang="en-GB"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21</a:t>
            </a:fld>
            <a:endParaRPr lang="en-GB" altLang="zh-CN" sz="1100">
              <a:solidFill>
                <a:srgbClr val="000000"/>
              </a:solidFill>
              <a:latin typeface="Calibri" panose="020F0502020204030204" pitchFamily="34" charset="0"/>
            </a:endParaRPr>
          </a:p>
        </p:txBody>
      </p:sp>
      <p:sp>
        <p:nvSpPr>
          <p:cNvPr id="35846" name="Rectangle 2"/>
          <p:cNvSpPr>
            <a:spLocks noGrp="1" noRot="1" noChangeAspect="1" noChangeArrowheads="1" noTextEdit="1"/>
          </p:cNvSpPr>
          <p:nvPr>
            <p:ph type="sldImg"/>
          </p:nvPr>
        </p:nvSpPr>
        <p:spPr bwMode="auto">
          <a:xfrm>
            <a:off x="1165225" y="693738"/>
            <a:ext cx="4616450" cy="34623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7" name="Rectangle 3"/>
          <p:cNvSpPr>
            <a:spLocks noGrp="1" noChangeArrowheads="1"/>
          </p:cNvSpPr>
          <p:nvPr>
            <p:ph type="body" idx="1"/>
          </p:nvPr>
        </p:nvSpPr>
        <p:spPr bwMode="auto">
          <a:xfrm>
            <a:off x="693738" y="4387850"/>
            <a:ext cx="5556250" cy="415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lstStyle/>
          <a:p>
            <a:pPr defTabSz="457200">
              <a:spcBef>
                <a:spcPct val="50000"/>
              </a:spcBef>
            </a:pPr>
            <a:r>
              <a:rPr lang="en-US" altLang="zh-CN" smtClean="0">
                <a:latin typeface="Arial" panose="020B0604020202020204" pitchFamily="34" charset="0"/>
                <a:ea typeface="MS PGothic" panose="020B0600070205080204" pitchFamily="34" charset="-128"/>
                <a:cs typeface="Arial" panose="020B0604020202020204" pitchFamily="34" charset="0"/>
              </a:rPr>
              <a:t>Q: What do we see in industry today?</a:t>
            </a:r>
            <a:endParaRPr lang="en-US" altLang="ja-JP" smtClean="0">
              <a:latin typeface="Arial" panose="020B0604020202020204" pitchFamily="34" charset="0"/>
              <a:cs typeface="Arial" panose="020B0604020202020204" pitchFamily="34" charset="0"/>
            </a:endParaRPr>
          </a:p>
          <a:p>
            <a:pPr defTabSz="457200"/>
            <a:r>
              <a:rPr lang="en-US" altLang="ja-JP" smtClean="0">
                <a:latin typeface="Arial" panose="020B0604020202020204" pitchFamily="34" charset="0"/>
                <a:cs typeface="Arial" panose="020B0604020202020204" pitchFamily="34" charset="0"/>
              </a:rPr>
              <a:t>A: 41% of organizations experience delays in application installs, 51% of apps rolled back due to production defect, 45% experience delays due to troubleshooting/fine tuning in production. Cycle time – 4-6 weeks to deploy code changes </a:t>
            </a:r>
            <a:endParaRPr lang="en-US" altLang="zh-CN" smtClean="0">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6412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9pPr>
          </a:lstStyle>
          <a:p>
            <a:fld id="{B4B0B9D4-B512-4A89-B88C-57EFE85BCFC6}" type="slidenum">
              <a:rPr lang="en-GB" altLang="en-US" sz="1100">
                <a:solidFill>
                  <a:srgbClr val="000000"/>
                </a:solidFill>
                <a:ea typeface="宋体" panose="02010600030101010101" pitchFamily="2" charset="-122"/>
              </a:rPr>
              <a:pPr/>
              <a:t>23</a:t>
            </a:fld>
            <a:endParaRPr lang="en-GB" altLang="en-US" sz="1100">
              <a:solidFill>
                <a:srgbClr val="000000"/>
              </a:solidFill>
              <a:ea typeface="宋体" panose="02010600030101010101" pitchFamily="2" charset="-122"/>
            </a:endParaRPr>
          </a:p>
        </p:txBody>
      </p:sp>
    </p:spTree>
    <p:extLst>
      <p:ext uri="{BB962C8B-B14F-4D97-AF65-F5344CB8AC3E}">
        <p14:creationId xmlns:p14="http://schemas.microsoft.com/office/powerpoint/2010/main" val="62560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p:cNvSpPr>
            <a:spLocks noGrp="1" noChangeArrowheads="1"/>
          </p:cNvSpPr>
          <p:nvPr>
            <p:ph type="sldNum" sz="quarter" idx="5"/>
          </p:nvPr>
        </p:nvSpPr>
        <p:spPr bwMode="auto">
          <a:xfrm>
            <a:off x="-85725" y="-471488"/>
            <a:ext cx="171450" cy="236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7AD12087-792C-4C7F-AB13-9D41A2DAC6BD}" type="slidenum">
              <a:rPr lang="en-US" altLang="en-US" sz="1100">
                <a:solidFill>
                  <a:srgbClr val="000000"/>
                </a:solidFill>
                <a:latin typeface="Times New Roman" panose="02020603050405020304" pitchFamily="18" charset="0"/>
                <a:ea typeface="MS PGothic" panose="020B0600070205080204" pitchFamily="34" charset="-128"/>
              </a:rPr>
              <a:pPr>
                <a:spcBef>
                  <a:spcPct val="0"/>
                </a:spcBef>
                <a:buClr>
                  <a:srgbClr val="000000"/>
                </a:buClr>
              </a:pPr>
              <a:t>25</a:t>
            </a:fld>
            <a:endParaRPr lang="en-US" altLang="en-US" sz="1100">
              <a:solidFill>
                <a:srgbClr val="000000"/>
              </a:solidFill>
              <a:latin typeface="Times New Roman" panose="02020603050405020304" pitchFamily="18" charset="0"/>
              <a:ea typeface="MS PGothic" panose="020B0600070205080204" pitchFamily="34" charset="-128"/>
            </a:endParaRPr>
          </a:p>
        </p:txBody>
      </p:sp>
      <p:sp>
        <p:nvSpPr>
          <p:cNvPr id="41987" name="Rectangle 1"/>
          <p:cNvSpPr>
            <a:spLocks noGrp="1" noRot="1" noChangeAspect="1" noChangeArrowheads="1" noTextEdit="1"/>
          </p:cNvSpPr>
          <p:nvPr>
            <p:ph type="sldImg"/>
          </p:nvPr>
        </p:nvSpPr>
        <p:spPr bwMode="auto">
          <a:xfrm>
            <a:off x="1181100" y="696913"/>
            <a:ext cx="4643438" cy="3482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Text Box 2"/>
          <p:cNvSpPr>
            <a:spLocks noGrp="1" noChangeArrowheads="1"/>
          </p:cNvSpPr>
          <p:nvPr>
            <p:ph type="body" idx="1"/>
          </p:nvPr>
        </p:nvSpPr>
        <p:spPr bwMode="auto">
          <a:xfrm>
            <a:off x="701675" y="4416425"/>
            <a:ext cx="5603875" cy="417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63"/>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pPr>
            <a:endParaRPr lang="en-US" altLang="en-US" smtClean="0">
              <a:solidFill>
                <a:srgbClr val="FF0000"/>
              </a:solidFill>
              <a:latin typeface="Times New Roman" panose="02020603050405020304" pitchFamily="18" charset="0"/>
            </a:endParaRPr>
          </a:p>
        </p:txBody>
      </p:sp>
      <p:sp>
        <p:nvSpPr>
          <p:cNvPr id="41989" name="Text Box 3"/>
          <p:cNvSpPr txBox="1">
            <a:spLocks noChangeArrowheads="1"/>
          </p:cNvSpPr>
          <p:nvPr/>
        </p:nvSpPr>
        <p:spPr bwMode="auto">
          <a:xfrm>
            <a:off x="3970338" y="8829675"/>
            <a:ext cx="303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1710" tIns="47689" rIns="91710" bIns="47689" anchor="b"/>
          <a:lstStyle>
            <a:lvl1pPr>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1pPr>
            <a:lvl2pPr marL="742950" indent="-28575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2pPr>
            <a:lvl3pPr marL="11430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3pPr>
            <a:lvl4pPr marL="16002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4pPr>
            <a:lvl5pPr marL="20574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9pPr>
          </a:lstStyle>
          <a:p>
            <a:pPr algn="r" eaLnBrk="1">
              <a:lnSpc>
                <a:spcPct val="93000"/>
              </a:lnSpc>
              <a:spcBef>
                <a:spcPct val="0"/>
              </a:spcBef>
              <a:buSzPct val="45000"/>
              <a:buFont typeface="StarSymbol"/>
              <a:buNone/>
            </a:pPr>
            <a:fld id="{79A7D746-9CD0-453A-9FE5-2B2ABF6F9815}" type="slidenum">
              <a:rPr lang="en-US" altLang="en-US">
                <a:solidFill>
                  <a:srgbClr val="000000"/>
                </a:solidFill>
                <a:latin typeface="Arial" panose="020B0604020202020204" pitchFamily="34" charset="0"/>
                <a:ea typeface="宋体" panose="02010600030101010101" pitchFamily="2" charset="-122"/>
              </a:rPr>
              <a:pPr algn="r" eaLnBrk="1">
                <a:lnSpc>
                  <a:spcPct val="93000"/>
                </a:lnSpc>
                <a:spcBef>
                  <a:spcPct val="0"/>
                </a:spcBef>
                <a:buSzPct val="45000"/>
                <a:buFont typeface="StarSymbol"/>
                <a:buNone/>
              </a:pPr>
              <a:t>25</a:t>
            </a:fld>
            <a:endParaRPr lang="en-US"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3119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Geneva"/>
                <a:cs typeface="Geneva"/>
              </a:rPr>
              <a:t>Thank you at end</a:t>
            </a:r>
          </a:p>
        </p:txBody>
      </p:sp>
    </p:spTree>
    <p:extLst>
      <p:ext uri="{BB962C8B-B14F-4D97-AF65-F5344CB8AC3E}">
        <p14:creationId xmlns:p14="http://schemas.microsoft.com/office/powerpoint/2010/main" val="2265550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3992563"/>
            <a:ext cx="437832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 name="Picture 43" descr="37-degree-pos-tri-logo"/>
          <p:cNvPicPr>
            <a:picLocks noChangeAspect="1" noChangeArrowheads="1"/>
          </p:cNvPicPr>
          <p:nvPr/>
        </p:nvPicPr>
        <p:blipFill>
          <a:blip r:embed="rId3">
            <a:extLst>
              <a:ext uri="{28A0092B-C50C-407E-A947-70E740481C1C}">
                <a14:useLocalDpi xmlns:a14="http://schemas.microsoft.com/office/drawing/2010/main" val="0"/>
              </a:ext>
            </a:extLst>
          </a:blip>
          <a:srcRect r="25000" b="24518"/>
          <a:stretch>
            <a:fillRect/>
          </a:stretch>
        </p:blipFill>
        <p:spPr bwMode="auto">
          <a:xfrm>
            <a:off x="3571875" y="1882775"/>
            <a:ext cx="5572125"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blu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0400" y="6842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p:nvSpPr>
        <p:spPr bwMode="auto">
          <a:xfrm flipV="1">
            <a:off x="274638" y="105092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black">
          <a:xfrm>
            <a:off x="182563" y="6462713"/>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sz="800" smtClean="0"/>
              <a:t>© 2014 IBM Corporation</a:t>
            </a:r>
            <a:endParaRPr lang="en-US" smtClean="0"/>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
        <p:nvSpPr>
          <p:cNvPr id="68643" name="Rectangle 35"/>
          <p:cNvSpPr>
            <a:spLocks noGrp="1" noChangeArrowheads="1"/>
          </p:cNvSpPr>
          <p:nvPr>
            <p:ph type="ctrTitle"/>
          </p:nvPr>
        </p:nvSpPr>
        <p:spPr>
          <a:xfrm>
            <a:off x="139700" y="1235075"/>
            <a:ext cx="6900863" cy="2193925"/>
          </a:xfrm>
        </p:spPr>
        <p:txBody>
          <a:bodyPr anchor="b"/>
          <a:lstStyle>
            <a:lvl1pPr>
              <a:defRPr sz="3500">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312331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F2884F04-CFA6-47F3-B60B-3388312CD2A9}"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06ABDED0-CF7C-479C-83D8-D5CF029276DC}" type="datetime1">
              <a:rPr lang="de-DE" altLang="zh-CN"/>
              <a:pPr/>
              <a:t>09.09.2015</a:t>
            </a:fld>
            <a:endParaRPr lang="de-DE" altLang="zh-CN"/>
          </a:p>
        </p:txBody>
      </p:sp>
    </p:spTree>
    <p:extLst>
      <p:ext uri="{BB962C8B-B14F-4D97-AF65-F5344CB8AC3E}">
        <p14:creationId xmlns:p14="http://schemas.microsoft.com/office/powerpoint/2010/main" val="412029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B89B1A53-8730-4ABB-9846-006B1386A4BE}"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088B7AD-C724-4032-81C3-36C6DC11F475}" type="datetime1">
              <a:rPr lang="de-DE" altLang="zh-CN"/>
              <a:pPr/>
              <a:t>09.09.2015</a:t>
            </a:fld>
            <a:endParaRPr lang="de-DE" altLang="zh-CN"/>
          </a:p>
        </p:txBody>
      </p:sp>
    </p:spTree>
    <p:extLst>
      <p:ext uri="{BB962C8B-B14F-4D97-AF65-F5344CB8AC3E}">
        <p14:creationId xmlns:p14="http://schemas.microsoft.com/office/powerpoint/2010/main" val="205381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1" y="611188"/>
            <a:ext cx="87661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5596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107"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0323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108"/>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50" y="3667125"/>
            <a:ext cx="86550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22250" y="368300"/>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Smart_Cloud_wordmark_black-01"/>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1838" y="576263"/>
            <a:ext cx="13366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9" name="Rectangle 77"/>
          <p:cNvSpPr>
            <a:spLocks noGrp="1" noChangeArrowheads="1"/>
          </p:cNvSpPr>
          <p:nvPr>
            <p:ph type="ctrTitle"/>
          </p:nvPr>
        </p:nvSpPr>
        <p:spPr>
          <a:xfrm>
            <a:off x="153988" y="2343150"/>
            <a:ext cx="8332787" cy="1077913"/>
          </a:xfrm>
        </p:spPr>
        <p:txBody>
          <a:bodyPr anchor="b"/>
          <a:lstStyle>
            <a:lvl1pPr>
              <a:lnSpc>
                <a:spcPct val="76000"/>
              </a:lnSpc>
              <a:defRPr sz="3500">
                <a:solidFill>
                  <a:srgbClr val="000000"/>
                </a:solidFill>
              </a:defRPr>
            </a:lvl1pPr>
          </a:lstStyle>
          <a:p>
            <a:pPr lvl="0"/>
            <a:r>
              <a:rPr lang="en-US" noProof="0" smtClean="0"/>
              <a:t>Click to edit master title style</a:t>
            </a:r>
          </a:p>
        </p:txBody>
      </p:sp>
    </p:spTree>
    <p:extLst>
      <p:ext uri="{BB962C8B-B14F-4D97-AF65-F5344CB8AC3E}">
        <p14:creationId xmlns:p14="http://schemas.microsoft.com/office/powerpoint/2010/main" val="9826101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Espace réservé du texte 10"/>
          <p:cNvSpPr>
            <a:spLocks noGrp="1"/>
          </p:cNvSpPr>
          <p:nvPr>
            <p:ph type="body" sz="quarter" idx="10"/>
          </p:nvPr>
        </p:nvSpPr>
        <p:spPr>
          <a:xfrm>
            <a:off x="609600" y="228600"/>
            <a:ext cx="85344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174373576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Espace réservé du texte 10"/>
          <p:cNvSpPr>
            <a:spLocks noGrp="1"/>
          </p:cNvSpPr>
          <p:nvPr>
            <p:ph type="body" sz="quarter" idx="10"/>
          </p:nvPr>
        </p:nvSpPr>
        <p:spPr>
          <a:xfrm>
            <a:off x="152400" y="228600"/>
            <a:ext cx="86106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233584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8CE6751B-087D-4738-9FEB-B88432FC5E55}"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67E41BB-FB1E-490D-AB5F-03D60E64243A}" type="datetime1">
              <a:rPr lang="de-DE" altLang="zh-CN"/>
              <a:pPr/>
              <a:t>09.09.2015</a:t>
            </a:fld>
            <a:endParaRPr lang="de-DE" altLang="zh-CN"/>
          </a:p>
        </p:txBody>
      </p:sp>
    </p:spTree>
    <p:extLst>
      <p:ext uri="{BB962C8B-B14F-4D97-AF65-F5344CB8AC3E}">
        <p14:creationId xmlns:p14="http://schemas.microsoft.com/office/powerpoint/2010/main" val="33192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9F3FA899-EAC5-48D6-B78B-5BF06074D3C1}"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5B370742-DD1C-4AEE-815D-D48B64CC4657}" type="datetime1">
              <a:rPr lang="de-DE" altLang="zh-CN"/>
              <a:pPr/>
              <a:t>09.09.2015</a:t>
            </a:fld>
            <a:endParaRPr lang="de-DE" altLang="zh-CN"/>
          </a:p>
        </p:txBody>
      </p:sp>
    </p:spTree>
    <p:extLst>
      <p:ext uri="{BB962C8B-B14F-4D97-AF65-F5344CB8AC3E}">
        <p14:creationId xmlns:p14="http://schemas.microsoft.com/office/powerpoint/2010/main" val="94816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Rectangle 7"/>
          <p:cNvSpPr>
            <a:spLocks noGrp="1" noChangeArrowheads="1"/>
          </p:cNvSpPr>
          <p:nvPr>
            <p:ph type="sldNum" sz="quarter" idx="10"/>
          </p:nvPr>
        </p:nvSpPr>
        <p:spPr>
          <a:ln/>
        </p:spPr>
        <p:txBody>
          <a:bodyPr/>
          <a:lstStyle>
            <a:lvl1pPr>
              <a:defRPr/>
            </a:lvl1pPr>
          </a:lstStyle>
          <a:p>
            <a:fld id="{A4D8E1C0-CD51-448D-8A06-82B6D07D5A1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2E9B89AD-BC1E-473B-96A8-DC5A54C93819}" type="datetime1">
              <a:rPr lang="de-DE" altLang="zh-CN"/>
              <a:pPr/>
              <a:t>09.09.2015</a:t>
            </a:fld>
            <a:endParaRPr lang="de-DE" altLang="zh-CN"/>
          </a:p>
        </p:txBody>
      </p:sp>
    </p:spTree>
    <p:extLst>
      <p:ext uri="{BB962C8B-B14F-4D97-AF65-F5344CB8AC3E}">
        <p14:creationId xmlns:p14="http://schemas.microsoft.com/office/powerpoint/2010/main" val="329136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Rectangle 7"/>
          <p:cNvSpPr>
            <a:spLocks noGrp="1" noChangeArrowheads="1"/>
          </p:cNvSpPr>
          <p:nvPr>
            <p:ph type="sldNum" sz="quarter" idx="10"/>
          </p:nvPr>
        </p:nvSpPr>
        <p:spPr>
          <a:ln/>
        </p:spPr>
        <p:txBody>
          <a:bodyPr/>
          <a:lstStyle>
            <a:lvl1pPr>
              <a:defRPr/>
            </a:lvl1pPr>
          </a:lstStyle>
          <a:p>
            <a:fld id="{6533617A-1273-4EEC-8A76-2470AD5868F7}" type="slidenum">
              <a:rPr lang="de-DE" altLang="zh-CN"/>
              <a:pPr/>
              <a:t>‹#›</a:t>
            </a:fld>
            <a:endParaRPr lang="de-DE"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dt" sz="half" idx="12"/>
          </p:nvPr>
        </p:nvSpPr>
        <p:spPr>
          <a:ln/>
        </p:spPr>
        <p:txBody>
          <a:bodyPr/>
          <a:lstStyle>
            <a:lvl1pPr>
              <a:defRPr/>
            </a:lvl1pPr>
          </a:lstStyle>
          <a:p>
            <a:fld id="{48C4F979-BC04-423B-828C-6CACFAC9F16D}" type="datetime1">
              <a:rPr lang="de-DE" altLang="zh-CN"/>
              <a:pPr/>
              <a:t>09.09.2015</a:t>
            </a:fld>
            <a:endParaRPr lang="de-DE" altLang="zh-CN"/>
          </a:p>
        </p:txBody>
      </p:sp>
    </p:spTree>
    <p:extLst>
      <p:ext uri="{BB962C8B-B14F-4D97-AF65-F5344CB8AC3E}">
        <p14:creationId xmlns:p14="http://schemas.microsoft.com/office/powerpoint/2010/main" val="55790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Rectangle 7"/>
          <p:cNvSpPr>
            <a:spLocks noGrp="1" noChangeArrowheads="1"/>
          </p:cNvSpPr>
          <p:nvPr>
            <p:ph type="sldNum" sz="quarter" idx="10"/>
          </p:nvPr>
        </p:nvSpPr>
        <p:spPr>
          <a:ln/>
        </p:spPr>
        <p:txBody>
          <a:bodyPr/>
          <a:lstStyle>
            <a:lvl1pPr>
              <a:defRPr/>
            </a:lvl1pPr>
          </a:lstStyle>
          <a:p>
            <a:fld id="{40F0A067-7A04-48E3-8D08-79582FF1DA91}" type="slidenum">
              <a:rPr lang="de-DE" altLang="zh-CN"/>
              <a:pPr/>
              <a:t>‹#›</a:t>
            </a:fld>
            <a:endParaRPr lang="de-DE"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dt" sz="half" idx="12"/>
          </p:nvPr>
        </p:nvSpPr>
        <p:spPr>
          <a:ln/>
        </p:spPr>
        <p:txBody>
          <a:bodyPr/>
          <a:lstStyle>
            <a:lvl1pPr>
              <a:defRPr/>
            </a:lvl1pPr>
          </a:lstStyle>
          <a:p>
            <a:fld id="{6DEC2038-1009-4BE4-AAC8-F6632D539A2B}" type="datetime1">
              <a:rPr lang="de-DE" altLang="zh-CN"/>
              <a:pPr/>
              <a:t>09.09.2015</a:t>
            </a:fld>
            <a:endParaRPr lang="de-DE" altLang="zh-CN"/>
          </a:p>
        </p:txBody>
      </p:sp>
    </p:spTree>
    <p:extLst>
      <p:ext uri="{BB962C8B-B14F-4D97-AF65-F5344CB8AC3E}">
        <p14:creationId xmlns:p14="http://schemas.microsoft.com/office/powerpoint/2010/main" val="1867594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C8EAB0E7-5C64-4A4E-8B65-4F351BE8EDDE}" type="slidenum">
              <a:rPr lang="de-DE" altLang="zh-CN"/>
              <a:pPr/>
              <a:t>‹#›</a:t>
            </a:fld>
            <a:endParaRPr lang="de-DE"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dt" sz="half" idx="12"/>
          </p:nvPr>
        </p:nvSpPr>
        <p:spPr>
          <a:ln/>
        </p:spPr>
        <p:txBody>
          <a:bodyPr/>
          <a:lstStyle>
            <a:lvl1pPr>
              <a:defRPr/>
            </a:lvl1pPr>
          </a:lstStyle>
          <a:p>
            <a:fld id="{33E28C7D-F1C6-49D9-965D-09183DBB9C13}" type="datetime1">
              <a:rPr lang="de-DE" altLang="zh-CN"/>
              <a:pPr/>
              <a:t>09.09.2015</a:t>
            </a:fld>
            <a:endParaRPr lang="de-DE" altLang="zh-CN"/>
          </a:p>
        </p:txBody>
      </p:sp>
    </p:spTree>
    <p:extLst>
      <p:ext uri="{BB962C8B-B14F-4D97-AF65-F5344CB8AC3E}">
        <p14:creationId xmlns:p14="http://schemas.microsoft.com/office/powerpoint/2010/main" val="296116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F86E6922-BBE1-4109-A7DC-105FE2EC12D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CCC68E4C-C6F2-42A8-9B51-23296257DCE1}" type="datetime1">
              <a:rPr lang="de-DE" altLang="zh-CN"/>
              <a:pPr/>
              <a:t>09.09.2015</a:t>
            </a:fld>
            <a:endParaRPr lang="de-DE" altLang="zh-CN"/>
          </a:p>
        </p:txBody>
      </p:sp>
    </p:spTree>
    <p:extLst>
      <p:ext uri="{BB962C8B-B14F-4D97-AF65-F5344CB8AC3E}">
        <p14:creationId xmlns:p14="http://schemas.microsoft.com/office/powerpoint/2010/main" val="182768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7CD31C1D-FF59-43F7-92DC-58C295E91C14}"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EA72F517-19F3-45F5-BD84-3D326B4D1E59}" type="datetime1">
              <a:rPr lang="de-DE" altLang="zh-CN"/>
              <a:pPr/>
              <a:t>09.09.2015</a:t>
            </a:fld>
            <a:endParaRPr lang="de-DE" altLang="zh-CN"/>
          </a:p>
        </p:txBody>
      </p:sp>
    </p:spTree>
    <p:extLst>
      <p:ext uri="{BB962C8B-B14F-4D97-AF65-F5344CB8AC3E}">
        <p14:creationId xmlns:p14="http://schemas.microsoft.com/office/powerpoint/2010/main" val="75809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82563" y="1874838"/>
            <a:ext cx="86868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027" name="Line 4"/>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sz="800" smtClean="0"/>
              <a:t>© 2014 IBM Corporation</a:t>
            </a:r>
            <a:endParaRPr lang="en-US" smtClean="0"/>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F8A0932D-1F5B-4132-B351-71F7812E1205}" type="slidenum">
              <a:rPr lang="de-DE" altLang="zh-CN"/>
              <a:pPr/>
              <a:t>‹#›</a:t>
            </a:fld>
            <a:endParaRPr lang="de-DE" altLang="zh-CN"/>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lvl1pPr>
          </a:lstStyle>
          <a:p>
            <a:pPr>
              <a:defRPr/>
            </a:pPr>
            <a:endParaRPr lang="en-US"/>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E01AF5A7-410B-4025-A4DB-2CC545BA2606}" type="datetime1">
              <a:rPr lang="de-DE" altLang="zh-CN"/>
              <a:pPr/>
              <a:t>09.09.2015</a:t>
            </a:fld>
            <a:endParaRPr lang="de-DE" altLang="zh-CN"/>
          </a:p>
        </p:txBody>
      </p:sp>
      <p:sp>
        <p:nvSpPr>
          <p:cNvPr id="1032" name="Rectangle 13"/>
          <p:cNvSpPr>
            <a:spLocks noGrp="1" noChangeArrowheads="1"/>
          </p:cNvSpPr>
          <p:nvPr>
            <p:ph type="title"/>
          </p:nvPr>
        </p:nvSpPr>
        <p:spPr bwMode="auto">
          <a:xfrm>
            <a:off x="182563" y="593725"/>
            <a:ext cx="8686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p>
        </p:txBody>
      </p:sp>
      <p:pic>
        <p:nvPicPr>
          <p:cNvPr id="1033" name="Picture 10"/>
          <p:cNvPicPr>
            <a:picLocks noChangeAspect="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93675" y="33338"/>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8" descr="Smart_Cloud_wordmark_black-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03263" y="241300"/>
            <a:ext cx="13366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7" descr="ibm_sp_lockup_western-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7900988" y="7778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8"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9" r:id="rId12"/>
    <p:sldLayoutId id="2147483980" r:id="rId13"/>
    <p:sldLayoutId id="2147483981" r:id="rId14"/>
    <p:sldLayoutId id="2147483982" r:id="rId15"/>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charset="0"/>
        </a:defRPr>
      </a:lvl2pPr>
      <a:lvl3pPr algn="l" rtl="0" eaLnBrk="0" fontAlgn="base" hangingPunct="0">
        <a:lnSpc>
          <a:spcPct val="90000"/>
        </a:lnSpc>
        <a:spcBef>
          <a:spcPct val="0"/>
        </a:spcBef>
        <a:spcAft>
          <a:spcPct val="0"/>
        </a:spcAft>
        <a:defRPr sz="2200">
          <a:solidFill>
            <a:schemeClr val="tx2"/>
          </a:solidFill>
          <a:latin typeface="Arial" charset="0"/>
        </a:defRPr>
      </a:lvl3pPr>
      <a:lvl4pPr algn="l" rtl="0" eaLnBrk="0" fontAlgn="base" hangingPunct="0">
        <a:lnSpc>
          <a:spcPct val="90000"/>
        </a:lnSpc>
        <a:spcBef>
          <a:spcPct val="0"/>
        </a:spcBef>
        <a:spcAft>
          <a:spcPct val="0"/>
        </a:spcAft>
        <a:defRPr sz="2200">
          <a:solidFill>
            <a:schemeClr val="tx2"/>
          </a:solidFill>
          <a:latin typeface="Arial" charset="0"/>
        </a:defRPr>
      </a:lvl4pPr>
      <a:lvl5pPr algn="l" rtl="0" eaLnBrk="0" fontAlgn="base" hangingPunct="0">
        <a:lnSpc>
          <a:spcPct val="90000"/>
        </a:lnSpc>
        <a:spcBef>
          <a:spcPct val="0"/>
        </a:spcBef>
        <a:spcAft>
          <a:spcPct val="0"/>
        </a:spcAft>
        <a:defRPr sz="2200">
          <a:solidFill>
            <a:schemeClr val="tx2"/>
          </a:solidFill>
          <a:latin typeface="Arial" charset="0"/>
        </a:defRPr>
      </a:lvl5pPr>
      <a:lvl6pPr marL="457200" algn="l" rtl="0" eaLnBrk="1" fontAlgn="base" hangingPunct="1">
        <a:lnSpc>
          <a:spcPct val="90000"/>
        </a:lnSpc>
        <a:spcBef>
          <a:spcPct val="0"/>
        </a:spcBef>
        <a:spcAft>
          <a:spcPct val="0"/>
        </a:spcAft>
        <a:defRPr sz="2200">
          <a:solidFill>
            <a:schemeClr val="tx2"/>
          </a:solidFill>
          <a:latin typeface="Arial" charset="0"/>
        </a:defRPr>
      </a:lvl6pPr>
      <a:lvl7pPr marL="914400" algn="l" rtl="0" eaLnBrk="1" fontAlgn="base" hangingPunct="1">
        <a:lnSpc>
          <a:spcPct val="90000"/>
        </a:lnSpc>
        <a:spcBef>
          <a:spcPct val="0"/>
        </a:spcBef>
        <a:spcAft>
          <a:spcPct val="0"/>
        </a:spcAft>
        <a:defRPr sz="2200">
          <a:solidFill>
            <a:schemeClr val="tx2"/>
          </a:solidFill>
          <a:latin typeface="Arial" charset="0"/>
        </a:defRPr>
      </a:lvl7pPr>
      <a:lvl8pPr marL="1371600" algn="l" rtl="0" eaLnBrk="1" fontAlgn="base" hangingPunct="1">
        <a:lnSpc>
          <a:spcPct val="90000"/>
        </a:lnSpc>
        <a:spcBef>
          <a:spcPct val="0"/>
        </a:spcBef>
        <a:spcAft>
          <a:spcPct val="0"/>
        </a:spcAft>
        <a:defRPr sz="2200">
          <a:solidFill>
            <a:schemeClr val="tx2"/>
          </a:solidFill>
          <a:latin typeface="Arial" charset="0"/>
        </a:defRPr>
      </a:lvl8pPr>
      <a:lvl9pPr marL="1828800" algn="l" rtl="0" eaLnBrk="1" fontAlgn="base" hangingPunct="1">
        <a:lnSpc>
          <a:spcPct val="90000"/>
        </a:lnSpc>
        <a:spcBef>
          <a:spcPct val="0"/>
        </a:spcBef>
        <a:spcAft>
          <a:spcPct val="0"/>
        </a:spcAft>
        <a:defRPr sz="2200">
          <a:solidFill>
            <a:schemeClr val="tx2"/>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1.png"/><Relationship Id="rId4" Type="http://schemas.openxmlformats.org/officeDocument/2006/relationships/oleObject" Target="../embeddings/Microsoft_Excel_97-2003_Worksheet3.xls"/></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8.emf"/><Relationship Id="rId5" Type="http://schemas.openxmlformats.org/officeDocument/2006/relationships/image" Target="../media/image77.png"/><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93&amp;roleid=1" TargetMode="External"/><Relationship Id="rId13" Type="http://schemas.openxmlformats.org/officeDocument/2006/relationships/hyperlink" Target="https://w3-connections.ibm.com/wikis/home?lang=en#!/wiki/Wae156d9ce755_4ed0_b94f_4f3d9525f05c/page/Salesforce.com%20Offerings" TargetMode="External"/><Relationship Id="rId18" Type="http://schemas.openxmlformats.org/officeDocument/2006/relationships/hyperlink" Target="https://w3-03.sso.ibm.com/services/practitionerportal/assethub/production/depservices.wss?oid=161165&amp;roleid=1" TargetMode="External"/><Relationship Id="rId3" Type="http://schemas.openxmlformats.org/officeDocument/2006/relationships/hyperlink" Target="https://w3-connections.ibm.com/wikis/home?lang=en#!/wiki/Wae156d9ce755_4ed0_b94f_4f3d9525f05c/page/Application%20Services%20%28AIS%29%20Development" TargetMode="External"/><Relationship Id="rId7" Type="http://schemas.openxmlformats.org/officeDocument/2006/relationships/hyperlink" Target="https://w3-03.sso.ibm.com/services/practitionerportal/assethub/production/depservices.wss?oid=154072&amp;roleid=1" TargetMode="External"/><Relationship Id="rId12" Type="http://schemas.openxmlformats.org/officeDocument/2006/relationships/hyperlink" Target="https://w3-03.sso.ibm.com/services/practitionerportal/assethub/production/depservices.wss?oid=160400&amp;roleid=1" TargetMode="External"/><Relationship Id="rId17" Type="http://schemas.openxmlformats.org/officeDocument/2006/relationships/hyperlink" Target="https://w3-03.sso.ibm.com/services/practitionerportal/assethub/production/depservices.wss?oid=160690&amp;roleid=1" TargetMode="External"/><Relationship Id="rId2" Type="http://schemas.openxmlformats.org/officeDocument/2006/relationships/hyperlink" Target="https://w3-connections.ibm.com/wikis/home?lang=en#!/wiki/Wae156d9ce755_4ed0_b94f_4f3d9525f05c/page/Advisory" TargetMode="External"/><Relationship Id="rId16" Type="http://schemas.openxmlformats.org/officeDocument/2006/relationships/hyperlink" Target="https://w3-03.sso.ibm.com/services/practitionerportal/assethub/production/depservices.wss?oid=161164&amp;roleid=1" TargetMode="External"/><Relationship Id="rId20" Type="http://schemas.openxmlformats.org/officeDocument/2006/relationships/hyperlink" Target="https://w3-connections.ibm.com/wikis/home?lang=en#!/wiki/Wda2a646fafad_4c39_8e06_b1af8617ce09/page/SmartCloud%20for%20Oracle%20Seller%20Education%20Wiki" TargetMode="External"/><Relationship Id="rId1" Type="http://schemas.openxmlformats.org/officeDocument/2006/relationships/slideLayout" Target="../slideLayouts/slideLayout12.xml"/><Relationship Id="rId6" Type="http://schemas.openxmlformats.org/officeDocument/2006/relationships/hyperlink" Target="https://w3-03.sso.ibm.com/services/practitionerportal/assethub/production/depservices.wss?oid=154030&amp;tab=0&amp;roleid=1" TargetMode="External"/><Relationship Id="rId11" Type="http://schemas.openxmlformats.org/officeDocument/2006/relationships/hyperlink" Target="https://w3-03.sso.ibm.com/services/practitionerportal/assethub/production/depservices.wss?oid=160399&amp;roleid=1" TargetMode="External"/><Relationship Id="rId5" Type="http://schemas.openxmlformats.org/officeDocument/2006/relationships/hyperlink" Target="https://w3-03.sso.ibm.com/services/practitionerportal/assethub/production/depservices.wss?oid=160491&amp;roleid=1" TargetMode="External"/><Relationship Id="rId15" Type="http://schemas.openxmlformats.org/officeDocument/2006/relationships/hyperlink" Target="https://w3-03.sso.ibm.com/services/practitionerportal/assethub/production/depservices.wss?source+AHBVAStore&amp;skin=bva&amp;roleid=31&amp;oid=158973&amp;source=AHBVAStore" TargetMode="External"/><Relationship Id="rId10" Type="http://schemas.openxmlformats.org/officeDocument/2006/relationships/hyperlink" Target="https://w3-03.sso.ibm.com/services/practitionerportal/assethub/production/depservices.wss?oid=160282&amp;roleid=1" TargetMode="External"/><Relationship Id="rId19" Type="http://schemas.openxmlformats.org/officeDocument/2006/relationships/hyperlink" Target="https://w3-connections.ibm.com/wikis/home?lang=en#!/wiki/W8a6a9e02fb11_4f82_9ea3_bba0cb57be80/page/SAP%20SaaS%20Solutions" TargetMode="External"/><Relationship Id="rId4" Type="http://schemas.openxmlformats.org/officeDocument/2006/relationships/hyperlink" Target="https://w3-03.sso.ibm.com/services/practitionerportal/assethub/production/depservices.wss?oid=158418&amp;roleid=1" TargetMode="External"/><Relationship Id="rId9" Type="http://schemas.openxmlformats.org/officeDocument/2006/relationships/hyperlink" Target="https://w3-03.sso.ibm.com/services/practitionerportal/assethub/production/depservices.wss?oid=160397&amp;roleid=1" TargetMode="External"/><Relationship Id="rId14" Type="http://schemas.openxmlformats.org/officeDocument/2006/relationships/hyperlink" Target="https://w3-connections.ibm.com/files/app?lang=en#/folder/fb4cfb0f-df25-4d3c-8424-5d2433268fe7/wikis/home?lang=e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emf"/><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18" Type="http://schemas.openxmlformats.org/officeDocument/2006/relationships/image" Target="../media/image126.jpeg"/><Relationship Id="rId26" Type="http://schemas.openxmlformats.org/officeDocument/2006/relationships/image" Target="../media/image134.jpeg"/><Relationship Id="rId3" Type="http://schemas.openxmlformats.org/officeDocument/2006/relationships/image" Target="../media/image111.png"/><Relationship Id="rId21" Type="http://schemas.openxmlformats.org/officeDocument/2006/relationships/image" Target="../media/image129.jpeg"/><Relationship Id="rId7" Type="http://schemas.openxmlformats.org/officeDocument/2006/relationships/image" Target="../media/image115.jpeg"/><Relationship Id="rId12" Type="http://schemas.openxmlformats.org/officeDocument/2006/relationships/image" Target="../media/image120.png"/><Relationship Id="rId17" Type="http://schemas.openxmlformats.org/officeDocument/2006/relationships/image" Target="../media/image125.jpeg"/><Relationship Id="rId25" Type="http://schemas.openxmlformats.org/officeDocument/2006/relationships/image" Target="../media/image133.jpeg"/><Relationship Id="rId2" Type="http://schemas.openxmlformats.org/officeDocument/2006/relationships/notesSlide" Target="../notesSlides/notesSlide12.xml"/><Relationship Id="rId16" Type="http://schemas.openxmlformats.org/officeDocument/2006/relationships/image" Target="../media/image124.jpeg"/><Relationship Id="rId20" Type="http://schemas.openxmlformats.org/officeDocument/2006/relationships/image" Target="../media/image128.jpeg"/><Relationship Id="rId29"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14.jpe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jpeg"/><Relationship Id="rId5" Type="http://schemas.openxmlformats.org/officeDocument/2006/relationships/image" Target="../media/image113.png"/><Relationship Id="rId15" Type="http://schemas.openxmlformats.org/officeDocument/2006/relationships/image" Target="../media/image123.jpeg"/><Relationship Id="rId23" Type="http://schemas.openxmlformats.org/officeDocument/2006/relationships/image" Target="../media/image131.png"/><Relationship Id="rId28" Type="http://schemas.openxmlformats.org/officeDocument/2006/relationships/image" Target="../media/image136.jpeg"/><Relationship Id="rId10" Type="http://schemas.openxmlformats.org/officeDocument/2006/relationships/image" Target="../media/image118.jpeg"/><Relationship Id="rId19" Type="http://schemas.openxmlformats.org/officeDocument/2006/relationships/image" Target="../media/image127.jpeg"/><Relationship Id="rId31" Type="http://schemas.openxmlformats.org/officeDocument/2006/relationships/image" Target="../media/image139.jpeg"/><Relationship Id="rId4" Type="http://schemas.openxmlformats.org/officeDocument/2006/relationships/image" Target="../media/image112.png"/><Relationship Id="rId9" Type="http://schemas.openxmlformats.org/officeDocument/2006/relationships/image" Target="../media/image117.jpeg"/><Relationship Id="rId14" Type="http://schemas.openxmlformats.org/officeDocument/2006/relationships/image" Target="../media/image122.jpeg"/><Relationship Id="rId22" Type="http://schemas.openxmlformats.org/officeDocument/2006/relationships/image" Target="../media/image130.jpeg"/><Relationship Id="rId27" Type="http://schemas.openxmlformats.org/officeDocument/2006/relationships/image" Target="../media/image135.jpeg"/><Relationship Id="rId30" Type="http://schemas.openxmlformats.org/officeDocument/2006/relationships/image" Target="../media/image138.jpe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51.png"/><Relationship Id="rId7" Type="http://schemas.openxmlformats.org/officeDocument/2006/relationships/image" Target="../media/image154.jpeg"/><Relationship Id="rId12" Type="http://schemas.openxmlformats.org/officeDocument/2006/relationships/image" Target="../media/image15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3.jpeg"/><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6.jpeg"/><Relationship Id="rId4" Type="http://schemas.openxmlformats.org/officeDocument/2006/relationships/image" Target="../media/image152.png"/><Relationship Id="rId9" Type="http://schemas.openxmlformats.org/officeDocument/2006/relationships/image" Target="../media/image15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slideLayout" Target="../slideLayouts/slideLayout6.xml"/><Relationship Id="rId4"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159.png"/><Relationship Id="rId16"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48.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77.emf"/><Relationship Id="rId4" Type="http://schemas.openxmlformats.org/officeDocument/2006/relationships/image" Target="../media/image176.emf"/></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6.xml"/><Relationship Id="rId16" Type="http://schemas.openxmlformats.org/officeDocument/2006/relationships/image" Target="../media/image27.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2.png"/><Relationship Id="rId5" Type="http://schemas.openxmlformats.org/officeDocument/2006/relationships/tags" Target="../tags/tag9.xml"/><Relationship Id="rId15" Type="http://schemas.openxmlformats.org/officeDocument/2006/relationships/image" Target="../media/image26.png"/><Relationship Id="rId10" Type="http://schemas.openxmlformats.org/officeDocument/2006/relationships/image" Target="../media/image19.png"/><Relationship Id="rId19" Type="http://schemas.openxmlformats.org/officeDocument/2006/relationships/image" Target="../media/image30.png"/><Relationship Id="rId4" Type="http://schemas.openxmlformats.org/officeDocument/2006/relationships/tags" Target="../tags/tag8.xml"/><Relationship Id="rId9" Type="http://schemas.openxmlformats.org/officeDocument/2006/relationships/slideLayout" Target="../slideLayouts/slideLayout7.xml"/><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9.emf"/></Relationships>
</file>

<file path=ppt/slides/_rels/slide52.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7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83.emf"/><Relationship Id="rId5" Type="http://schemas.openxmlformats.org/officeDocument/2006/relationships/image" Target="../media/image182.png"/><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w3-connections.ibm.com/profiles/html/profileView.do?key=9badfd7c-6fee-41c0-831e-69b9718a39f6&amp;lang=en_us" TargetMode="External"/><Relationship Id="rId13" Type="http://schemas.openxmlformats.org/officeDocument/2006/relationships/hyperlink" Target="https://w3-connections.ibm.com/profiles/html/profileView.do?key=4b0f4341-8387-40da-a864-66eee3c306f8&amp;lang=en_us" TargetMode="External"/><Relationship Id="rId3" Type="http://schemas.openxmlformats.org/officeDocument/2006/relationships/hyperlink" Target="https://w3-03.sso.ibm.com/services/practitionerportal/assethub/production/depservices.wss?oid=155410&amp;roleid=31" TargetMode="External"/><Relationship Id="rId7" Type="http://schemas.openxmlformats.org/officeDocument/2006/relationships/hyperlink" Target="https://w3-connections.ibm.com/profiles/html/profileView.do?key=8ceafaac-16e2-47ce-93cb-996d2e3c079e&amp;lang=en_us" TargetMode="External"/><Relationship Id="rId12" Type="http://schemas.openxmlformats.org/officeDocument/2006/relationships/hyperlink" Target="https://w3-connections.ibm.com/profiles/html/profileView.do?email=Mac.McIntosh@au1.ibm.com&amp;lang=en"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3.tap.ibm.com/medialibrary/media_view?id=193326" TargetMode="External"/><Relationship Id="rId11" Type="http://schemas.openxmlformats.org/officeDocument/2006/relationships/hyperlink" Target="https://w3-connections.ibm.com/profiles/html/profileView.do?key=77c72daf-e9a2-4fa1-9f2f-3d431d84d733&amp;lang=en_us" TargetMode="External"/><Relationship Id="rId5" Type="http://schemas.openxmlformats.org/officeDocument/2006/relationships/hyperlink" Target="https://w3-connections.ibm.com/wikis/home?lang=en#!/wiki/W6d4867cee4d8_43b7_97c6_e4255bf5d065/page/Cloud%20Strategy%20Framework" TargetMode="External"/><Relationship Id="rId10" Type="http://schemas.openxmlformats.org/officeDocument/2006/relationships/hyperlink" Target="https://w3-connections.ibm.com/profiles/html/profileView.do?email=Carsten.Meinecke@de.ibm.com&amp;lang=en" TargetMode="External"/><Relationship Id="rId4" Type="http://schemas.openxmlformats.org/officeDocument/2006/relationships/hyperlink" Target="http://w3.tap.ibm.com/medialibrary/media_view?id=120472" TargetMode="External"/><Relationship Id="rId9" Type="http://schemas.openxmlformats.org/officeDocument/2006/relationships/hyperlink" Target="https://w3-connections.ibm.com/profiles/html/profileView.do?email=matt.porta@us.ibm.com&amp;lang=en"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30&amp;roleid=1" TargetMode="External"/><Relationship Id="rId3" Type="http://schemas.openxmlformats.org/officeDocument/2006/relationships/hyperlink" Target="https://w3-03.sso.ibm.com/services/practitionerportal/assethub/production/depservices.wss?oid=150964&amp;roleid=1" TargetMode="External"/><Relationship Id="rId7" Type="http://schemas.openxmlformats.org/officeDocument/2006/relationships/hyperlink" Target="https://w3-connections.ibm.com/profiles/html/profileView.do?key=f77e97db-1231-43db-b5ea-3564868eca23&amp;lang=en_us" TargetMode="External"/><Relationship Id="rId12" Type="http://schemas.openxmlformats.org/officeDocument/2006/relationships/hyperlink" Target="https://w3-03.sso.ibm.com/services/practitionerportal/assethub/production/depservices.wss?oid=154072&amp;roleid=1"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d102315c-2d50-421d-8fae-2bd805ee3de3&amp;lang=en_us" TargetMode="External"/><Relationship Id="rId11" Type="http://schemas.openxmlformats.org/officeDocument/2006/relationships/hyperlink" Target="https://w3-connections.ibm.com/profiles/html/profileView.do?key=23fff169-6176-47ab-bfed-ac8095e3b317&amp;lang=en_us" TargetMode="External"/><Relationship Id="rId5" Type="http://schemas.openxmlformats.org/officeDocument/2006/relationships/hyperlink" Target="https://w3-connections.ibm.com/profiles/html/profileView.do?key=9ce04c33-d2d9-4bc3-84d3-1cf0cbd1504c&amp;lang=en_us" TargetMode="External"/><Relationship Id="rId10" Type="http://schemas.openxmlformats.org/officeDocument/2006/relationships/hyperlink" Target="https://w3-connections.ibm.com/profiles/html/profileView.do?key=e380a2cb-273b-46c7-af82-71cd69a8bc52&amp;lang=en_us" TargetMode="External"/><Relationship Id="rId4" Type="http://schemas.openxmlformats.org/officeDocument/2006/relationships/hyperlink" Target="https://w3-connections.ibm.com/profiles/html/profileView.do?key=7a3ce936-324c-433a-93d5-151b93fb2172&amp;lang=en_us" TargetMode="External"/><Relationship Id="rId9" Type="http://schemas.openxmlformats.org/officeDocument/2006/relationships/hyperlink" Target="https://w3-connections.ibm.com/profiles/html/profileView.do?key=e397d885-e115-4ed9-9740-78843d722e35&amp;lang=en_us"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3-connections.ibm.com/profiles/html/profileView.do?key=7a3ce936-324c-433a-93d5-151b93fb2172&amp;lang=en_us" TargetMode="External"/><Relationship Id="rId3" Type="http://schemas.openxmlformats.org/officeDocument/2006/relationships/hyperlink" Target="https://w3-03.sso.ibm.com/services/practitionerportal/assethub/production/depservices.wss?oid=154093&amp;roleid=1" TargetMode="External"/><Relationship Id="rId7" Type="http://schemas.openxmlformats.org/officeDocument/2006/relationships/hyperlink" Target="https://w3-03.sso.ibm.com/services/practitionerportal/assethub/production/depservices.wss?source=AHBVAStore&amp;skin=bva&amp;roleid=31&amp;oid=160041&amp;source=AHBVAStore"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23fff169-6176-47ab-bfed-ac8095e3b317&amp;lang=en_us" TargetMode="External"/><Relationship Id="rId11" Type="http://schemas.openxmlformats.org/officeDocument/2006/relationships/hyperlink" Target="https://w3-connections.ibm.com/profiles/html/profileView.do?key=f77e97db-1231-43db-b5ea-3564868eca23&amp;lang=en_us" TargetMode="External"/><Relationship Id="rId5" Type="http://schemas.openxmlformats.org/officeDocument/2006/relationships/hyperlink" Target="https://w3-connections.ibm.com/profiles/html/profileView.do?key=e380a2cb-273b-46c7-af82-71cd69a8bc52&amp;lang=en_us" TargetMode="External"/><Relationship Id="rId10" Type="http://schemas.openxmlformats.org/officeDocument/2006/relationships/hyperlink" Target="https://w3-connections.ibm.com/profiles/html/profileView.do?key=d102315c-2d50-421d-8fae-2bd805ee3de3&amp;lang=en_us" TargetMode="External"/><Relationship Id="rId4" Type="http://schemas.openxmlformats.org/officeDocument/2006/relationships/hyperlink" Target="https://w3-connections.ibm.com/profiles/html/profileView.do?key=e397d885-e115-4ed9-9740-78843d722e35&amp;lang=en_us" TargetMode="External"/><Relationship Id="rId9" Type="http://schemas.openxmlformats.org/officeDocument/2006/relationships/hyperlink" Target="https://w3-connections.ibm.com/profiles/html/profileView.do?key=9ce04c33-d2d9-4bc3-84d3-1cf0cbd1504c&amp;lang=en_us"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33.png"/><Relationship Id="rId2" Type="http://schemas.openxmlformats.org/officeDocument/2006/relationships/tags" Target="../tags/tag14.xml"/><Relationship Id="rId16" Type="http://schemas.openxmlformats.org/officeDocument/2006/relationships/image" Target="../media/image3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2.png"/><Relationship Id="rId5" Type="http://schemas.openxmlformats.org/officeDocument/2006/relationships/tags" Target="../tags/tag17.xml"/><Relationship Id="rId1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slideLayout" Target="../slideLayouts/slideLayout6.xml"/><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hyperlink" Target="http://w3.ibm.com/bluepages/searchByName.wss?task=viewrecord&amp;index=7&amp;uid=023924897" TargetMode="External"/><Relationship Id="rId3" Type="http://schemas.openxmlformats.org/officeDocument/2006/relationships/hyperlink" Target="http://cloudmobile.chicago.ibm.com/" TargetMode="External"/><Relationship Id="rId7" Type="http://schemas.openxmlformats.org/officeDocument/2006/relationships/hyperlink" Target="http://w3.ibm.com/bluepages/searchByName.wss?task=viewrecord&amp;index=1&amp;uid=205957897"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w3.ibm.com/bluepages/searchByName.wss?task=viewrecord&amp;index=12&amp;uid=6D0050897" TargetMode="External"/><Relationship Id="rId5" Type="http://schemas.openxmlformats.org/officeDocument/2006/relationships/hyperlink" Target="http://w3.ibm.com/bluepages/searchByName.wss?task=viewrecord&amp;index=6&amp;uid=851363897" TargetMode="External"/><Relationship Id="rId4" Type="http://schemas.openxmlformats.org/officeDocument/2006/relationships/hyperlink" Target="http://w3.ibm.com/bluepages/simpleSearch.wss?searchBy=Name&amp;location=All+locations&amp;searchFor=dolph,b" TargetMode="External"/><Relationship Id="rId9" Type="http://schemas.openxmlformats.org/officeDocument/2006/relationships/hyperlink" Target="https://w3-connections.ibm.com/profiles/html/profileView.do?key=a0d2c4f8-51df-47b4-8bd2-15cede238e94&amp;lang=en_us"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3-connections.ibm.com/profiles/html/profileView.do?key=fa39b511-00dc-42fa-8252-0821ae300f06&amp;lang=en_us" TargetMode="External"/><Relationship Id="rId3" Type="http://schemas.openxmlformats.org/officeDocument/2006/relationships/hyperlink" Target="https://w3-03.sso.ibm.com/services/practionerportal/assethub/production/depservices.wws?oid=155562&amp;loc=All&amp;source=catalog" TargetMode="External"/><Relationship Id="rId7" Type="http://schemas.openxmlformats.org/officeDocument/2006/relationships/hyperlink" Target="https://w3-connections.ibm.com/profiles/html/profileView.do?key=31dff059-93cb-4771-a2ae-06ff32c8e7e0&amp;lang=en_us" TargetMode="External"/><Relationship Id="rId12" Type="http://schemas.openxmlformats.org/officeDocument/2006/relationships/hyperlink" Target="http://w3.tap.ibm.com/medialibrary/media_view?id=173804"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39774c25-1a75-477a-8283-08e70025b5ad&amp;lang=en_us" TargetMode="External"/><Relationship Id="rId11" Type="http://schemas.openxmlformats.org/officeDocument/2006/relationships/hyperlink" Target="https://w3-connections.ibm.com/files/app#/file/3ae42b4d-5eea-4cbc-8649-48219e2e40de" TargetMode="External"/><Relationship Id="rId5" Type="http://schemas.openxmlformats.org/officeDocument/2006/relationships/hyperlink" Target="https://w3-connections.ibm.com/profiles/html/profileView.do?key=03b9a750-12fa-4a89-a53c-26c44c1c2199&amp;lang=en_us" TargetMode="External"/><Relationship Id="rId10" Type="http://schemas.openxmlformats.org/officeDocument/2006/relationships/hyperlink" Target="https://w3-connections.ibm.com/files/app?lang=en#/file/05f30b3f-8dd5-47b5-8bda-c096080c21c6" TargetMode="External"/><Relationship Id="rId4" Type="http://schemas.openxmlformats.org/officeDocument/2006/relationships/hyperlink" Target="https://w3-connections.ibm.com/profiles/html/profileView.do?key=4a83458c-1b68-45c3-9ebb-86f94b302b60&amp;lang=en_us" TargetMode="External"/><Relationship Id="rId9" Type="http://schemas.openxmlformats.org/officeDocument/2006/relationships/hyperlink" Target="https://w3-connections.ibm.com/wikis/home?lang=en#!/wiki/W8a6a9e02fb11_4f82_9ea3_bba0cb57be80"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3-connections.ibm.com/profiles/html/profileView.do?key=ac40eed6-77a7-4bc5-a6df-4625080cf991&amp;lang=en_us" TargetMode="External"/><Relationship Id="rId3" Type="http://schemas.openxmlformats.org/officeDocument/2006/relationships/hyperlink" Target="https://w3-connections.ibm.com/communities/service/html/communityview?communityUuid=6dc12080-88cc-48ef-81da-1fc78737075d" TargetMode="External"/><Relationship Id="rId7" Type="http://schemas.openxmlformats.org/officeDocument/2006/relationships/hyperlink" Target="https://w3-connections.ibm.com/profiles/html/profileView.do?key=3f317063-d06a-42fa-8ce3-12fb954eb276&amp;lang=en_u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5122ab0f-3fbe-40c1-a753-da4bcdec0f44&amp;lang=en_us" TargetMode="External"/><Relationship Id="rId5" Type="http://schemas.openxmlformats.org/officeDocument/2006/relationships/hyperlink" Target="https://w3-connections.ibm.com/communities/service/html/communityview?communityUuid=e529429a-b709-4e2e-9fbe-b3bfd6133ea1" TargetMode="External"/><Relationship Id="rId4" Type="http://schemas.openxmlformats.org/officeDocument/2006/relationships/hyperlink" Target="https://w3-connections.ibm.com/communities/service/html/communityview?communityUuid=6e4ee6b2-7926-495c-ada1-deeba352e92ehttps://w3-connections.ibm.com/communities/service/html/communityview?communityUuid=6dc12080-88cc-48ef-81da-1fc78737075d" TargetMode="External"/><Relationship Id="rId9" Type="http://schemas.openxmlformats.org/officeDocument/2006/relationships/hyperlink" Target="https://w3-connections.ibm.com/profiles/html/profileView.do?userid=675dfd40-3e79-1031-810f-fc8ed460f1bb&amp;lang=en_us"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3-connections.ibm.com/profiles/html/profileView.do?key=9534b727-be6d-4857-8c30-483ac0e90795&amp;lang=en_us" TargetMode="External"/><Relationship Id="rId3" Type="http://schemas.openxmlformats.org/officeDocument/2006/relationships/hyperlink" Target="https://w3-connections.ibm.com/communities/service/html/communityview?communityUuid=98d738ed-d3ad-4cc8-8237-4e401f367585" TargetMode="External"/><Relationship Id="rId7" Type="http://schemas.openxmlformats.org/officeDocument/2006/relationships/hyperlink" Target="https://w3-connections.ibm.com/profiles/html/profileView.do?key=246d35ee-aa7d-4101-9876-d1116de89715&amp;lang=en_u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4c147ca1-a624-4fc9-9b5a-655f3a835e9a&amp;lang=en" TargetMode="External"/><Relationship Id="rId5" Type="http://schemas.openxmlformats.org/officeDocument/2006/relationships/hyperlink" Target="https://w3-connections.ibm.com/profiles/html/profileView.do?key=f5f27018-1b32-40a7-9d5a-766782c7a4ff&amp;lang=en_us" TargetMode="External"/><Relationship Id="rId10" Type="http://schemas.openxmlformats.org/officeDocument/2006/relationships/hyperlink" Target="https://w3-connections.ibm.com/profiles/html/profileView.do?key=8132e7d1-2d73-4314-9a50-29f4836fff08&amp;lang=en_us" TargetMode="External"/><Relationship Id="rId4" Type="http://schemas.openxmlformats.org/officeDocument/2006/relationships/hyperlink" Target="https://w3-connections.ibm.com/wikis/home?lang=en-us#!/wiki/Wac6d5925454c_42c4_a905_1b9bc2071e1e" TargetMode="External"/><Relationship Id="rId9" Type="http://schemas.openxmlformats.org/officeDocument/2006/relationships/hyperlink" Target="https://w3-connections.ibm.com/profiles/html/profileView.do?key=79dd60e6-4251-4a1f-bdf9-aa8aadcda17c&amp;lang=en_u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3-connections.ibm.com/wikis/home?lang=en-us#!/wiki/Wc422fcda5a2f_4446_a900_f7f1fee377d1/page/GB%20Microsoft%20Solutions%20%28MB11%29" TargetMode="External"/><Relationship Id="rId13" Type="http://schemas.openxmlformats.org/officeDocument/2006/relationships/hyperlink" Target="http://w3.ibm.com/bluepages/searchByName.wss?task=viewrecord&amp;index=13&amp;uid=829405744" TargetMode="External"/><Relationship Id="rId3" Type="http://schemas.openxmlformats.org/officeDocument/2006/relationships/hyperlink" Target="https://w3-03.sso.ibm.com/services/practitionerportal/assethub/production/depservices.wss?&amp;oid=155679&amp;tab=9&amp;source=GeneralBusiness" TargetMode="External"/><Relationship Id="rId7" Type="http://schemas.openxmlformats.org/officeDocument/2006/relationships/hyperlink" Target="https://w3-connections.ibm.com/communities/service/html/communityview?communityUuid=5658c5de-cfc3-4c57-b629-5522598a0ba9" TargetMode="External"/><Relationship Id="rId12" Type="http://schemas.openxmlformats.org/officeDocument/2006/relationships/hyperlink" Target="http://w3.ibm.com/bluepages/searchByName.wss?task=viewrecord&amp;index=2&amp;uid=066634706"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3-03.sso.ibm.com/services/practitionerportal/assethub/production/depservices.wss?source=AHBVAStore&amp;skin=bva&amp;roleid=31&amp;oid=158973&amp;source=AHBVAStore" TargetMode="External"/><Relationship Id="rId11" Type="http://schemas.openxmlformats.org/officeDocument/2006/relationships/hyperlink" Target="http://w3.ibm.com/jct03019wt/bluepages/simpleSearch.wss?searchBy=Name&amp;location=All+locations&amp;searchFor=fox,i" TargetMode="External"/><Relationship Id="rId5" Type="http://schemas.openxmlformats.org/officeDocument/2006/relationships/hyperlink" Target="https://w3-03.sso.ibm.com/services/practitionerportal/assethub/production/depservices.wss?&amp;oid=156180&amp;tab=9&amp;source=GeneralBusiness" TargetMode="External"/><Relationship Id="rId15" Type="http://schemas.openxmlformats.org/officeDocument/2006/relationships/hyperlink" Target="http://w3.ibm.com/bluepages/searchByName.wss?task=viewrecord&amp;index=8&amp;uid=545565897" TargetMode="External"/><Relationship Id="rId10" Type="http://schemas.openxmlformats.org/officeDocument/2006/relationships/hyperlink" Target="http://w3.ibm.com/bluepages/searchByName.wss?task=viewrecord&amp;index=0&amp;uid=776289897" TargetMode="External"/><Relationship Id="rId4" Type="http://schemas.openxmlformats.org/officeDocument/2006/relationships/hyperlink" Target="https://w3-03.sso.ibm.com/services/practitionerportal/assethub/production/depservices.wss?&amp;oid=156181&amp;tab=9&amp;source=GeneralBusiness" TargetMode="External"/><Relationship Id="rId9" Type="http://schemas.openxmlformats.org/officeDocument/2006/relationships/hyperlink" Target="http://w3.ibm.com/bluepages/searchByName.wss?task=viewrecord&amp;index=0&amp;uid=773933897" TargetMode="External"/><Relationship Id="rId14" Type="http://schemas.openxmlformats.org/officeDocument/2006/relationships/hyperlink" Target="http://w3.ibm.com/bluepages/searchByName.wss?task=viewrecord&amp;index=1&amp;uid=809437897"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loud%20Mobile%20Application%20Development" TargetMode="External"/><Relationship Id="rId3" Type="http://schemas.openxmlformats.org/officeDocument/2006/relationships/hyperlink" Target="https://w3-03.sso.ibm.com/services/practitionerportal/assethub/production/depservices.wss?source=AHBVAStore&amp;skin=bva&amp;roleid=31&amp;oid=157787&amp;source=AHBVAStore" TargetMode="External"/><Relationship Id="rId7" Type="http://schemas.openxmlformats.org/officeDocument/2006/relationships/hyperlink" Target="https://w3-03.sso.ibm.com/services/practitionerportal/assethub/production/depservices.wss?source=AHBVAStore&amp;skin=bva&amp;roleid=31&amp;oid=155548&amp;source=AHBVAStor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03ccbb65-0b1c-460a-8e4a-71bab1907aea&amp;lang=en_us" TargetMode="External"/><Relationship Id="rId5" Type="http://schemas.openxmlformats.org/officeDocument/2006/relationships/hyperlink" Target="https://w3-connections.ibm.com/profiles/html/profileView.do?key=7ccb7155-8933-430e-b4b3-335053d0c836&amp;lang=en_us" TargetMode="External"/><Relationship Id="rId4" Type="http://schemas.openxmlformats.org/officeDocument/2006/relationships/hyperlink" Target="https://w3-connections.ibm.com/profiles/html/profileView.do?key=1823e7c7-9d6a-4b99-9a45-daf7da09b080&amp;lang=e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ommerce%20on%20Cloud%20for%20GBS%20Sellers" TargetMode="External"/><Relationship Id="rId3" Type="http://schemas.openxmlformats.org/officeDocument/2006/relationships/hyperlink" Target="https://w3-03.sso.ibm.com/services/practitionerportal/assethub/production/services.wss?searchString=smarter%20buildings" TargetMode="External"/><Relationship Id="rId7" Type="http://schemas.openxmlformats.org/officeDocument/2006/relationships/hyperlink" Target="https://w3-03.sso.ibm.com/software/xl/portal/content?synKey=N256774F42208B37" TargetMode="External"/><Relationship Id="rId12" Type="http://schemas.openxmlformats.org/officeDocument/2006/relationships/hyperlink" Target="https://w3-connections.ibm.com/profiles/html/profileView.do?key=1b15627c-ad50-4e82-aed4-81562792286c&amp;lang=en"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3-connections.ibm.com/profiles/html/profileView.do?email=jpmcgly@us.ibm.com&amp;lang=en" TargetMode="External"/><Relationship Id="rId11" Type="http://schemas.openxmlformats.org/officeDocument/2006/relationships/hyperlink" Target="https://w3-connections.ibm.com/profiles/html/profileView.do?key=f683481c-7273-444f-85c1-cde7e7ba5c10&amp;lang=en_us" TargetMode="External"/><Relationship Id="rId5" Type="http://schemas.openxmlformats.org/officeDocument/2006/relationships/hyperlink" Target="https://w3-03.sso.ibm.com/services/practitionerportal/assethub/production/services.wss?searchString=maximo" TargetMode="External"/><Relationship Id="rId10" Type="http://schemas.openxmlformats.org/officeDocument/2006/relationships/hyperlink" Target="https://w3-connections.ibm.com/profiles/html/profileView.do?key=c142d060-6f83-4d98-8685-44234eba2c54&amp;lang=en_us" TargetMode="External"/><Relationship Id="rId4" Type="http://schemas.openxmlformats.org/officeDocument/2006/relationships/hyperlink" Target="https://w3-connections.ibm.com/profiles/html/profileView.do?key=079ac741-8bf7-472e-9b17-deec0aafd7c4&amp;lang=en" TargetMode="External"/><Relationship Id="rId9" Type="http://schemas.openxmlformats.org/officeDocument/2006/relationships/hyperlink" Target="https://w3-connections.ibm.com/profiles/html/profileView.do?key=2baebfe8-9bf7-4502-8a0a-1828a4546ae8&amp;lang=en_u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60188&amp;loc=All&amp;source=catalog"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3-03.sso.ibm.com/services/practitionerportal/assethub/production/depservices.wss?oid=160185&amp;loc=All&amp;source=catalog" TargetMode="External"/><Relationship Id="rId4" Type="http://schemas.openxmlformats.org/officeDocument/2006/relationships/hyperlink" Target="https://w3-connections.ibm.com/profiles/html/profileView.do?key=282c3e76-169a-4a98-a0a6-6cb2ddc02ab8&amp;lang=e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51072&amp;loc=All&amp;source=catalog"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3-connections.ibm.com/profiles/html/keywordSearch.do?keyword=monica%20logan&amp;lang=en" TargetMode="External"/><Relationship Id="rId5" Type="http://schemas.openxmlformats.org/officeDocument/2006/relationships/hyperlink" Target="https://w3-03.sso.ibm.com/services/practitionerportal/assethub/production/services.wss?searchString=bao%20jumpstart" TargetMode="External"/><Relationship Id="rId4" Type="http://schemas.openxmlformats.org/officeDocument/2006/relationships/hyperlink" Target="https://w3-connections.ibm.com/profiles/html/profileView.do?key=f6acdbe0-2b24-44d6-9190-923e8ffb5fa2&amp;lang=e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Microsoft_Excel_97-2003_Worksheet2.xls"/><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 Id="rId9"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3.tap.ibm.com/data/medialibrary/media/212531.wmv/108134/2013_06_30_4801_Video_Airbus_eBird.wmv" TargetMode="External"/><Relationship Id="rId7" Type="http://schemas.openxmlformats.org/officeDocument/2006/relationships/image" Target="../media/image189.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jpeg"/><Relationship Id="rId4" Type="http://schemas.openxmlformats.org/officeDocument/2006/relationships/hyperlink" Target="http://www.airbus.com/presscentre/pressreleases/press-release-detail/detail/airbus-and-ibm-to-help-aircraft-operators-optimize-fleet-management-and-operation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195.png"/><Relationship Id="rId4" Type="http://schemas.openxmlformats.org/officeDocument/2006/relationships/image" Target="../media/image194.jpeg"/></Relationships>
</file>

<file path=ppt/slides/_rels/slide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jpe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jpeg"/><Relationship Id="rId22"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193675" y="1239838"/>
            <a:ext cx="7489825" cy="690562"/>
          </a:xfrm>
        </p:spPr>
        <p:txBody>
          <a:bodyPr/>
          <a:lstStyle/>
          <a:p>
            <a:pPr eaLnBrk="1" hangingPunct="1"/>
            <a:r>
              <a:rPr lang="en-US" altLang="zh-CN" sz="2800" smtClean="0">
                <a:solidFill>
                  <a:schemeClr val="tx2"/>
                </a:solidFill>
              </a:rPr>
              <a:t/>
            </a:r>
            <a:br>
              <a:rPr lang="en-US" altLang="zh-CN" sz="2800" smtClean="0">
                <a:solidFill>
                  <a:schemeClr val="tx2"/>
                </a:solidFill>
              </a:rPr>
            </a:br>
            <a:r>
              <a:rPr lang="en-US" altLang="zh-CN" sz="2800" smtClean="0">
                <a:solidFill>
                  <a:schemeClr val="tx2"/>
                </a:solidFill>
              </a:rPr>
              <a:t>GBS Cloud Strategy &amp; Offerings</a:t>
            </a:r>
            <a:endParaRPr lang="de-DE" altLang="zh-CN" sz="2800" smtClean="0">
              <a:solidFill>
                <a:schemeClr val="tx2"/>
              </a:solidFill>
              <a:ea typeface="宋体" panose="02010600030101010101" pitchFamily="2" charset="-122"/>
            </a:endParaRPr>
          </a:p>
        </p:txBody>
      </p:sp>
      <p:sp>
        <p:nvSpPr>
          <p:cNvPr id="9219" name="Text Box 4"/>
          <p:cNvSpPr txBox="1">
            <a:spLocks noChangeArrowheads="1"/>
          </p:cNvSpPr>
          <p:nvPr/>
        </p:nvSpPr>
        <p:spPr bwMode="auto">
          <a:xfrm>
            <a:off x="309563" y="2319338"/>
            <a:ext cx="4424362" cy="1231106"/>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 algn="ctr">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de-DE" altLang="zh-CN" dirty="0">
              <a:ea typeface="宋体" panose="02010600030101010101" pitchFamily="2" charset="-122"/>
            </a:endParaRPr>
          </a:p>
          <a:p>
            <a:pPr eaLnBrk="1" hangingPunct="1">
              <a:spcBef>
                <a:spcPct val="0"/>
              </a:spcBef>
              <a:buClrTx/>
              <a:buFontTx/>
              <a:buNone/>
            </a:pPr>
            <a:r>
              <a:rPr lang="de-DE" altLang="zh-CN" dirty="0" smtClean="0">
                <a:ea typeface="宋体" panose="02010600030101010101" pitchFamily="2" charset="-122"/>
              </a:rPr>
              <a:t>Sep, 12th</a:t>
            </a:r>
            <a:r>
              <a:rPr lang="de-DE" altLang="zh-CN" dirty="0">
                <a:ea typeface="宋体" panose="02010600030101010101" pitchFamily="2" charset="-122"/>
              </a:rPr>
              <a:t>,  </a:t>
            </a:r>
            <a:r>
              <a:rPr lang="de-DE" altLang="zh-CN" dirty="0" smtClean="0">
                <a:ea typeface="宋体" panose="02010600030101010101" pitchFamily="2" charset="-122"/>
              </a:rPr>
              <a:t>2015</a:t>
            </a:r>
            <a:endParaRPr lang="de-DE" altLang="zh-CN" dirty="0">
              <a:ea typeface="宋体" panose="02010600030101010101" pitchFamily="2" charset="-122"/>
            </a:endParaRPr>
          </a:p>
          <a:p>
            <a:pPr eaLnBrk="1" hangingPunct="1">
              <a:spcBef>
                <a:spcPct val="0"/>
              </a:spcBef>
              <a:buClrTx/>
              <a:buFontTx/>
              <a:buNone/>
            </a:pPr>
            <a:endParaRPr lang="de-DE" altLang="zh-CN" dirty="0">
              <a:ea typeface="宋体" panose="02010600030101010101" pitchFamily="2" charset="-122"/>
            </a:endParaRPr>
          </a:p>
          <a:p>
            <a:pPr eaLnBrk="1" hangingPunct="1">
              <a:spcBef>
                <a:spcPct val="0"/>
              </a:spcBef>
              <a:buClrTx/>
              <a:buFontTx/>
              <a:buNone/>
            </a:pPr>
            <a:r>
              <a:rPr lang="en-US" altLang="zh-CN" dirty="0" smtClean="0"/>
              <a:t>Max Lee</a:t>
            </a:r>
            <a:endParaRPr lang="de-DE" altLang="zh-CN" dirty="0">
              <a:ea typeface="宋体" panose="02010600030101010101" pitchFamily="2" charset="-122"/>
            </a:endParaRPr>
          </a:p>
          <a:p>
            <a:pPr eaLnBrk="1" hangingPunct="1">
              <a:spcBef>
                <a:spcPct val="0"/>
              </a:spcBef>
              <a:buClrTx/>
              <a:buFontTx/>
              <a:buNone/>
            </a:pPr>
            <a:r>
              <a:rPr lang="de-DE" altLang="zh-CN" dirty="0" smtClean="0">
                <a:ea typeface="宋体" panose="02010600030101010101" pitchFamily="2" charset="-122"/>
              </a:rPr>
              <a:t>Scrum Master &amp; CCRA </a:t>
            </a:r>
            <a:r>
              <a:rPr lang="de-DE" altLang="zh-CN" smtClean="0">
                <a:ea typeface="宋体" panose="02010600030101010101" pitchFamily="2" charset="-122"/>
              </a:rPr>
              <a:t>4 certification</a:t>
            </a:r>
            <a:endParaRPr lang="de-DE" altLang="zh-CN" dirty="0">
              <a:ea typeface="宋体" panose="02010600030101010101" pitchFamily="2" charset="-122"/>
            </a:endParaRPr>
          </a:p>
        </p:txBody>
      </p:sp>
      <p:grpSp>
        <p:nvGrpSpPr>
          <p:cNvPr id="9220" name="Group 9"/>
          <p:cNvGrpSpPr>
            <a:grpSpLocks/>
          </p:cNvGrpSpPr>
          <p:nvPr/>
        </p:nvGrpSpPr>
        <p:grpSpPr bwMode="auto">
          <a:xfrm>
            <a:off x="0" y="0"/>
            <a:ext cx="9144000" cy="1436688"/>
            <a:chOff x="160" y="2592"/>
            <a:chExt cx="5445" cy="1403"/>
          </a:xfrm>
        </p:grpSpPr>
        <p:pic>
          <p:nvPicPr>
            <p:cNvPr id="9221"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r="-8" b="-2"/>
            <a:stretch>
              <a:fillRect/>
            </a:stretch>
          </p:blipFill>
          <p:spPr bwMode="auto">
            <a:xfrm>
              <a:off x="173" y="2592"/>
              <a:ext cx="5432"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5"/>
            <p:cNvGrpSpPr>
              <a:grpSpLocks/>
            </p:cNvGrpSpPr>
            <p:nvPr/>
          </p:nvGrpSpPr>
          <p:grpSpPr bwMode="auto">
            <a:xfrm>
              <a:off x="160" y="2596"/>
              <a:ext cx="5437" cy="1399"/>
              <a:chOff x="160" y="2308"/>
              <a:chExt cx="5436" cy="1398"/>
            </a:xfrm>
          </p:grpSpPr>
          <p:sp>
            <p:nvSpPr>
              <p:cNvPr id="9223" name="Rectangle 6"/>
              <p:cNvSpPr>
                <a:spLocks noChangeArrowheads="1"/>
              </p:cNvSpPr>
              <p:nvPr/>
            </p:nvSpPr>
            <p:spPr bwMode="auto">
              <a:xfrm>
                <a:off x="160"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4" name="Rectangle 7"/>
              <p:cNvSpPr>
                <a:spLocks noChangeArrowheads="1"/>
              </p:cNvSpPr>
              <p:nvPr/>
            </p:nvSpPr>
            <p:spPr bwMode="auto">
              <a:xfrm>
                <a:off x="160"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5" name="Rectangle 8"/>
              <p:cNvSpPr>
                <a:spLocks noChangeArrowheads="1"/>
              </p:cNvSpPr>
              <p:nvPr/>
            </p:nvSpPr>
            <p:spPr bwMode="auto">
              <a:xfrm>
                <a:off x="160"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6" name="Rectangle 9"/>
              <p:cNvSpPr>
                <a:spLocks noChangeArrowheads="1"/>
              </p:cNvSpPr>
              <p:nvPr/>
            </p:nvSpPr>
            <p:spPr bwMode="auto">
              <a:xfrm>
                <a:off x="4738"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7" name="Rectangle 10"/>
              <p:cNvSpPr>
                <a:spLocks noChangeArrowheads="1"/>
              </p:cNvSpPr>
              <p:nvPr/>
            </p:nvSpPr>
            <p:spPr bwMode="auto">
              <a:xfrm>
                <a:off x="4738"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8" name="Rectangle 11"/>
              <p:cNvSpPr>
                <a:spLocks noChangeArrowheads="1"/>
              </p:cNvSpPr>
              <p:nvPr/>
            </p:nvSpPr>
            <p:spPr bwMode="auto">
              <a:xfrm>
                <a:off x="5327"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9" name="Freeform 12"/>
              <p:cNvSpPr>
                <a:spLocks/>
              </p:cNvSpPr>
              <p:nvPr/>
            </p:nvSpPr>
            <p:spPr bwMode="auto">
              <a:xfrm>
                <a:off x="1305" y="2308"/>
                <a:ext cx="2861" cy="288"/>
              </a:xfrm>
              <a:custGeom>
                <a:avLst/>
                <a:gdLst>
                  <a:gd name="T0" fmla="*/ 0 w 2880"/>
                  <a:gd name="T1" fmla="*/ 0 h 288"/>
                  <a:gd name="T2" fmla="*/ 0 w 2880"/>
                  <a:gd name="T3" fmla="*/ 288 h 288"/>
                  <a:gd name="T4" fmla="*/ 2506 w 2880"/>
                  <a:gd name="T5" fmla="*/ 288 h 288"/>
                  <a:gd name="T6" fmla="*/ 2469 w 2880"/>
                  <a:gd name="T7" fmla="*/ 256 h 288"/>
                  <a:gd name="T8" fmla="*/ 2315 w 2880"/>
                  <a:gd name="T9" fmla="*/ 134 h 288"/>
                  <a:gd name="T10" fmla="*/ 2114 w 2880"/>
                  <a:gd name="T11" fmla="*/ 46 h 288"/>
                  <a:gd name="T12" fmla="*/ 1941 w 2880"/>
                  <a:gd name="T13" fmla="*/ 10 h 288"/>
                  <a:gd name="T14" fmla="*/ 183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0" name="Freeform 13"/>
              <p:cNvSpPr>
                <a:spLocks/>
              </p:cNvSpPr>
              <p:nvPr/>
            </p:nvSpPr>
            <p:spPr bwMode="auto">
              <a:xfrm>
                <a:off x="1305" y="2862"/>
                <a:ext cx="3173" cy="331"/>
              </a:xfrm>
              <a:custGeom>
                <a:avLst/>
                <a:gdLst>
                  <a:gd name="T0" fmla="*/ 0 w 3194"/>
                  <a:gd name="T1" fmla="*/ 0 h 290"/>
                  <a:gd name="T2" fmla="*/ 0 w 3194"/>
                  <a:gd name="T3" fmla="*/ 4634 h 290"/>
                  <a:gd name="T4" fmla="*/ 2780 w 3194"/>
                  <a:gd name="T5" fmla="*/ 4660 h 290"/>
                  <a:gd name="T6" fmla="*/ 2776 w 3194"/>
                  <a:gd name="T7" fmla="*/ 4110 h 290"/>
                  <a:gd name="T8" fmla="*/ 2751 w 3194"/>
                  <a:gd name="T9" fmla="*/ 2357 h 290"/>
                  <a:gd name="T10" fmla="*/ 2715 w 3194"/>
                  <a:gd name="T11" fmla="*/ 550 h 290"/>
                  <a:gd name="T12" fmla="*/ 2702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1" name="Freeform 14"/>
              <p:cNvSpPr>
                <a:spLocks/>
              </p:cNvSpPr>
              <p:nvPr/>
            </p:nvSpPr>
            <p:spPr bwMode="auto">
              <a:xfrm>
                <a:off x="3594" y="3416"/>
                <a:ext cx="916"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2" name="Rectangle 15"/>
              <p:cNvSpPr>
                <a:spLocks noChangeArrowheads="1"/>
              </p:cNvSpPr>
              <p:nvPr/>
            </p:nvSpPr>
            <p:spPr bwMode="auto">
              <a:xfrm>
                <a:off x="1877" y="341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p:cNvSpPr>
          <p:nvPr/>
        </p:nvSpPr>
        <p:spPr bwMode="auto">
          <a:xfrm>
            <a:off x="1035050" y="1208088"/>
            <a:ext cx="794385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Establish IBM as the </a:t>
            </a:r>
            <a:r>
              <a:rPr lang="en-US" altLang="zh-CN" b="1" i="1">
                <a:solidFill>
                  <a:srgbClr val="000000"/>
                </a:solidFill>
                <a:ea typeface="宋体" panose="02010600030101010101" pitchFamily="2" charset="-122"/>
              </a:rPr>
              <a:t>Cloud thought leader </a:t>
            </a:r>
            <a:r>
              <a:rPr lang="en-US" altLang="zh-CN" i="1">
                <a:solidFill>
                  <a:srgbClr val="000000"/>
                </a:solidFill>
                <a:ea typeface="宋体" panose="02010600030101010101" pitchFamily="2" charset="-122"/>
              </a:rPr>
              <a:t>with New Clients, New Buyers and New Solution</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a:t>
            </a:r>
            <a:r>
              <a:rPr lang="en-US" altLang="zh-CN" b="1" i="1">
                <a:solidFill>
                  <a:srgbClr val="000000"/>
                </a:solidFill>
                <a:ea typeface="宋体" panose="02010600030101010101" pitchFamily="2" charset="-122"/>
              </a:rPr>
              <a:t> Hyper Growth in SoftLayer</a:t>
            </a:r>
            <a:r>
              <a:rPr lang="en-US" altLang="zh-CN" i="1">
                <a:solidFill>
                  <a:srgbClr val="000000"/>
                </a:solidFill>
                <a:ea typeface="宋体" panose="02010600030101010101" pitchFamily="2" charset="-122"/>
              </a:rPr>
              <a:t> – drive $100m (18 pts share gain) by aggressively expand SoftLayer channel and invest in domestic infrastructure </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Increase focus</a:t>
            </a:r>
            <a:r>
              <a:rPr lang="en-US" altLang="zh-CN" b="1" i="1">
                <a:solidFill>
                  <a:srgbClr val="000000"/>
                </a:solidFill>
                <a:ea typeface="宋体" panose="02010600030101010101" pitchFamily="2" charset="-122"/>
              </a:rPr>
              <a:t> Solution as a Service (SLaaS)</a:t>
            </a:r>
            <a:r>
              <a:rPr lang="en-US" altLang="zh-CN" i="1">
                <a:solidFill>
                  <a:srgbClr val="000000"/>
                </a:solidFill>
                <a:ea typeface="宋体" panose="02010600030101010101" pitchFamily="2" charset="-122"/>
              </a:rPr>
              <a:t>, </a:t>
            </a:r>
            <a:r>
              <a:rPr lang="en-US" altLang="zh-CN" b="1" i="1">
                <a:solidFill>
                  <a:srgbClr val="000000"/>
                </a:solidFill>
                <a:ea typeface="宋体" panose="02010600030101010101" pitchFamily="2" charset="-122"/>
              </a:rPr>
              <a:t>Software as a Service (SaaS), </a:t>
            </a:r>
            <a:r>
              <a:rPr lang="en-US" altLang="zh-CN" i="1">
                <a:solidFill>
                  <a:srgbClr val="000000"/>
                </a:solidFill>
                <a:ea typeface="宋体" panose="02010600030101010101" pitchFamily="2" charset="-122"/>
              </a:rPr>
              <a:t>and </a:t>
            </a:r>
            <a:r>
              <a:rPr lang="en-US" altLang="zh-CN" b="1" i="1">
                <a:solidFill>
                  <a:srgbClr val="000000"/>
                </a:solidFill>
                <a:ea typeface="宋体" panose="02010600030101010101" pitchFamily="2" charset="-122"/>
              </a:rPr>
              <a:t>Sell-into-Cloud/MSP </a:t>
            </a:r>
            <a:r>
              <a:rPr lang="en-US" altLang="zh-CN" i="1">
                <a:solidFill>
                  <a:srgbClr val="000000"/>
                </a:solidFill>
                <a:ea typeface="宋体" panose="02010600030101010101" pitchFamily="2" charset="-122"/>
              </a:rPr>
              <a:t>– Accelerate ASL/SaaS to drive $34m SW revenue plus GBS SLaaS signing in Public Cloud</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 higher value </a:t>
            </a:r>
            <a:r>
              <a:rPr lang="en-US" altLang="zh-CN" b="1" i="1">
                <a:solidFill>
                  <a:srgbClr val="000000"/>
                </a:solidFill>
                <a:ea typeface="宋体" panose="02010600030101010101" pitchFamily="2" charset="-122"/>
              </a:rPr>
              <a:t>SCE+ </a:t>
            </a:r>
            <a:r>
              <a:rPr lang="en-US" altLang="zh-CN" i="1">
                <a:solidFill>
                  <a:srgbClr val="000000"/>
                </a:solidFill>
                <a:ea typeface="宋体" panose="02010600030101010101" pitchFamily="2" charset="-122"/>
              </a:rPr>
              <a:t>and</a:t>
            </a:r>
            <a:r>
              <a:rPr lang="en-US" altLang="zh-CN" b="1" i="1">
                <a:solidFill>
                  <a:srgbClr val="000000"/>
                </a:solidFill>
                <a:ea typeface="宋体" panose="02010600030101010101" pitchFamily="2" charset="-122"/>
              </a:rPr>
              <a:t> PureCloud Managed Service</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Design and build </a:t>
            </a:r>
            <a:r>
              <a:rPr lang="en-US" altLang="zh-CN" b="1" i="1">
                <a:solidFill>
                  <a:srgbClr val="000000"/>
                </a:solidFill>
                <a:ea typeface="宋体" panose="02010600030101010101" pitchFamily="2" charset="-122"/>
              </a:rPr>
              <a:t>Private Cloud</a:t>
            </a:r>
            <a:r>
              <a:rPr lang="en-US" altLang="zh-CN" i="1">
                <a:solidFill>
                  <a:srgbClr val="000000"/>
                </a:solidFill>
                <a:ea typeface="宋体" panose="02010600030101010101" pitchFamily="2" charset="-122"/>
              </a:rPr>
              <a:t> at top accounts plus incubating </a:t>
            </a:r>
            <a:r>
              <a:rPr lang="en-US" altLang="zh-CN" b="1" i="1">
                <a:solidFill>
                  <a:srgbClr val="000000"/>
                </a:solidFill>
                <a:ea typeface="宋体" panose="02010600030101010101" pitchFamily="2" charset="-122"/>
              </a:rPr>
              <a:t>Hybrid Cloud </a:t>
            </a:r>
            <a:r>
              <a:rPr lang="en-US" altLang="zh-CN" i="1">
                <a:solidFill>
                  <a:srgbClr val="000000"/>
                </a:solidFill>
                <a:ea typeface="宋体" panose="02010600030101010101" pitchFamily="2" charset="-122"/>
              </a:rPr>
              <a:t>– driving Power8 momentum and creating mega-deal or long-term signing at enterprise and MSP clients.</a:t>
            </a:r>
            <a:endParaRPr lang="en-US" altLang="zh-CN" b="1" i="1">
              <a:solidFill>
                <a:srgbClr val="000000"/>
              </a:solidFill>
              <a:ea typeface="宋体" panose="02010600030101010101" pitchFamily="2" charset="-122"/>
            </a:endParaRPr>
          </a:p>
          <a:p>
            <a:pPr>
              <a:spcBef>
                <a:spcPts val="600"/>
              </a:spcBef>
              <a:spcAft>
                <a:spcPct val="100000"/>
              </a:spcAft>
              <a:buClr>
                <a:srgbClr val="000000"/>
              </a:buClr>
            </a:pPr>
            <a:endParaRPr lang="en-US" altLang="zh-CN" b="1" i="1">
              <a:solidFill>
                <a:srgbClr val="000000"/>
              </a:solidFill>
              <a:ea typeface="宋体" panose="02010600030101010101" pitchFamily="2" charset="-122"/>
            </a:endParaRPr>
          </a:p>
        </p:txBody>
      </p:sp>
      <p:sp>
        <p:nvSpPr>
          <p:cNvPr id="21507" name="AutoShape 17"/>
          <p:cNvSpPr>
            <a:spLocks noChangeArrowheads="1"/>
          </p:cNvSpPr>
          <p:nvPr/>
        </p:nvSpPr>
        <p:spPr bwMode="auto">
          <a:xfrm>
            <a:off x="366713" y="1379538"/>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1</a:t>
            </a:r>
          </a:p>
        </p:txBody>
      </p:sp>
      <p:sp>
        <p:nvSpPr>
          <p:cNvPr id="21508" name="AutoShape 18"/>
          <p:cNvSpPr>
            <a:spLocks noChangeArrowheads="1"/>
          </p:cNvSpPr>
          <p:nvPr/>
        </p:nvSpPr>
        <p:spPr bwMode="auto">
          <a:xfrm>
            <a:off x="366713" y="2357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2</a:t>
            </a:r>
          </a:p>
        </p:txBody>
      </p:sp>
      <p:sp>
        <p:nvSpPr>
          <p:cNvPr id="21509" name="AutoShape 19"/>
          <p:cNvSpPr>
            <a:spLocks noChangeArrowheads="1"/>
          </p:cNvSpPr>
          <p:nvPr/>
        </p:nvSpPr>
        <p:spPr bwMode="auto">
          <a:xfrm>
            <a:off x="366713" y="4389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4</a:t>
            </a:r>
          </a:p>
        </p:txBody>
      </p:sp>
      <p:sp>
        <p:nvSpPr>
          <p:cNvPr id="21510" name="AutoShape 20"/>
          <p:cNvSpPr>
            <a:spLocks noChangeArrowheads="1"/>
          </p:cNvSpPr>
          <p:nvPr/>
        </p:nvSpPr>
        <p:spPr bwMode="auto">
          <a:xfrm>
            <a:off x="366713" y="3422650"/>
            <a:ext cx="508000" cy="569913"/>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3</a:t>
            </a:r>
          </a:p>
        </p:txBody>
      </p:sp>
      <p:sp>
        <p:nvSpPr>
          <p:cNvPr id="21511" name="Rectangle 3"/>
          <p:cNvSpPr txBox="1">
            <a:spLocks noChangeArrowheads="1"/>
          </p:cNvSpPr>
          <p:nvPr/>
        </p:nvSpPr>
        <p:spPr bwMode="auto">
          <a:xfrm>
            <a:off x="182563" y="530225"/>
            <a:ext cx="889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zh-CN" sz="2400">
                <a:solidFill>
                  <a:schemeClr val="tx2"/>
                </a:solidFill>
                <a:latin typeface="Calibri" panose="020F0502020204030204" pitchFamily="34" charset="0"/>
                <a:ea typeface="宋体" panose="02010600030101010101" pitchFamily="2" charset="-122"/>
              </a:rPr>
              <a:t>2014 Cloud Mission:  To be Leading Cloud Provider in GCG Market</a:t>
            </a:r>
          </a:p>
          <a:p>
            <a:pPr eaLnBrk="1" hangingPunct="1">
              <a:lnSpc>
                <a:spcPct val="90000"/>
              </a:lnSpc>
            </a:pPr>
            <a:r>
              <a:rPr lang="en-US" altLang="zh-CN">
                <a:solidFill>
                  <a:schemeClr val="tx2"/>
                </a:solidFill>
                <a:latin typeface="Calibri" panose="020F0502020204030204" pitchFamily="34" charset="0"/>
                <a:ea typeface="宋体" panose="02010600030101010101" pitchFamily="2" charset="-122"/>
              </a:rPr>
              <a:t>538 million in Cloud Rev :  57% yty growth while gaining market share by 1 pts </a:t>
            </a:r>
          </a:p>
        </p:txBody>
      </p:sp>
      <p:sp>
        <p:nvSpPr>
          <p:cNvPr id="21512" name="AutoShape 19"/>
          <p:cNvSpPr>
            <a:spLocks noChangeArrowheads="1"/>
          </p:cNvSpPr>
          <p:nvPr/>
        </p:nvSpPr>
        <p:spPr bwMode="auto">
          <a:xfrm>
            <a:off x="366713" y="5187950"/>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5</a:t>
            </a:r>
          </a:p>
        </p:txBody>
      </p:sp>
      <p:sp>
        <p:nvSpPr>
          <p:cNvPr id="21513"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89D2D6-1E26-4ACE-8A50-EEF68FC76F9B}" type="slidenum">
              <a:rPr lang="en-US" altLang="en-US"/>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549275" y="1301750"/>
            <a:ext cx="7319963"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AutoNum type="arabicPeriod"/>
            </a:pPr>
            <a:r>
              <a:rPr lang="en-US" altLang="zh-CN" sz="1600">
                <a:solidFill>
                  <a:srgbClr val="000000"/>
                </a:solidFill>
                <a:ea typeface="宋体" panose="02010600030101010101" pitchFamily="2" charset="-122"/>
              </a:rPr>
              <a:t>Grow Cloud mix in GCG business from 7.1% in 2013 to 10.3% in 2014</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Grow Cloud “services” mix from 26% in 2013 to 44% in 2014</a:t>
            </a: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Double service signing from $180m in 2013 to $340m in 2014, primarily attribute to aggressive SoftLayer $100m signing warrior target</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Hence, SoftLayer business &amp; channel development becomes critical success factor for GCG Cloud business in 2014</a:t>
            </a:r>
            <a:endParaRPr lang="zh-CN" altLang="en-US" sz="1600">
              <a:solidFill>
                <a:srgbClr val="000000"/>
              </a:solidFill>
              <a:ea typeface="宋体" panose="02010600030101010101" pitchFamily="2" charset="-122"/>
            </a:endParaRP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2203450"/>
            <a:ext cx="6418262"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9"/>
          <p:cNvSpPr>
            <a:spLocks noChangeArrowheads="1"/>
          </p:cNvSpPr>
          <p:nvPr/>
        </p:nvSpPr>
        <p:spPr bwMode="auto">
          <a:xfrm>
            <a:off x="334963" y="595313"/>
            <a:ext cx="86534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Grow Service Mix in GCG Cloud Portfolio  </a:t>
            </a:r>
          </a:p>
        </p:txBody>
      </p:sp>
      <p:sp>
        <p:nvSpPr>
          <p:cNvPr id="22533" name="灯片编号占位符 1"/>
          <p:cNvSpPr>
            <a:spLocks noGrp="1"/>
          </p:cNvSpPr>
          <p:nvPr>
            <p:ph type="sldNum" sz="quarter" idx="10"/>
          </p:nvPr>
        </p:nvSpPr>
        <p:spPr>
          <a:xfrm>
            <a:off x="182563" y="6442075"/>
            <a:ext cx="366712"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F22F7C-4738-49E9-A3F2-012CFC1E31D5}" type="slidenum">
              <a:rPr lang="en-US" altLang="en-US"/>
              <a:pPr/>
              <a:t>11</a:t>
            </a:fld>
            <a:endParaRPr lang="en-US" altLang="en-US"/>
          </a:p>
        </p:txBody>
      </p:sp>
      <p:sp>
        <p:nvSpPr>
          <p:cNvPr id="6" name="椭圆 5"/>
          <p:cNvSpPr/>
          <p:nvPr/>
        </p:nvSpPr>
        <p:spPr>
          <a:xfrm>
            <a:off x="4313238" y="3221038"/>
            <a:ext cx="846137" cy="354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
        <p:nvSpPr>
          <p:cNvPr id="20" name="椭圆 19"/>
          <p:cNvSpPr/>
          <p:nvPr/>
        </p:nvSpPr>
        <p:spPr>
          <a:xfrm>
            <a:off x="6607175" y="3221038"/>
            <a:ext cx="846138" cy="3540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9"/>
          <p:cNvSpPr>
            <a:spLocks noGrp="1"/>
          </p:cNvSpPr>
          <p:nvPr>
            <p:ph type="title"/>
          </p:nvPr>
        </p:nvSpPr>
        <p:spPr>
          <a:xfrm>
            <a:off x="276225" y="552450"/>
            <a:ext cx="8686800" cy="546100"/>
          </a:xfrm>
        </p:spPr>
        <p:txBody>
          <a:bodyPr/>
          <a:lstStyle/>
          <a:p>
            <a:pPr eaLnBrk="1" hangingPunct="1">
              <a:defRPr/>
            </a:pPr>
            <a:r>
              <a:rPr lang="en-US" altLang="zh-CN" sz="2400" kern="1200" dirty="0">
                <a:latin typeface="Calibri" pitchFamily="34" charset="0"/>
              </a:rPr>
              <a:t>GCG Cloud Aspiration</a:t>
            </a:r>
          </a:p>
        </p:txBody>
      </p:sp>
      <p:graphicFrame>
        <p:nvGraphicFramePr>
          <p:cNvPr id="23555" name="图表 1"/>
          <p:cNvGraphicFramePr>
            <a:graphicFrameLocks/>
          </p:cNvGraphicFramePr>
          <p:nvPr/>
        </p:nvGraphicFramePr>
        <p:xfrm>
          <a:off x="454025" y="2506663"/>
          <a:ext cx="8331200" cy="4164012"/>
        </p:xfrm>
        <a:graphic>
          <a:graphicData uri="http://schemas.openxmlformats.org/presentationml/2006/ole">
            <mc:AlternateContent xmlns:mc="http://schemas.openxmlformats.org/markup-compatibility/2006">
              <mc:Choice xmlns:v="urn:schemas-microsoft-com:vml" Requires="v">
                <p:oleObj spid="_x0000_s23559" r:id="rId4" imgW="8327858" imgH="3853006" progId="">
                  <p:embed/>
                </p:oleObj>
              </mc:Choice>
              <mc:Fallback>
                <p:oleObj r:id="rId4" imgW="8327858" imgH="3853006" progId="">
                  <p:embed/>
                  <p:pic>
                    <p:nvPicPr>
                      <p:cNvPr id="0" name="图表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 y="2506663"/>
                        <a:ext cx="83312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365125" y="1106488"/>
            <a:ext cx="8420100" cy="1400175"/>
          </a:xfrm>
          <a:prstGeom prst="rect">
            <a:avLst/>
          </a:prstGeom>
          <a:solidFill>
            <a:schemeClr val="accent1"/>
          </a:solidFill>
          <a:ln>
            <a:noFill/>
          </a:ln>
          <a:effectLst/>
        </p:spPr>
        <p:txBody>
          <a:bodyPr>
            <a:spAutoFit/>
          </a:bodyPr>
          <a:lstStyle/>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Achieve 2015 Spring plan rev. target: $795M (9% market share), growing to 15% share by 2017</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Absolute leadership in </a:t>
            </a:r>
            <a:r>
              <a:rPr lang="en-US" altLang="en-US" sz="1400" dirty="0" err="1">
                <a:solidFill>
                  <a:schemeClr val="bg1"/>
                </a:solidFill>
                <a:latin typeface="+mn-lt"/>
                <a:ea typeface="宋体" pitchFamily="2" charset="-122"/>
                <a:cs typeface="+mn-cs"/>
              </a:rPr>
              <a:t>IaaS</a:t>
            </a:r>
            <a:r>
              <a:rPr lang="en-US" altLang="en-US" sz="1400" dirty="0">
                <a:solidFill>
                  <a:schemeClr val="bg1"/>
                </a:solidFill>
                <a:latin typeface="+mn-lt"/>
                <a:ea typeface="宋体" pitchFamily="2" charset="-122"/>
                <a:cs typeface="+mn-cs"/>
              </a:rPr>
              <a:t> over local provider, AWS &amp; Rackspace – with 100m </a:t>
            </a:r>
            <a:r>
              <a:rPr lang="en-US" altLang="en-US" sz="1400" dirty="0" err="1">
                <a:solidFill>
                  <a:schemeClr val="bg1"/>
                </a:solidFill>
                <a:latin typeface="+mn-lt"/>
                <a:ea typeface="宋体" pitchFamily="2" charset="-122"/>
                <a:cs typeface="+mn-cs"/>
              </a:rPr>
              <a:t>SoftLayer</a:t>
            </a:r>
            <a:r>
              <a:rPr lang="en-US" altLang="en-US" sz="1400" dirty="0">
                <a:solidFill>
                  <a:schemeClr val="bg1"/>
                </a:solidFill>
                <a:latin typeface="+mn-lt"/>
                <a:ea typeface="宋体" pitchFamily="2" charset="-122"/>
                <a:cs typeface="+mn-cs"/>
              </a:rPr>
              <a:t>, SCE+, 60m </a:t>
            </a:r>
            <a:r>
              <a:rPr lang="en-US" altLang="en-US" sz="1400" dirty="0" err="1">
                <a:solidFill>
                  <a:schemeClr val="bg1"/>
                </a:solidFill>
                <a:latin typeface="+mn-lt"/>
                <a:ea typeface="宋体" pitchFamily="2" charset="-122"/>
                <a:cs typeface="+mn-cs"/>
              </a:rPr>
              <a:t>PureCloud</a:t>
            </a:r>
            <a:r>
              <a:rPr lang="en-US" altLang="en-US" sz="1400" dirty="0">
                <a:solidFill>
                  <a:schemeClr val="bg1"/>
                </a:solidFill>
                <a:latin typeface="+mn-lt"/>
                <a:ea typeface="宋体" pitchFamily="2" charset="-122"/>
                <a:cs typeface="+mn-cs"/>
              </a:rPr>
              <a:t> managed services signing</a:t>
            </a:r>
          </a:p>
          <a:p>
            <a:pPr marL="342900" indent="-279400">
              <a:spcBef>
                <a:spcPts val="600"/>
              </a:spcBef>
              <a:buFont typeface="+mj-lt"/>
              <a:buAutoNum type="arabicPeriod"/>
              <a:tabLst>
                <a:tab pos="1489075" algn="l"/>
              </a:tabLst>
              <a:defRPr/>
            </a:pPr>
            <a:r>
              <a:rPr lang="en-US" altLang="en-US" sz="1400" dirty="0" err="1">
                <a:solidFill>
                  <a:schemeClr val="bg1"/>
                </a:solidFill>
                <a:latin typeface="+mn-lt"/>
                <a:ea typeface="宋体" pitchFamily="2" charset="-122"/>
                <a:cs typeface="+mn-cs"/>
              </a:rPr>
              <a:t>SaaS</a:t>
            </a:r>
            <a:r>
              <a:rPr lang="en-US" altLang="en-US" sz="1400" dirty="0">
                <a:solidFill>
                  <a:schemeClr val="bg1"/>
                </a:solidFill>
                <a:latin typeface="+mn-lt"/>
                <a:ea typeface="宋体" pitchFamily="2" charset="-122"/>
                <a:cs typeface="+mn-cs"/>
              </a:rPr>
              <a:t> leadership through partnership with local players – Heritage ISV/SI, mid-size MSP</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References of IBM stack at Big Names Cloud players – Top enterprise hybrid Cloud and Top MSP</a:t>
            </a:r>
          </a:p>
        </p:txBody>
      </p:sp>
      <p:sp>
        <p:nvSpPr>
          <p:cNvPr id="2" name="TextBox 1"/>
          <p:cNvSpPr txBox="1"/>
          <p:nvPr/>
        </p:nvSpPr>
        <p:spPr>
          <a:xfrm>
            <a:off x="2085975" y="3108325"/>
            <a:ext cx="1755775" cy="1608138"/>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indent="-2778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buClr>
                <a:schemeClr val="accent1"/>
              </a:buClr>
              <a:buSzPct val="80000"/>
              <a:defRPr/>
            </a:pPr>
            <a:r>
              <a:rPr lang="en-US" altLang="zh-CN" sz="1200" b="1" u="sng" smtClean="0">
                <a:ea typeface="宋体" panose="02010600030101010101" pitchFamily="2" charset="-122"/>
              </a:rPr>
              <a:t>2014</a:t>
            </a:r>
          </a:p>
          <a:p>
            <a:pPr>
              <a:spcBef>
                <a:spcPct val="10000"/>
              </a:spcBef>
              <a:spcAft>
                <a:spcPct val="10000"/>
              </a:spcAft>
              <a:buClr>
                <a:schemeClr val="accent1"/>
              </a:buClr>
              <a:buSzPct val="80000"/>
              <a:defRPr/>
            </a:pPr>
            <a:r>
              <a:rPr lang="en-US" altLang="zh-CN" sz="1200" smtClean="0">
                <a:ea typeface="宋体" panose="02010600030101010101" pitchFamily="2" charset="-122"/>
              </a:rPr>
              <a:t>Rev: $538m, 57% YTY</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GTS 203m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STG 255m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SWG 52m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GBS 28m</a:t>
            </a:r>
          </a:p>
          <a:p>
            <a:pPr>
              <a:spcBef>
                <a:spcPct val="10000"/>
              </a:spcBef>
              <a:spcAft>
                <a:spcPct val="10000"/>
              </a:spcAft>
              <a:buClr>
                <a:schemeClr val="accent1"/>
              </a:buClr>
              <a:buSzPct val="80000"/>
              <a:defRPr/>
            </a:pPr>
            <a:r>
              <a:rPr lang="en-US" altLang="zh-CN" sz="1200" smtClean="0">
                <a:ea typeface="宋体" panose="02010600030101010101" pitchFamily="2" charset="-122"/>
              </a:rPr>
              <a:t>Signing:  $340m</a:t>
            </a:r>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4813" y="1119188"/>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6"/>
          <p:cNvSpPr txBox="1">
            <a:spLocks noChangeArrowheads="1"/>
          </p:cNvSpPr>
          <p:nvPr/>
        </p:nvSpPr>
        <p:spPr bwMode="auto">
          <a:xfrm>
            <a:off x="177800" y="1058863"/>
            <a:ext cx="27590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Think it.</a:t>
            </a:r>
          </a:p>
          <a:p>
            <a:pPr>
              <a:lnSpc>
                <a:spcPct val="90000"/>
              </a:lnSpc>
            </a:pPr>
            <a:r>
              <a:rPr lang="en-US" altLang="en-US" sz="1200">
                <a:solidFill>
                  <a:srgbClr val="000000"/>
                </a:solidFill>
                <a:ea typeface="MS PGothic" panose="020B0600070205080204" pitchFamily="34" charset="-128"/>
              </a:rPr>
              <a:t>Strategize how to use </a:t>
            </a:r>
          </a:p>
          <a:p>
            <a:pPr>
              <a:lnSpc>
                <a:spcPct val="90000"/>
              </a:lnSpc>
            </a:pPr>
            <a:r>
              <a:rPr lang="en-US" altLang="en-US" sz="1200">
                <a:solidFill>
                  <a:srgbClr val="000000"/>
                </a:solidFill>
                <a:ea typeface="MS PGothic" panose="020B0600070205080204" pitchFamily="34" charset="-128"/>
              </a:rPr>
              <a:t>cloud to drive revenue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growth and efficiencies.</a:t>
            </a:r>
          </a:p>
        </p:txBody>
      </p:sp>
      <p:sp>
        <p:nvSpPr>
          <p:cNvPr id="24580" name="TextBox 26"/>
          <p:cNvSpPr txBox="1">
            <a:spLocks noChangeArrowheads="1"/>
          </p:cNvSpPr>
          <p:nvPr/>
        </p:nvSpPr>
        <p:spPr bwMode="auto">
          <a:xfrm>
            <a:off x="3252788" y="1087438"/>
            <a:ext cx="25590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Build it.</a:t>
            </a:r>
          </a:p>
          <a:p>
            <a:pPr>
              <a:lnSpc>
                <a:spcPct val="90000"/>
              </a:lnSpc>
            </a:pPr>
            <a:r>
              <a:rPr lang="en-US" altLang="en-US" sz="1200">
                <a:solidFill>
                  <a:srgbClr val="000000"/>
                </a:solidFill>
                <a:ea typeface="MS PGothic" panose="020B0600070205080204" pitchFamily="34" charset="-128"/>
              </a:rPr>
              <a:t>Build and run your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private or hybrid cloud.</a:t>
            </a:r>
          </a:p>
        </p:txBody>
      </p:sp>
      <p:sp>
        <p:nvSpPr>
          <p:cNvPr id="24581" name="TextBox 26"/>
          <p:cNvSpPr txBox="1">
            <a:spLocks noChangeArrowheads="1"/>
          </p:cNvSpPr>
          <p:nvPr/>
        </p:nvSpPr>
        <p:spPr bwMode="auto">
          <a:xfrm>
            <a:off x="6446838" y="1058863"/>
            <a:ext cx="28670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Tap Into it</a:t>
            </a:r>
            <a:r>
              <a:rPr lang="en-US" altLang="en-US" sz="2000" b="1">
                <a:solidFill>
                  <a:srgbClr val="00B0F0"/>
                </a:solidFill>
                <a:ea typeface="MS PGothic" panose="020B0600070205080204" pitchFamily="34" charset="-128"/>
              </a:rPr>
              <a:t>.</a:t>
            </a:r>
          </a:p>
          <a:p>
            <a:pPr>
              <a:lnSpc>
                <a:spcPct val="90000"/>
              </a:lnSpc>
            </a:pPr>
            <a:r>
              <a:rPr lang="en-US" altLang="en-US" sz="1200">
                <a:solidFill>
                  <a:srgbClr val="000000"/>
                </a:solidFill>
                <a:ea typeface="MS PGothic" panose="020B0600070205080204" pitchFamily="34" charset="-128"/>
              </a:rPr>
              <a:t>Utilize cloud services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delivered from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IBM</a:t>
            </a:r>
            <a:r>
              <a:rPr lang="en-US" altLang="ja-JP" sz="1200">
                <a:solidFill>
                  <a:srgbClr val="000000"/>
                </a:solidFill>
                <a:ea typeface="MS PGothic" panose="020B0600070205080204" pitchFamily="34" charset="-128"/>
              </a:rPr>
              <a:t> SmartCloud.</a:t>
            </a:r>
            <a:endParaRPr lang="en-US" altLang="en-US" sz="1200">
              <a:solidFill>
                <a:srgbClr val="000000"/>
              </a:solidFill>
              <a:ea typeface="MS PGothic" panose="020B0600070205080204" pitchFamily="34" charset="-128"/>
            </a:endParaRPr>
          </a:p>
        </p:txBody>
      </p:sp>
      <p:pic>
        <p:nvPicPr>
          <p:cNvPr id="2458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0438" y="1004888"/>
            <a:ext cx="8223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4488" y="904875"/>
            <a:ext cx="9144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354" name="Group 50"/>
          <p:cNvGraphicFramePr>
            <a:graphicFrameLocks noGrp="1"/>
          </p:cNvGraphicFramePr>
          <p:nvPr/>
        </p:nvGraphicFramePr>
        <p:xfrm>
          <a:off x="280988" y="2024063"/>
          <a:ext cx="8370887" cy="4570412"/>
        </p:xfrm>
        <a:graphic>
          <a:graphicData uri="http://schemas.openxmlformats.org/drawingml/2006/table">
            <a:tbl>
              <a:tblPr/>
              <a:tblGrid>
                <a:gridCol w="1424208"/>
                <a:gridCol w="3661588"/>
                <a:gridCol w="3285090"/>
              </a:tblGrid>
              <a:tr h="2426110">
                <a:tc rowSpan="3">
                  <a:txBody>
                    <a:bodyPr/>
                    <a:lstStyle/>
                    <a:p>
                      <a:pPr marL="0" marR="0" lvl="0" indent="0" algn="l" defTabSz="914400" rtl="0" eaLnBrk="1" fontAlgn="base" latinLnBrk="0" hangingPunct="1">
                        <a:lnSpc>
                          <a:spcPct val="90000"/>
                        </a:lnSpc>
                        <a:spcBef>
                          <a:spcPct val="0"/>
                        </a:spcBef>
                        <a:spcAft>
                          <a:spcPct val="0"/>
                        </a:spcAft>
                        <a:buClrTx/>
                        <a:buSzTx/>
                        <a:buFont typeface="Wingdings" pitchFamily="2" charset="2"/>
                        <a:buNone/>
                        <a:tabLst/>
                      </a:pPr>
                      <a:r>
                        <a:rPr kumimoji="0" lang="en-US" altLang="en-US" sz="1200" b="1" i="1" u="none" strike="noStrike" cap="none" normalizeH="0" baseline="0" dirty="0" smtClean="0">
                          <a:ln>
                            <a:noFill/>
                          </a:ln>
                          <a:solidFill>
                            <a:schemeClr val="tx1"/>
                          </a:solidFill>
                          <a:effectLst/>
                          <a:latin typeface="Calibri" pitchFamily="34" charset="0"/>
                          <a:ea typeface="SimSun" pitchFamily="2" charset="-122"/>
                        </a:rPr>
                        <a:t>1 - Maximize Your Business With a Cloud Strategy and Roadmap  (7m)</a:t>
                      </a: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GBS/GTS Cloud Advisory Services</a:t>
                      </a: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3 - Build and Extend Your Enterprise Private/ Hybrid Cloud With IBM  (300m)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Application Services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Migration, Testing, Maintenance, ERP</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GTS Enterprise Cloud Build </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One 4 Cloud Solution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HES &amp;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PureSystem</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/System x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2 - Deploy Fully-Managed Infrastructure and Applications (23m)</a:t>
                      </a:r>
                    </a:p>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GBS Cloud Application Management</a:t>
                      </a: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None/>
                        <a:tabLst/>
                      </a:pPr>
                      <a:endParaRPr kumimoji="0" lang="en-US" altLang="en-US" sz="1200" b="0" i="1" u="none" strike="noStrike" cap="none" normalizeH="0" baseline="0" dirty="0" smtClean="0">
                        <a:ln>
                          <a:noFill/>
                        </a:ln>
                        <a:solidFill>
                          <a:srgbClr val="0000FF"/>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SCE+/Managed Security/Smart End User Support/ Custom SO Cloud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975665">
                <a:tc vMerge="1">
                  <a:txBody>
                    <a:bodyPr/>
                    <a:lstStyle/>
                    <a:p>
                      <a:endParaRPr lang="en-US"/>
                    </a:p>
                  </a:txBody>
                  <a:tcPr/>
                </a:tc>
                <a:tc rowSpan="2">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6 - Build Your Service Provider-Grade Cloud Infrastructure With IBM  (100m)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MSP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PureCloud</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(design, build, run)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 ASL</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628650" marR="0" lvl="1" indent="-17145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smtClean="0">
                          <a:ln>
                            <a:noFill/>
                          </a:ln>
                          <a:solidFill>
                            <a:schemeClr val="tx1"/>
                          </a:solidFill>
                          <a:effectLst/>
                          <a:latin typeface="Calibri" pitchFamily="34" charset="0"/>
                          <a:ea typeface="SimSun" pitchFamily="2" charset="-122"/>
                        </a:rPr>
                        <a:t>4- Leverage Infrastructure as a Service (IaaS) With IBM SoftLayer  (100m)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smtClean="0">
                          <a:ln>
                            <a:noFill/>
                          </a:ln>
                          <a:solidFill>
                            <a:srgbClr val="0000FF"/>
                          </a:solidFill>
                          <a:effectLst/>
                          <a:latin typeface="Calibri" pitchFamily="34" charset="0"/>
                          <a:ea typeface="SimSun" pitchFamily="2" charset="-122"/>
                        </a:rPr>
                        <a:t>GTS SoftLayer </a:t>
                      </a:r>
                    </a:p>
                    <a:p>
                      <a:pPr marL="0" marR="0" lvl="0" indent="0" algn="l" defTabSz="914400" rtl="0" eaLnBrk="1" fontAlgn="base" latinLnBrk="0" hangingPunct="1">
                        <a:lnSpc>
                          <a:spcPct val="90000"/>
                        </a:lnSpc>
                        <a:spcBef>
                          <a:spcPts val="300"/>
                        </a:spcBef>
                        <a:spcAft>
                          <a:spcPct val="0"/>
                        </a:spcAft>
                        <a:buClr>
                          <a:schemeClr val="tx1"/>
                        </a:buClr>
                        <a:buSzTx/>
                        <a:buFont typeface="Arial" pitchFamily="34" charset="0"/>
                        <a:buNone/>
                        <a:tabLst/>
                      </a:pPr>
                      <a:r>
                        <a:rPr kumimoji="0" lang="en-US" altLang="en-US" sz="1200" b="0" i="1" u="none" strike="noStrike" cap="none" normalizeH="0" baseline="0" smtClean="0">
                          <a:ln>
                            <a:noFill/>
                          </a:ln>
                          <a:solidFill>
                            <a:srgbClr val="0000FF"/>
                          </a:solidFill>
                          <a:effectLst/>
                          <a:latin typeface="Calibri" pitchFamily="34" charset="0"/>
                          <a:ea typeface="SimSun" pitchFamily="2" charset="-122"/>
                        </a:rPr>
                        <a:t>   </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1168637">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5 - Optimize Your Marketing With IBM Marketing Suite  (4m)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Enterprise Marketing Suite -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Coremetrics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Kenexa</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Algo</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Risk </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SLaaS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a:t>
                      </a: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bl>
          </a:graphicData>
        </a:graphic>
      </p:graphicFrame>
      <p:sp>
        <p:nvSpPr>
          <p:cNvPr id="70679" name="Rectangle 9"/>
          <p:cNvSpPr>
            <a:spLocks noChangeArrowheads="1"/>
          </p:cNvSpPr>
          <p:nvPr/>
        </p:nvSpPr>
        <p:spPr bwMode="auto">
          <a:xfrm>
            <a:off x="247650" y="612775"/>
            <a:ext cx="8653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Global Cloud Sales Plays </a:t>
            </a:r>
          </a:p>
        </p:txBody>
      </p:sp>
      <p:sp>
        <p:nvSpPr>
          <p:cNvPr id="24600" name="Slide Number Placeholder 13"/>
          <p:cNvSpPr>
            <a:spLocks noGrp="1"/>
          </p:cNvSpPr>
          <p:nvPr>
            <p:ph type="sldNum" sz="quarter" idx="10"/>
          </p:nvPr>
        </p:nvSpPr>
        <p:spPr>
          <a:xfrm>
            <a:off x="0" y="6673850"/>
            <a:ext cx="366713"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C29C33-1503-4298-901A-3FC14D224A26}" type="slidenum">
              <a:rPr lang="en-US" altLang="en-US"/>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577975"/>
            <a:ext cx="6291263"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itle 3"/>
          <p:cNvSpPr>
            <a:spLocks noGrp="1"/>
          </p:cNvSpPr>
          <p:nvPr>
            <p:ph type="title"/>
          </p:nvPr>
        </p:nvSpPr>
        <p:spPr>
          <a:xfrm>
            <a:off x="206375" y="558800"/>
            <a:ext cx="7615238" cy="425450"/>
          </a:xfrm>
        </p:spPr>
        <p:txBody>
          <a:bodyPr/>
          <a:lstStyle/>
          <a:p>
            <a:r>
              <a:rPr lang="en-US" altLang="zh-CN" sz="2000" smtClean="0">
                <a:ea typeface="MS PGothic" panose="020B0600070205080204" pitchFamily="34" charset="-128"/>
                <a:cs typeface="Arial" panose="020B0604020202020204" pitchFamily="34" charset="0"/>
              </a:rPr>
              <a:t>Positioning Enterprise Hybrid Cloud </a:t>
            </a:r>
          </a:p>
        </p:txBody>
      </p:sp>
      <p:sp>
        <p:nvSpPr>
          <p:cNvPr id="5" name="Rounded Rectangle 16"/>
          <p:cNvSpPr>
            <a:spLocks noChangeArrowheads="1"/>
          </p:cNvSpPr>
          <p:nvPr/>
        </p:nvSpPr>
        <p:spPr bwMode="auto">
          <a:xfrm rot="16200000">
            <a:off x="5945164" y="3808563"/>
            <a:ext cx="3238250" cy="2552399"/>
          </a:xfrm>
          <a:prstGeom prst="homePlate">
            <a:avLst>
              <a:gd name="adj" fmla="val 13868"/>
            </a:avLst>
          </a:prstGeom>
          <a:solidFill>
            <a:srgbClr val="00B2EF">
              <a:alpha val="9000"/>
            </a:srgbClr>
          </a:solidFill>
          <a:ln w="19050" algn="ctr">
            <a:gradFill flip="none" rotWithShape="1">
              <a:gsLst>
                <a:gs pos="0">
                  <a:srgbClr val="00649D">
                    <a:lumMod val="60000"/>
                    <a:lumOff val="40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6" name="Rounded Rectangle 16"/>
          <p:cNvSpPr>
            <a:spLocks noChangeArrowheads="1"/>
          </p:cNvSpPr>
          <p:nvPr/>
        </p:nvSpPr>
        <p:spPr bwMode="auto">
          <a:xfrm rot="16200000">
            <a:off x="4985" y="3840744"/>
            <a:ext cx="3236753" cy="2489535"/>
          </a:xfrm>
          <a:prstGeom prst="homePlate">
            <a:avLst>
              <a:gd name="adj" fmla="val 13868"/>
            </a:avLst>
          </a:prstGeom>
          <a:solidFill>
            <a:srgbClr val="005369">
              <a:alpha val="9000"/>
            </a:srgbClr>
          </a:solidFill>
          <a:ln w="19050" algn="ctr">
            <a:gradFill flip="none" rotWithShape="1">
              <a:gsLst>
                <a:gs pos="0">
                  <a:srgbClr val="005369">
                    <a:alpha val="92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7" name="Rounded Rectangle 38"/>
          <p:cNvSpPr/>
          <p:nvPr/>
        </p:nvSpPr>
        <p:spPr bwMode="auto">
          <a:xfrm>
            <a:off x="6461125" y="3860800"/>
            <a:ext cx="677863"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8" name="Rounded Rectangle 39"/>
          <p:cNvSpPr/>
          <p:nvPr/>
        </p:nvSpPr>
        <p:spPr bwMode="auto">
          <a:xfrm>
            <a:off x="6499225" y="4367213"/>
            <a:ext cx="677863" cy="376237"/>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9" name="Rounded Rectangle 40"/>
          <p:cNvSpPr/>
          <p:nvPr/>
        </p:nvSpPr>
        <p:spPr bwMode="auto">
          <a:xfrm>
            <a:off x="7947025" y="3813175"/>
            <a:ext cx="677863" cy="376238"/>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10" name="Rounded Rectangle 41"/>
          <p:cNvSpPr/>
          <p:nvPr/>
        </p:nvSpPr>
        <p:spPr bwMode="auto">
          <a:xfrm>
            <a:off x="7983538" y="4318000"/>
            <a:ext cx="677862"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25614" name="Rectangle 12"/>
          <p:cNvSpPr>
            <a:spLocks noChangeArrowheads="1"/>
          </p:cNvSpPr>
          <p:nvPr/>
        </p:nvSpPr>
        <p:spPr bwMode="auto">
          <a:xfrm>
            <a:off x="6462713" y="4010025"/>
            <a:ext cx="754062"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OLTP</a:t>
            </a:r>
          </a:p>
        </p:txBody>
      </p:sp>
      <p:sp>
        <p:nvSpPr>
          <p:cNvPr id="25615" name="Rectangle 12"/>
          <p:cNvSpPr>
            <a:spLocks noChangeArrowheads="1"/>
          </p:cNvSpPr>
          <p:nvPr/>
        </p:nvSpPr>
        <p:spPr bwMode="auto">
          <a:xfrm>
            <a:off x="7951788" y="3959225"/>
            <a:ext cx="7556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HR</a:t>
            </a:r>
          </a:p>
        </p:txBody>
      </p:sp>
      <p:sp>
        <p:nvSpPr>
          <p:cNvPr id="25616" name="Rectangle 12"/>
          <p:cNvSpPr>
            <a:spLocks noChangeArrowheads="1"/>
          </p:cNvSpPr>
          <p:nvPr/>
        </p:nvSpPr>
        <p:spPr bwMode="auto">
          <a:xfrm>
            <a:off x="6462713" y="4518025"/>
            <a:ext cx="75406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DB</a:t>
            </a:r>
          </a:p>
        </p:txBody>
      </p:sp>
      <p:sp>
        <p:nvSpPr>
          <p:cNvPr id="25617" name="Rectangle 12"/>
          <p:cNvSpPr>
            <a:spLocks noChangeArrowheads="1"/>
          </p:cNvSpPr>
          <p:nvPr/>
        </p:nvSpPr>
        <p:spPr bwMode="auto">
          <a:xfrm>
            <a:off x="7943850" y="4467225"/>
            <a:ext cx="75565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ERP</a:t>
            </a:r>
          </a:p>
        </p:txBody>
      </p:sp>
      <p:sp>
        <p:nvSpPr>
          <p:cNvPr id="25618" name="Right Arrow 62"/>
          <p:cNvSpPr>
            <a:spLocks noChangeArrowheads="1"/>
          </p:cNvSpPr>
          <p:nvPr/>
        </p:nvSpPr>
        <p:spPr bwMode="auto">
          <a:xfrm flipH="1">
            <a:off x="2824163" y="2540000"/>
            <a:ext cx="3432175" cy="603250"/>
          </a:xfrm>
          <a:prstGeom prst="rightArrow">
            <a:avLst>
              <a:gd name="adj1" fmla="val 50000"/>
              <a:gd name="adj2" fmla="val 49994"/>
            </a:avLst>
          </a:prstGeom>
          <a:solidFill>
            <a:srgbClr val="00B2E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Drives</a:t>
            </a:r>
            <a:r>
              <a:rPr lang="en-US" altLang="zh-CN" sz="1400" b="1">
                <a:solidFill>
                  <a:srgbClr val="000000"/>
                </a:solidFill>
                <a:ea typeface="ヒラギノ角ゴ Pro W3"/>
                <a:cs typeface="ヒラギノ角ゴ Pro W3"/>
              </a:rPr>
              <a:t> </a:t>
            </a:r>
            <a:r>
              <a:rPr lang="en-US" altLang="zh-CN" sz="1400" b="1">
                <a:solidFill>
                  <a:srgbClr val="FFFFFF"/>
                </a:solidFill>
                <a:ea typeface="ヒラギノ角ゴ Pro W3"/>
                <a:cs typeface="ヒラギノ角ゴ Pro W3"/>
              </a:rPr>
              <a:t>Investment      </a:t>
            </a:r>
          </a:p>
        </p:txBody>
      </p:sp>
      <p:sp>
        <p:nvSpPr>
          <p:cNvPr id="25619" name="Rounded Rectangle 58"/>
          <p:cNvSpPr>
            <a:spLocks noChangeArrowheads="1"/>
          </p:cNvSpPr>
          <p:nvPr/>
        </p:nvSpPr>
        <p:spPr bwMode="auto">
          <a:xfrm>
            <a:off x="6242050" y="1585913"/>
            <a:ext cx="2219325" cy="1855787"/>
          </a:xfrm>
          <a:prstGeom prst="roundRect">
            <a:avLst>
              <a:gd name="adj" fmla="val 16667"/>
            </a:avLst>
          </a:pr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Record</a:t>
            </a:r>
          </a:p>
          <a:p>
            <a:pPr>
              <a:lnSpc>
                <a:spcPct val="90000"/>
              </a:lnSpc>
              <a:spcBef>
                <a:spcPts val="600"/>
              </a:spcBef>
            </a:pPr>
            <a:r>
              <a:rPr lang="en-US" altLang="en-US" sz="1400">
                <a:solidFill>
                  <a:srgbClr val="FFFFFF"/>
                </a:solidFill>
                <a:ea typeface="MS PGothic" panose="020B0600070205080204" pitchFamily="34" charset="-128"/>
              </a:rPr>
              <a:t>Optimize IT infrastructure, </a:t>
            </a:r>
            <a:br>
              <a:rPr lang="en-US" altLang="en-US" sz="1400">
                <a:solidFill>
                  <a:srgbClr val="FFFFFF"/>
                </a:solidFill>
                <a:ea typeface="MS PGothic" panose="020B0600070205080204" pitchFamily="34" charset="-128"/>
              </a:rPr>
            </a:br>
            <a:r>
              <a:rPr lang="en-US" altLang="en-US" sz="1400">
                <a:solidFill>
                  <a:srgbClr val="FFFFFF"/>
                </a:solidFill>
                <a:ea typeface="MS PGothic" panose="020B0600070205080204" pitchFamily="34" charset="-128"/>
              </a:rPr>
              <a:t>data and processes</a:t>
            </a:r>
          </a:p>
        </p:txBody>
      </p:sp>
      <p:sp>
        <p:nvSpPr>
          <p:cNvPr id="25620" name="Right Arrow 65"/>
          <p:cNvSpPr>
            <a:spLocks noChangeArrowheads="1"/>
          </p:cNvSpPr>
          <p:nvPr/>
        </p:nvSpPr>
        <p:spPr bwMode="auto">
          <a:xfrm>
            <a:off x="2627313" y="1755775"/>
            <a:ext cx="3540125" cy="601663"/>
          </a:xfrm>
          <a:prstGeom prst="rightArrow">
            <a:avLst>
              <a:gd name="adj1" fmla="val 50000"/>
              <a:gd name="adj2" fmla="val 50013"/>
            </a:avLst>
          </a:prstGeom>
          <a:solidFill>
            <a:srgbClr val="005369"/>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  Drives Need</a:t>
            </a:r>
          </a:p>
        </p:txBody>
      </p:sp>
      <p:sp>
        <p:nvSpPr>
          <p:cNvPr id="25621" name="Rounded Rectangle 68"/>
          <p:cNvSpPr>
            <a:spLocks noChangeArrowheads="1"/>
          </p:cNvSpPr>
          <p:nvPr/>
        </p:nvSpPr>
        <p:spPr bwMode="auto">
          <a:xfrm>
            <a:off x="431800" y="1603375"/>
            <a:ext cx="2219325" cy="1855788"/>
          </a:xfrm>
          <a:prstGeom prst="roundRect">
            <a:avLst>
              <a:gd name="adj" fmla="val 16667"/>
            </a:avLst>
          </a:prstGeom>
          <a:solidFill>
            <a:srgbClr val="00536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Engagement</a:t>
            </a:r>
          </a:p>
          <a:p>
            <a:pPr>
              <a:lnSpc>
                <a:spcPct val="90000"/>
              </a:lnSpc>
              <a:spcBef>
                <a:spcPts val="600"/>
              </a:spcBef>
            </a:pPr>
            <a:r>
              <a:rPr lang="en-US" altLang="en-US" sz="1400">
                <a:solidFill>
                  <a:srgbClr val="FFFFFF"/>
                </a:solidFill>
                <a:ea typeface="MS PGothic" panose="020B0600070205080204" pitchFamily="34" charset="-128"/>
              </a:rPr>
              <a:t>Knowledge Sharing Engagement Models Anywhere, Anytime</a:t>
            </a:r>
          </a:p>
        </p:txBody>
      </p:sp>
      <p:pic>
        <p:nvPicPr>
          <p:cNvPr id="25622" name="Picture 20" descr="IBM-Social-Business icon.jpeg"/>
          <p:cNvPicPr>
            <a:picLocks noChangeAspect="1"/>
          </p:cNvPicPr>
          <p:nvPr/>
        </p:nvPicPr>
        <p:blipFill>
          <a:blip r:embed="rId4">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601788" y="3749675"/>
            <a:ext cx="8588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Rectangle 4"/>
          <p:cNvSpPr>
            <a:spLocks noChangeArrowheads="1"/>
          </p:cNvSpPr>
          <p:nvPr/>
        </p:nvSpPr>
        <p:spPr bwMode="auto">
          <a:xfrm>
            <a:off x="390525" y="5029200"/>
            <a:ext cx="24653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New methods of interacting with clients and systems are allowing organizations to create innovative new products and services that deliver greater value to clients.</a:t>
            </a:r>
          </a:p>
        </p:txBody>
      </p:sp>
      <p:sp>
        <p:nvSpPr>
          <p:cNvPr id="25624" name="TextBox 4"/>
          <p:cNvSpPr txBox="1">
            <a:spLocks noChangeArrowheads="1"/>
          </p:cNvSpPr>
          <p:nvPr/>
        </p:nvSpPr>
        <p:spPr bwMode="auto">
          <a:xfrm>
            <a:off x="1754188" y="4540250"/>
            <a:ext cx="69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Social</a:t>
            </a:r>
          </a:p>
        </p:txBody>
      </p:sp>
      <p:sp>
        <p:nvSpPr>
          <p:cNvPr id="25625" name="TextBox 3"/>
          <p:cNvSpPr txBox="1">
            <a:spLocks noChangeArrowheads="1"/>
          </p:cNvSpPr>
          <p:nvPr/>
        </p:nvSpPr>
        <p:spPr bwMode="auto">
          <a:xfrm>
            <a:off x="796925" y="4602163"/>
            <a:ext cx="754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Mobile</a:t>
            </a:r>
          </a:p>
        </p:txBody>
      </p:sp>
      <p:pic>
        <p:nvPicPr>
          <p:cNvPr id="23" name="Picture 8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7701" y="3766526"/>
            <a:ext cx="396818" cy="711489"/>
          </a:xfrm>
          <a:prstGeom prst="rect">
            <a:avLst/>
          </a:prstGeom>
        </p:spPr>
      </p:pic>
      <p:sp>
        <p:nvSpPr>
          <p:cNvPr id="25627" name="Rectangle 6"/>
          <p:cNvSpPr>
            <a:spLocks noChangeArrowheads="1"/>
          </p:cNvSpPr>
          <p:nvPr/>
        </p:nvSpPr>
        <p:spPr bwMode="auto">
          <a:xfrm>
            <a:off x="6399213" y="5016500"/>
            <a:ext cx="24034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More interactions means more data, which drives the need for more network bandwidth, more storage, more processing power, and more burden on traditional IT infrastructures.</a:t>
            </a:r>
          </a:p>
        </p:txBody>
      </p:sp>
      <p:pic>
        <p:nvPicPr>
          <p:cNvPr id="25628" name="Picture 8" descr="Smart_Cloud_6_po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48538" y="3797300"/>
            <a:ext cx="47307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6"/>
          <p:cNvSpPr/>
          <p:nvPr/>
        </p:nvSpPr>
        <p:spPr>
          <a:xfrm>
            <a:off x="2868613" y="4411663"/>
            <a:ext cx="3470275" cy="954087"/>
          </a:xfrm>
          <a:prstGeom prst="rect">
            <a:avLst/>
          </a:prstGeom>
          <a:solidFill>
            <a:schemeClr val="bg1">
              <a:lumMod val="85000"/>
              <a:alpha val="39000"/>
            </a:schemeClr>
          </a:solidFill>
        </p:spPr>
        <p:txBody>
          <a:bodyPr lIns="182880">
            <a:spAutoFit/>
          </a:bodyPr>
          <a:lstStyle/>
          <a:p>
            <a:pPr>
              <a:defRPr/>
            </a:pPr>
            <a:r>
              <a:rPr lang="en-US" sz="1400" dirty="0">
                <a:solidFill>
                  <a:prstClr val="black"/>
                </a:solidFill>
                <a:ea typeface="宋体" charset="-122"/>
              </a:rPr>
              <a:t>To free funds to </a:t>
            </a:r>
            <a:r>
              <a:rPr lang="en-US" sz="1400" b="1" dirty="0">
                <a:solidFill>
                  <a:srgbClr val="00B2EF"/>
                </a:solidFill>
                <a:ea typeface="宋体" charset="-122"/>
              </a:rPr>
              <a:t>continuously fuel innovation</a:t>
            </a:r>
            <a:r>
              <a:rPr lang="en-US" sz="1400" dirty="0">
                <a:solidFill>
                  <a:srgbClr val="00B2EF"/>
                </a:solidFill>
                <a:ea typeface="宋体" charset="-122"/>
              </a:rPr>
              <a:t>, </a:t>
            </a:r>
            <a:r>
              <a:rPr lang="en-US" sz="1400" dirty="0">
                <a:solidFill>
                  <a:prstClr val="black"/>
                </a:solidFill>
                <a:ea typeface="宋体" charset="-122"/>
              </a:rPr>
              <a:t>organizations must </a:t>
            </a:r>
            <a:r>
              <a:rPr lang="en-US" sz="1400" b="1" dirty="0">
                <a:solidFill>
                  <a:srgbClr val="00B2EF"/>
                </a:solidFill>
                <a:ea typeface="宋体" charset="-122"/>
              </a:rPr>
              <a:t>continuously optimize existing infrastructures </a:t>
            </a:r>
            <a:r>
              <a:rPr lang="en-US" sz="1400" dirty="0">
                <a:solidFill>
                  <a:prstClr val="black"/>
                </a:solidFill>
                <a:ea typeface="宋体" charset="-122"/>
              </a:rPr>
              <a:t>to meet new demand. </a:t>
            </a:r>
          </a:p>
        </p:txBody>
      </p:sp>
      <p:sp>
        <p:nvSpPr>
          <p:cNvPr id="25630" name="Rectangle 1"/>
          <p:cNvSpPr>
            <a:spLocks noChangeArrowheads="1"/>
          </p:cNvSpPr>
          <p:nvPr/>
        </p:nvSpPr>
        <p:spPr bwMode="auto">
          <a:xfrm>
            <a:off x="390525" y="1016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44436"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b="1"/>
              <a:t>Thought for the day:</a:t>
            </a:r>
            <a:endParaRPr lang="en-US" altLang="en-US" sz="1500"/>
          </a:p>
          <a:p>
            <a:r>
              <a:rPr lang="en-US" altLang="en-US" sz="800"/>
              <a:t>"If you are not annoying someone, you are not doing anything new" — </a:t>
            </a:r>
            <a:r>
              <a:rPr lang="en-US" altLang="en-US" i="1"/>
              <a:t>Penelope Trunk</a:t>
            </a:r>
            <a:r>
              <a:rPr lang="en-US" altLang="en-US"/>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119063" y="541338"/>
            <a:ext cx="8929687" cy="565150"/>
          </a:xfrm>
        </p:spPr>
        <p:txBody>
          <a:bodyPr/>
          <a:lstStyle/>
          <a:p>
            <a:r>
              <a:rPr lang="de-DE" altLang="zh-CN" sz="2000" smtClean="0">
                <a:ea typeface="宋体" panose="02010600030101010101" pitchFamily="2" charset="-122"/>
              </a:rPr>
              <a:t>We adress the cloud market opportunity as growth initiative to deliver a significant contribution to the GBS growth model</a:t>
            </a:r>
            <a:r>
              <a:rPr lang="de-DE" altLang="zh-CN" sz="1600" smtClean="0">
                <a:ea typeface="宋体" panose="02010600030101010101" pitchFamily="2" charset="-122"/>
              </a:rPr>
              <a:t/>
            </a:r>
            <a:br>
              <a:rPr lang="de-DE" altLang="zh-CN" sz="1600" smtClean="0">
                <a:ea typeface="宋体" panose="02010600030101010101" pitchFamily="2" charset="-122"/>
              </a:rPr>
            </a:br>
            <a:r>
              <a:rPr lang="de-DE" altLang="zh-CN" sz="1600" smtClean="0">
                <a:ea typeface="宋体" panose="02010600030101010101" pitchFamily="2" charset="-122"/>
              </a:rPr>
              <a:t> – not as separate stream, but integrated into our Sector / Service operating model</a:t>
            </a:r>
            <a:endParaRPr lang="en-US" altLang="zh-CN" sz="1600" smtClean="0"/>
          </a:p>
        </p:txBody>
      </p:sp>
      <p:sp>
        <p:nvSpPr>
          <p:cNvPr id="27651" name="AutoShape 4"/>
          <p:cNvSpPr>
            <a:spLocks noChangeArrowheads="1"/>
          </p:cNvSpPr>
          <p:nvPr/>
        </p:nvSpPr>
        <p:spPr bwMode="auto">
          <a:xfrm>
            <a:off x="2198688" y="3424238"/>
            <a:ext cx="3971925" cy="1952625"/>
          </a:xfrm>
          <a:prstGeom prst="triangle">
            <a:avLst>
              <a:gd name="adj" fmla="val 50000"/>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sp>
        <p:nvSpPr>
          <p:cNvPr id="113669" name="Text Box 5"/>
          <p:cNvSpPr txBox="1">
            <a:spLocks noChangeArrowheads="1"/>
          </p:cNvSpPr>
          <p:nvPr/>
        </p:nvSpPr>
        <p:spPr bwMode="auto">
          <a:xfrm>
            <a:off x="2792413" y="2808288"/>
            <a:ext cx="3019425" cy="581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de-DE" dirty="0" smtClean="0">
                <a:ea typeface="MS PGothic" panose="020B0600070205080204" pitchFamily="34" charset="-128"/>
              </a:rPr>
              <a:t>FSS – COM – DIS – PUB - IND</a:t>
            </a:r>
          </a:p>
          <a:p>
            <a:pPr algn="ctr">
              <a:spcBef>
                <a:spcPct val="0"/>
              </a:spcBef>
              <a:buClrTx/>
              <a:buFontTx/>
              <a:buNone/>
              <a:defRPr/>
            </a:pPr>
            <a:r>
              <a:rPr lang="de-DE" b="1" dirty="0" smtClean="0">
                <a:ea typeface="MS PGothic" panose="020B0600070205080204" pitchFamily="34" charset="-128"/>
              </a:rPr>
              <a:t>GBS Sectors &amp; Industries</a:t>
            </a:r>
            <a:endParaRPr lang="en-US" sz="1400" dirty="0" smtClean="0">
              <a:ea typeface="MS PGothic" panose="020B0600070205080204" pitchFamily="34" charset="-128"/>
            </a:endParaRPr>
          </a:p>
        </p:txBody>
      </p:sp>
      <p:sp>
        <p:nvSpPr>
          <p:cNvPr id="113670" name="Text Box 6"/>
          <p:cNvSpPr txBox="1">
            <a:spLocks noChangeArrowheads="1"/>
          </p:cNvSpPr>
          <p:nvPr/>
        </p:nvSpPr>
        <p:spPr bwMode="auto">
          <a:xfrm>
            <a:off x="1547813" y="3567113"/>
            <a:ext cx="1990725" cy="16129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defRPr/>
            </a:pPr>
            <a:r>
              <a:rPr lang="de-DE" b="1" smtClean="0">
                <a:ea typeface="MS PGothic" panose="020B0600070205080204" pitchFamily="34" charset="-128"/>
              </a:rPr>
              <a:t>GBS Service Lines</a:t>
            </a:r>
          </a:p>
          <a:p>
            <a:pPr>
              <a:spcBef>
                <a:spcPct val="0"/>
              </a:spcBef>
              <a:buClrTx/>
              <a:buFontTx/>
              <a:buChar char="•"/>
              <a:defRPr/>
            </a:pPr>
            <a:r>
              <a:rPr lang="de-DE" sz="1400" smtClean="0">
                <a:ea typeface="MS PGothic" panose="020B0600070205080204" pitchFamily="34" charset="-128"/>
              </a:rPr>
              <a:t>S&amp;T</a:t>
            </a:r>
          </a:p>
          <a:p>
            <a:pPr>
              <a:spcBef>
                <a:spcPct val="0"/>
              </a:spcBef>
              <a:buClrTx/>
              <a:buFontTx/>
              <a:buChar char="•"/>
              <a:defRPr/>
            </a:pPr>
            <a:r>
              <a:rPr lang="de-DE" sz="1400" smtClean="0">
                <a:ea typeface="MS PGothic" panose="020B0600070205080204" pitchFamily="34" charset="-128"/>
              </a:rPr>
              <a:t>BAO</a:t>
            </a:r>
          </a:p>
          <a:p>
            <a:pPr>
              <a:spcBef>
                <a:spcPct val="0"/>
              </a:spcBef>
              <a:buClrTx/>
              <a:buFontTx/>
              <a:buChar char="•"/>
              <a:defRPr/>
            </a:pPr>
            <a:r>
              <a:rPr lang="de-DE" sz="1400" smtClean="0">
                <a:ea typeface="MS PGothic" panose="020B0600070205080204" pitchFamily="34" charset="-128"/>
              </a:rPr>
              <a:t>SAP</a:t>
            </a:r>
          </a:p>
          <a:p>
            <a:pPr>
              <a:spcBef>
                <a:spcPct val="0"/>
              </a:spcBef>
              <a:buClrTx/>
              <a:buFontTx/>
              <a:buChar char="•"/>
              <a:defRPr/>
            </a:pPr>
            <a:r>
              <a:rPr lang="de-DE" sz="1400" smtClean="0">
                <a:ea typeface="MS PGothic" panose="020B0600070205080204" pitchFamily="34" charset="-128"/>
              </a:rPr>
              <a:t>Oracle</a:t>
            </a:r>
          </a:p>
          <a:p>
            <a:pPr>
              <a:spcBef>
                <a:spcPct val="0"/>
              </a:spcBef>
              <a:buClrTx/>
              <a:buFontTx/>
              <a:buChar char="•"/>
              <a:defRPr/>
            </a:pPr>
            <a:r>
              <a:rPr lang="de-DE" sz="1400" smtClean="0">
                <a:ea typeface="MS PGothic" panose="020B0600070205080204" pitchFamily="34" charset="-128"/>
              </a:rPr>
              <a:t>AIS</a:t>
            </a:r>
          </a:p>
          <a:p>
            <a:pPr>
              <a:spcBef>
                <a:spcPct val="0"/>
              </a:spcBef>
              <a:buClrTx/>
              <a:buFontTx/>
              <a:buChar char="•"/>
              <a:defRPr/>
            </a:pPr>
            <a:r>
              <a:rPr lang="de-DE" sz="1400" smtClean="0">
                <a:ea typeface="MS PGothic" panose="020B0600070205080204" pitchFamily="34" charset="-128"/>
              </a:rPr>
              <a:t>AMS</a:t>
            </a:r>
            <a:endParaRPr lang="en-US" sz="1400" smtClean="0">
              <a:ea typeface="MS PGothic" panose="020B0600070205080204" pitchFamily="34" charset="-128"/>
            </a:endParaRPr>
          </a:p>
        </p:txBody>
      </p:sp>
      <p:sp>
        <p:nvSpPr>
          <p:cNvPr id="113671" name="Text Box 7"/>
          <p:cNvSpPr txBox="1">
            <a:spLocks noChangeArrowheads="1"/>
          </p:cNvSpPr>
          <p:nvPr/>
        </p:nvSpPr>
        <p:spPr bwMode="auto">
          <a:xfrm>
            <a:off x="4908550" y="3492500"/>
            <a:ext cx="2390775" cy="1400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a:spcBef>
                <a:spcPct val="0"/>
              </a:spcBef>
              <a:buClrTx/>
              <a:buFontTx/>
              <a:buNone/>
              <a:defRPr/>
            </a:pPr>
            <a:r>
              <a:rPr lang="de-DE" b="1" smtClean="0">
                <a:ea typeface="MS PGothic" panose="020B0600070205080204" pitchFamily="34" charset="-128"/>
              </a:rPr>
              <a:t>GBS Growth Initiatives</a:t>
            </a:r>
            <a:endParaRPr lang="de-DE" sz="1400" smtClean="0">
              <a:ea typeface="MS PGothic" panose="020B0600070205080204" pitchFamily="34" charset="-128"/>
            </a:endParaRPr>
          </a:p>
          <a:p>
            <a:pPr algn="r">
              <a:spcBef>
                <a:spcPct val="0"/>
              </a:spcBef>
              <a:buClrTx/>
              <a:buFontTx/>
              <a:buChar char="•"/>
              <a:defRPr/>
            </a:pPr>
            <a:r>
              <a:rPr lang="de-DE" sz="1400" smtClean="0">
                <a:ea typeface="MS PGothic" panose="020B0600070205080204" pitchFamily="34" charset="-128"/>
              </a:rPr>
              <a:t>SmarterCommerce</a:t>
            </a:r>
          </a:p>
          <a:p>
            <a:pPr algn="r">
              <a:spcBef>
                <a:spcPct val="0"/>
              </a:spcBef>
              <a:buClrTx/>
              <a:buFontTx/>
              <a:buChar char="•"/>
              <a:defRPr/>
            </a:pPr>
            <a:r>
              <a:rPr lang="de-DE" sz="1400" smtClean="0">
                <a:ea typeface="MS PGothic" panose="020B0600070205080204" pitchFamily="34" charset="-128"/>
              </a:rPr>
              <a:t>Social Business</a:t>
            </a:r>
          </a:p>
          <a:p>
            <a:pPr algn="r">
              <a:spcBef>
                <a:spcPct val="0"/>
              </a:spcBef>
              <a:buClrTx/>
              <a:buFontTx/>
              <a:buChar char="•"/>
              <a:defRPr/>
            </a:pPr>
            <a:r>
              <a:rPr lang="de-DE" sz="1400" smtClean="0">
                <a:ea typeface="MS PGothic" panose="020B0600070205080204" pitchFamily="34" charset="-128"/>
              </a:rPr>
              <a:t>Mobile</a:t>
            </a:r>
          </a:p>
          <a:p>
            <a:pPr algn="r">
              <a:spcBef>
                <a:spcPct val="0"/>
              </a:spcBef>
              <a:buClrTx/>
              <a:buFontTx/>
              <a:buChar char="•"/>
              <a:defRPr/>
            </a:pPr>
            <a:r>
              <a:rPr lang="de-DE" sz="1400" smtClean="0">
                <a:ea typeface="MS PGothic" panose="020B0600070205080204" pitchFamily="34" charset="-128"/>
              </a:rPr>
              <a:t>Smarter Analytics</a:t>
            </a:r>
          </a:p>
          <a:p>
            <a:pPr algn="r">
              <a:spcBef>
                <a:spcPct val="0"/>
              </a:spcBef>
              <a:buClrTx/>
              <a:buFontTx/>
              <a:buChar char="•"/>
              <a:defRPr/>
            </a:pPr>
            <a:r>
              <a:rPr lang="de-DE" sz="1400" smtClean="0">
                <a:ea typeface="MS PGothic" panose="020B0600070205080204" pitchFamily="34" charset="-128"/>
              </a:rPr>
              <a:t>Smarter Processes</a:t>
            </a:r>
            <a:endParaRPr lang="en-US" b="1" smtClean="0">
              <a:ea typeface="MS PGothic" panose="020B0600070205080204" pitchFamily="34" charset="-128"/>
            </a:endParaRPr>
          </a:p>
        </p:txBody>
      </p:sp>
      <p:sp>
        <p:nvSpPr>
          <p:cNvPr id="27655" name="Rectangle 8"/>
          <p:cNvSpPr>
            <a:spLocks noChangeArrowheads="1"/>
          </p:cNvSpPr>
          <p:nvPr/>
        </p:nvSpPr>
        <p:spPr bwMode="auto">
          <a:xfrm>
            <a:off x="2216150" y="5629275"/>
            <a:ext cx="3911600" cy="1069975"/>
          </a:xfrm>
          <a:prstGeom prst="rect">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t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600" b="1">
                <a:ea typeface="宋体" panose="02010600030101010101" pitchFamily="2" charset="-122"/>
              </a:rPr>
              <a:t>Key Partnerships</a:t>
            </a:r>
            <a:endParaRPr lang="en-US" altLang="zh-CN" sz="1600" b="1"/>
          </a:p>
        </p:txBody>
      </p:sp>
      <p:pic>
        <p:nvPicPr>
          <p:cNvPr id="27656" name="Picture 7" descr="cloud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3814763"/>
            <a:ext cx="2405063" cy="1414462"/>
          </a:xfrm>
          <a:prstGeom prst="rect">
            <a:avLst/>
          </a:prstGeom>
          <a:noFill/>
          <a:ln>
            <a:noFill/>
          </a:ln>
          <a:effectLst>
            <a:outerShdw dist="71842"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Line 10"/>
          <p:cNvSpPr>
            <a:spLocks noChangeShapeType="1"/>
          </p:cNvSpPr>
          <p:nvPr/>
        </p:nvSpPr>
        <p:spPr bwMode="auto">
          <a:xfrm>
            <a:off x="3113088" y="3881438"/>
            <a:ext cx="474662" cy="352425"/>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8" name="Line 11"/>
          <p:cNvSpPr>
            <a:spLocks noChangeShapeType="1"/>
          </p:cNvSpPr>
          <p:nvPr/>
        </p:nvSpPr>
        <p:spPr bwMode="auto">
          <a:xfrm flipV="1">
            <a:off x="4613275" y="3821113"/>
            <a:ext cx="447675" cy="3619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9" name="Line 12"/>
          <p:cNvSpPr>
            <a:spLocks noChangeShapeType="1"/>
          </p:cNvSpPr>
          <p:nvPr/>
        </p:nvSpPr>
        <p:spPr bwMode="auto">
          <a:xfrm flipV="1">
            <a:off x="4170363" y="3303588"/>
            <a:ext cx="0" cy="533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grpSp>
        <p:nvGrpSpPr>
          <p:cNvPr id="27660" name="Group 21"/>
          <p:cNvGrpSpPr>
            <a:grpSpLocks/>
          </p:cNvGrpSpPr>
          <p:nvPr/>
        </p:nvGrpSpPr>
        <p:grpSpPr bwMode="auto">
          <a:xfrm>
            <a:off x="2319338" y="5897563"/>
            <a:ext cx="3711575" cy="762000"/>
            <a:chOff x="1501" y="3551"/>
            <a:chExt cx="2271" cy="554"/>
          </a:xfrm>
        </p:grpSpPr>
        <p:sp>
          <p:nvSpPr>
            <p:cNvPr id="27666" name="Rectangle 13"/>
            <p:cNvSpPr>
              <a:spLocks noChangeArrowheads="1"/>
            </p:cNvSpPr>
            <p:nvPr/>
          </p:nvSpPr>
          <p:spPr bwMode="auto">
            <a:xfrm>
              <a:off x="1501"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GTS</a:t>
              </a:r>
              <a:endParaRPr lang="en-US" altLang="zh-CN" sz="1400" b="1">
                <a:solidFill>
                  <a:schemeClr val="bg1"/>
                </a:solidFill>
                <a:ea typeface="MS PGothic" panose="020B0600070205080204" pitchFamily="34" charset="-128"/>
              </a:endParaRPr>
            </a:p>
          </p:txBody>
        </p:sp>
        <p:sp>
          <p:nvSpPr>
            <p:cNvPr id="27667" name="Rectangle 14"/>
            <p:cNvSpPr>
              <a:spLocks noChangeArrowheads="1"/>
            </p:cNvSpPr>
            <p:nvPr/>
          </p:nvSpPr>
          <p:spPr bwMode="auto">
            <a:xfrm>
              <a:off x="2100"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SWG</a:t>
              </a:r>
              <a:endParaRPr lang="en-US" altLang="zh-CN" sz="1400" b="1">
                <a:solidFill>
                  <a:schemeClr val="bg1"/>
                </a:solidFill>
                <a:ea typeface="MS PGothic" panose="020B0600070205080204" pitchFamily="34" charset="-128"/>
              </a:endParaRPr>
            </a:p>
          </p:txBody>
        </p:sp>
        <p:sp>
          <p:nvSpPr>
            <p:cNvPr id="27668" name="Rectangle 15"/>
            <p:cNvSpPr>
              <a:spLocks noChangeArrowheads="1"/>
            </p:cNvSpPr>
            <p:nvPr/>
          </p:nvSpPr>
          <p:spPr bwMode="auto">
            <a:xfrm>
              <a:off x="2694" y="3551"/>
              <a:ext cx="497"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Traditional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SAP</a:t>
              </a:r>
            </a:p>
            <a:p>
              <a:pPr algn="ctr"/>
              <a:r>
                <a:rPr lang="de-DE" altLang="zh-CN" sz="1000">
                  <a:solidFill>
                    <a:schemeClr val="bg1"/>
                  </a:solidFill>
                  <a:ea typeface="MS PGothic" panose="020B0600070205080204" pitchFamily="34" charset="-128"/>
                </a:rPr>
                <a:t>Oracle</a:t>
              </a:r>
            </a:p>
            <a:p>
              <a:pPr algn="ctr"/>
              <a:r>
                <a:rPr lang="de-DE" altLang="zh-CN" sz="1000">
                  <a:solidFill>
                    <a:schemeClr val="bg1"/>
                  </a:solidFill>
                  <a:ea typeface="MS PGothic" panose="020B0600070205080204" pitchFamily="34" charset="-128"/>
                </a:rPr>
                <a:t>Microsoft</a:t>
              </a:r>
              <a:endParaRPr lang="en-US" altLang="zh-CN" sz="1000">
                <a:solidFill>
                  <a:schemeClr val="bg1"/>
                </a:solidFill>
                <a:ea typeface="MS PGothic" panose="020B0600070205080204" pitchFamily="34" charset="-128"/>
              </a:endParaRPr>
            </a:p>
          </p:txBody>
        </p:sp>
        <p:sp>
          <p:nvSpPr>
            <p:cNvPr id="27669" name="Rectangle 16"/>
            <p:cNvSpPr>
              <a:spLocks noChangeArrowheads="1"/>
            </p:cNvSpPr>
            <p:nvPr/>
          </p:nvSpPr>
          <p:spPr bwMode="auto">
            <a:xfrm>
              <a:off x="3280" y="3551"/>
              <a:ext cx="492"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10800" rIns="0" bIns="10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New SaaS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SalesForce</a:t>
              </a:r>
            </a:p>
            <a:p>
              <a:pPr algn="ctr"/>
              <a:r>
                <a:rPr lang="de-DE" altLang="zh-CN" sz="1000">
                  <a:solidFill>
                    <a:schemeClr val="bg1"/>
                  </a:solidFill>
                  <a:ea typeface="MS PGothic" panose="020B0600070205080204" pitchFamily="34" charset="-128"/>
                </a:rPr>
                <a:t>WorkDay</a:t>
              </a:r>
            </a:p>
            <a:p>
              <a:pPr algn="ctr"/>
              <a:r>
                <a:rPr lang="de-DE" altLang="zh-CN" sz="1000">
                  <a:solidFill>
                    <a:schemeClr val="bg1"/>
                  </a:solidFill>
                  <a:ea typeface="MS PGothic" panose="020B0600070205080204" pitchFamily="34" charset="-128"/>
                </a:rPr>
                <a:t>....</a:t>
              </a:r>
              <a:endParaRPr lang="en-US" altLang="zh-CN" sz="900">
                <a:solidFill>
                  <a:schemeClr val="bg1"/>
                </a:solidFill>
                <a:ea typeface="MS PGothic" panose="020B0600070205080204" pitchFamily="34" charset="-128"/>
              </a:endParaRPr>
            </a:p>
          </p:txBody>
        </p:sp>
      </p:grpSp>
      <p:sp>
        <p:nvSpPr>
          <p:cNvPr id="27661" name="Line 17"/>
          <p:cNvSpPr>
            <a:spLocks noChangeShapeType="1"/>
          </p:cNvSpPr>
          <p:nvPr/>
        </p:nvSpPr>
        <p:spPr bwMode="auto">
          <a:xfrm flipH="1" flipV="1">
            <a:off x="4189413" y="5218113"/>
            <a:ext cx="7937" cy="4000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13682" name="Text Box 18"/>
          <p:cNvSpPr txBox="1">
            <a:spLocks noChangeArrowheads="1"/>
          </p:cNvSpPr>
          <p:nvPr/>
        </p:nvSpPr>
        <p:spPr bwMode="auto">
          <a:xfrm>
            <a:off x="3362325" y="4632325"/>
            <a:ext cx="1717675" cy="5175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400" b="1" smtClean="0">
                <a:solidFill>
                  <a:schemeClr val="bg1"/>
                </a:solidFill>
                <a:ea typeface="MS PGothic" panose="020B0600070205080204" pitchFamily="34" charset="-128"/>
              </a:rPr>
              <a:t>GBS Cloud Growth Initiative</a:t>
            </a:r>
            <a:endParaRPr lang="en-US" sz="1400" b="1" smtClean="0">
              <a:solidFill>
                <a:schemeClr val="bg1"/>
              </a:solidFill>
              <a:ea typeface="MS PGothic" panose="020B0600070205080204" pitchFamily="34" charset="-128"/>
            </a:endParaRPr>
          </a:p>
        </p:txBody>
      </p:sp>
      <p:sp>
        <p:nvSpPr>
          <p:cNvPr id="27663" name="AutoShape 19"/>
          <p:cNvSpPr>
            <a:spLocks noChangeArrowheads="1"/>
          </p:cNvSpPr>
          <p:nvPr/>
        </p:nvSpPr>
        <p:spPr bwMode="auto">
          <a:xfrm>
            <a:off x="869950" y="2455863"/>
            <a:ext cx="6708775" cy="371475"/>
          </a:xfrm>
          <a:prstGeom prst="upArrow">
            <a:avLst>
              <a:gd name="adj1" fmla="val 100000"/>
              <a:gd name="adj2" fmla="val 94444"/>
            </a:avLst>
          </a:prstGeom>
          <a:gradFill rotWithShape="1">
            <a:gsLst>
              <a:gs pos="0">
                <a:srgbClr val="FF9966"/>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5C3D"/>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pic>
        <p:nvPicPr>
          <p:cNvPr id="2766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3150" y="3916363"/>
            <a:ext cx="107156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2766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5C33EC-4406-4A7D-B480-956CC5ADCC4B}" type="slidenum">
              <a:rPr lang="de-DE" altLang="zh-CN"/>
              <a:pPr/>
              <a:t>15</a:t>
            </a:fld>
            <a:endParaRPr lang="de-DE"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79"/>
          <p:cNvGrpSpPr>
            <a:grpSpLocks/>
          </p:cNvGrpSpPr>
          <p:nvPr/>
        </p:nvGrpSpPr>
        <p:grpSpPr bwMode="auto">
          <a:xfrm>
            <a:off x="95250" y="1509713"/>
            <a:ext cx="1552575" cy="2185987"/>
            <a:chOff x="157" y="1225"/>
            <a:chExt cx="1732" cy="3149"/>
          </a:xfrm>
        </p:grpSpPr>
        <p:pic>
          <p:nvPicPr>
            <p:cNvPr id="287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 y="1571"/>
              <a:ext cx="914"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 y="1425"/>
              <a:ext cx="5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 y="1709"/>
              <a:ext cx="534"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 y="1225"/>
              <a:ext cx="53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4"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 y="1578"/>
              <a:ext cx="36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5"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 y="1774"/>
              <a:ext cx="36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5" name="AutoShape 39"/>
          <p:cNvSpPr>
            <a:spLocks noChangeArrowheads="1"/>
          </p:cNvSpPr>
          <p:nvPr/>
        </p:nvSpPr>
        <p:spPr bwMode="auto">
          <a:xfrm>
            <a:off x="1708150" y="5795963"/>
            <a:ext cx="6273800" cy="55880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6" name="AutoShape 39"/>
          <p:cNvSpPr>
            <a:spLocks noChangeArrowheads="1"/>
          </p:cNvSpPr>
          <p:nvPr/>
        </p:nvSpPr>
        <p:spPr bwMode="auto">
          <a:xfrm>
            <a:off x="1684338" y="4732338"/>
            <a:ext cx="6297612" cy="606425"/>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7" name="Rectangle 4"/>
          <p:cNvSpPr>
            <a:spLocks noGrp="1" noChangeArrowheads="1"/>
          </p:cNvSpPr>
          <p:nvPr>
            <p:ph type="title" idx="4294967295"/>
          </p:nvPr>
        </p:nvSpPr>
        <p:spPr>
          <a:xfrm>
            <a:off x="236538" y="595313"/>
            <a:ext cx="8650287" cy="6413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r>
              <a:rPr lang="de-DE" altLang="zh-CN" sz="2000" smtClean="0">
                <a:ea typeface="宋体" panose="02010600030101010101" pitchFamily="2" charset="-122"/>
              </a:rPr>
              <a:t>The GBS Cloud portfolio is structured around the components in the different as-a-Service layers and our associated roles. </a:t>
            </a:r>
            <a:endParaRPr lang="en-US" altLang="zh-CN" sz="2000" smtClean="0"/>
          </a:p>
        </p:txBody>
      </p:sp>
      <p:sp>
        <p:nvSpPr>
          <p:cNvPr id="28678" name="AutoShape 28"/>
          <p:cNvSpPr>
            <a:spLocks noChangeArrowheads="1"/>
          </p:cNvSpPr>
          <p:nvPr/>
        </p:nvSpPr>
        <p:spPr bwMode="auto">
          <a:xfrm>
            <a:off x="792163" y="3562350"/>
            <a:ext cx="885825" cy="6572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9" name="AutoShape 53"/>
          <p:cNvSpPr>
            <a:spLocks noChangeArrowheads="1"/>
          </p:cNvSpPr>
          <p:nvPr/>
        </p:nvSpPr>
        <p:spPr bwMode="auto">
          <a:xfrm>
            <a:off x="190500" y="3230563"/>
            <a:ext cx="561975" cy="2922587"/>
          </a:xfrm>
          <a:prstGeom prst="homePlate">
            <a:avLst>
              <a:gd name="adj" fmla="val 25120"/>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endParaRPr lang="en-US" altLang="zh-CN" sz="1200" b="1">
              <a:solidFill>
                <a:srgbClr val="FFFFFF"/>
              </a:solidFill>
              <a:ea typeface="MS PGothic" panose="020B0600070205080204" pitchFamily="34" charset="-128"/>
            </a:endParaRPr>
          </a:p>
        </p:txBody>
      </p:sp>
      <p:sp>
        <p:nvSpPr>
          <p:cNvPr id="28680" name="AutoShape 63"/>
          <p:cNvSpPr>
            <a:spLocks noChangeArrowheads="1"/>
          </p:cNvSpPr>
          <p:nvPr/>
        </p:nvSpPr>
        <p:spPr bwMode="auto">
          <a:xfrm rot="5400000">
            <a:off x="6707982" y="4529931"/>
            <a:ext cx="325438" cy="2073275"/>
          </a:xfrm>
          <a:prstGeom prst="homePlate">
            <a:avLst>
              <a:gd name="adj" fmla="val 4009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681" name="AutoShape 28"/>
          <p:cNvSpPr>
            <a:spLocks noChangeArrowheads="1"/>
          </p:cNvSpPr>
          <p:nvPr/>
        </p:nvSpPr>
        <p:spPr bwMode="auto">
          <a:xfrm>
            <a:off x="792163" y="4718050"/>
            <a:ext cx="885825" cy="6191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2" name="AutoShape 28"/>
          <p:cNvSpPr>
            <a:spLocks noChangeArrowheads="1"/>
          </p:cNvSpPr>
          <p:nvPr/>
        </p:nvSpPr>
        <p:spPr bwMode="auto">
          <a:xfrm rot="10800000">
            <a:off x="7496175" y="5872163"/>
            <a:ext cx="403225" cy="420687"/>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spcBef>
                <a:spcPct val="0"/>
              </a:spcBef>
              <a:buClrTx/>
              <a:buFontTx/>
              <a:buNone/>
            </a:pPr>
            <a:r>
              <a:rPr lang="en-US" altLang="en-US" sz="100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sp>
        <p:nvSpPr>
          <p:cNvPr id="28683" name="AutoShape 28"/>
          <p:cNvSpPr>
            <a:spLocks noChangeArrowheads="1"/>
          </p:cNvSpPr>
          <p:nvPr/>
        </p:nvSpPr>
        <p:spPr bwMode="auto">
          <a:xfrm>
            <a:off x="6421438" y="5872163"/>
            <a:ext cx="1020762" cy="420687"/>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en-US" altLang="en-US" sz="1000">
                <a:solidFill>
                  <a:schemeClr val="bg1"/>
                </a:solidFill>
                <a:latin typeface="Calibri" panose="020F0502020204030204" pitchFamily="34" charset="0"/>
                <a:ea typeface="ヒラギノ角ゴ Pro W3"/>
                <a:cs typeface="Calibri" panose="020F0502020204030204" pitchFamily="34" charset="0"/>
              </a:rPr>
              <a:t>SCE+, </a:t>
            </a:r>
            <a:r>
              <a:rPr lang="de-DE" altLang="en-US" sz="1000">
                <a:solidFill>
                  <a:schemeClr val="bg1"/>
                </a:solidFill>
                <a:latin typeface="Calibri" panose="020F0502020204030204" pitchFamily="34" charset="0"/>
                <a:ea typeface="ヒラギノ角ゴ Pro W3"/>
                <a:cs typeface="Calibri" panose="020F0502020204030204" pitchFamily="34" charset="0"/>
              </a:rPr>
              <a:t>SoftLayer</a:t>
            </a:r>
            <a:endParaRPr lang="en-US" altLang="en-US" sz="1000">
              <a:solidFill>
                <a:schemeClr val="bg1"/>
              </a:solidFill>
              <a:latin typeface="Calibri" panose="020F0502020204030204" pitchFamily="34" charset="0"/>
              <a:ea typeface="ヒラギノ角ゴ Pro W3"/>
              <a:cs typeface="Calibri" panose="020F0502020204030204" pitchFamily="34" charset="0"/>
            </a:endParaRPr>
          </a:p>
        </p:txBody>
      </p:sp>
      <p:sp>
        <p:nvSpPr>
          <p:cNvPr id="28684" name="AutoShape 28"/>
          <p:cNvSpPr>
            <a:spLocks noChangeArrowheads="1"/>
          </p:cNvSpPr>
          <p:nvPr/>
        </p:nvSpPr>
        <p:spPr bwMode="auto">
          <a:xfrm>
            <a:off x="5805488" y="5873750"/>
            <a:ext cx="563562" cy="420688"/>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3rd </a:t>
            </a:r>
          </a:p>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Parties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5" name="AutoShape 28"/>
          <p:cNvSpPr>
            <a:spLocks noChangeArrowheads="1"/>
          </p:cNvSpPr>
          <p:nvPr/>
        </p:nvSpPr>
        <p:spPr bwMode="auto">
          <a:xfrm>
            <a:off x="8147050" y="3230563"/>
            <a:ext cx="930275" cy="305435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6" name="AutoShape 39"/>
          <p:cNvSpPr>
            <a:spLocks noChangeArrowheads="1"/>
          </p:cNvSpPr>
          <p:nvPr/>
        </p:nvSpPr>
        <p:spPr bwMode="auto">
          <a:xfrm>
            <a:off x="1677988" y="3544888"/>
            <a:ext cx="6303962" cy="69215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7" name="AutoShape 28"/>
          <p:cNvSpPr>
            <a:spLocks noChangeArrowheads="1"/>
          </p:cNvSpPr>
          <p:nvPr/>
        </p:nvSpPr>
        <p:spPr bwMode="auto">
          <a:xfrm rot="10800000">
            <a:off x="5845175" y="3671888"/>
            <a:ext cx="838200" cy="49847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Industry</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SLaaS</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88" name="AutoShape 28"/>
          <p:cNvSpPr>
            <a:spLocks noChangeArrowheads="1"/>
          </p:cNvSpPr>
          <p:nvPr/>
        </p:nvSpPr>
        <p:spPr bwMode="auto">
          <a:xfrm>
            <a:off x="6848475" y="3654425"/>
            <a:ext cx="1058863" cy="50800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Client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Cloud based</a:t>
            </a:r>
          </a:p>
          <a:p>
            <a:pPr algn="ctr" eaLnBrk="1" hangingPunct="1">
              <a:lnSpc>
                <a:spcPct val="90000"/>
              </a:lnSpc>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t>
            </a:r>
            <a:r>
              <a:rPr lang="de-DE" altLang="en-US" sz="1000" b="1">
                <a:solidFill>
                  <a:schemeClr val="bg1"/>
                </a:solidFill>
                <a:latin typeface="Calibri" panose="020F0502020204030204" pitchFamily="34" charset="0"/>
                <a:ea typeface="ヒラギノ角ゴ Pro W3"/>
                <a:cs typeface="Calibri" panose="020F0502020204030204" pitchFamily="34" charset="0"/>
              </a:rPr>
              <a:t>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89" name="AutoShape 28"/>
          <p:cNvSpPr>
            <a:spLocks noChangeArrowheads="1"/>
          </p:cNvSpPr>
          <p:nvPr/>
        </p:nvSpPr>
        <p:spPr bwMode="auto">
          <a:xfrm>
            <a:off x="1738313"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SAP</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0" name="AutoShape 28"/>
          <p:cNvSpPr>
            <a:spLocks noChangeArrowheads="1"/>
          </p:cNvSpPr>
          <p:nvPr/>
        </p:nvSpPr>
        <p:spPr bwMode="auto">
          <a:xfrm>
            <a:off x="2439988"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1" name="AutoShape 28"/>
          <p:cNvSpPr>
            <a:spLocks noChangeArrowheads="1"/>
          </p:cNvSpPr>
          <p:nvPr/>
        </p:nvSpPr>
        <p:spPr bwMode="auto">
          <a:xfrm>
            <a:off x="3143250" y="3662363"/>
            <a:ext cx="681038"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Microsoft</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2" name="AutoShape 28"/>
          <p:cNvSpPr>
            <a:spLocks noChangeArrowheads="1"/>
          </p:cNvSpPr>
          <p:nvPr/>
        </p:nvSpPr>
        <p:spPr bwMode="auto">
          <a:xfrm>
            <a:off x="3871913" y="3662363"/>
            <a:ext cx="679450"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SaaS</a:t>
            </a:r>
            <a:r>
              <a:rPr lang="en-US" altLang="en-US" sz="1200" b="1">
                <a:solidFill>
                  <a:schemeClr val="bg1"/>
                </a:solidFill>
                <a:latin typeface="Calibri" panose="020F0502020204030204" pitchFamily="34" charset="0"/>
                <a:ea typeface="ヒラギノ角ゴ Pro W3"/>
                <a:cs typeface="Calibri" panose="020F0502020204030204" pitchFamily="34" charset="0"/>
              </a:rPr>
              <a:t> ISVs</a:t>
            </a:r>
          </a:p>
          <a:p>
            <a:pPr algn="ctr" eaLnBrk="1" hangingPunct="1">
              <a:spcBef>
                <a:spcPct val="0"/>
              </a:spcBef>
              <a:buClrTx/>
              <a:buFontTx/>
              <a:buNone/>
            </a:pPr>
            <a:r>
              <a:rPr lang="de-DE" altLang="en-US" sz="900" b="1">
                <a:solidFill>
                  <a:schemeClr val="bg1"/>
                </a:solidFill>
                <a:latin typeface="Calibri" panose="020F0502020204030204" pitchFamily="34" charset="0"/>
                <a:ea typeface="ヒラギノ角ゴ Pro W3"/>
                <a:cs typeface="Calibri" panose="020F0502020204030204" pitchFamily="34" charset="0"/>
              </a:rPr>
              <a:t>SalesForce,</a:t>
            </a:r>
          </a:p>
          <a:p>
            <a:pPr algn="ctr" eaLnBrk="1" hangingPunct="1">
              <a:spcBef>
                <a:spcPct val="0"/>
              </a:spcBef>
              <a:buClrTx/>
              <a:buFontTx/>
              <a:buNone/>
            </a:pPr>
            <a:r>
              <a:rPr lang="en-US" altLang="en-US" sz="900" b="1">
                <a:solidFill>
                  <a:schemeClr val="bg1"/>
                </a:solidFill>
                <a:latin typeface="Calibri" panose="020F0502020204030204" pitchFamily="34" charset="0"/>
                <a:ea typeface="ヒラギノ角ゴ Pro W3"/>
                <a:cs typeface="Calibri" panose="020F0502020204030204" pitchFamily="34" charset="0"/>
              </a:rPr>
              <a:t>WorkDay, …</a:t>
            </a:r>
            <a:endParaRPr lang="en-US" altLang="en-US" sz="700">
              <a:solidFill>
                <a:schemeClr val="bg1"/>
              </a:solidFill>
              <a:latin typeface="Calibri" panose="020F0502020204030204" pitchFamily="34" charset="0"/>
              <a:ea typeface="ヒラギノ角ゴ Pro W3"/>
              <a:cs typeface="Calibri" panose="020F0502020204030204" pitchFamily="34" charset="0"/>
            </a:endParaRPr>
          </a:p>
        </p:txBody>
      </p:sp>
      <p:sp>
        <p:nvSpPr>
          <p:cNvPr id="28693" name="AutoShape 28"/>
          <p:cNvSpPr>
            <a:spLocks noChangeArrowheads="1"/>
          </p:cNvSpPr>
          <p:nvPr/>
        </p:nvSpPr>
        <p:spPr bwMode="auto">
          <a:xfrm>
            <a:off x="4687888" y="3671888"/>
            <a:ext cx="914400" cy="508000"/>
          </a:xfrm>
          <a:prstGeom prst="roundRect">
            <a:avLst>
              <a:gd name="adj" fmla="val 16667"/>
            </a:avLst>
          </a:prstGeom>
          <a:solidFill>
            <a:srgbClr val="0066FF"/>
          </a:solidFill>
          <a:ln w="12700">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4" name="AutoShape 28"/>
          <p:cNvSpPr>
            <a:spLocks noChangeArrowheads="1"/>
          </p:cNvSpPr>
          <p:nvPr/>
        </p:nvSpPr>
        <p:spPr bwMode="auto">
          <a:xfrm>
            <a:off x="4681538" y="4818063"/>
            <a:ext cx="974725" cy="447675"/>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Platforms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95" name="AutoShape 28"/>
          <p:cNvSpPr>
            <a:spLocks noChangeArrowheads="1"/>
          </p:cNvSpPr>
          <p:nvPr/>
        </p:nvSpPr>
        <p:spPr bwMode="auto">
          <a:xfrm>
            <a:off x="1749425" y="4818063"/>
            <a:ext cx="2800350" cy="447675"/>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ISV</a:t>
            </a:r>
            <a:r>
              <a:rPr lang="en-US" altLang="en-US" sz="1200" b="1">
                <a:solidFill>
                  <a:schemeClr val="bg1"/>
                </a:solidFill>
                <a:latin typeface="Calibri" panose="020F0502020204030204" pitchFamily="34" charset="0"/>
                <a:ea typeface="ヒラギノ角ゴ Pro W3"/>
                <a:cs typeface="Calibri" panose="020F0502020204030204" pitchFamily="34" charset="0"/>
              </a:rPr>
              <a:t> Platforms</a:t>
            </a:r>
          </a:p>
        </p:txBody>
      </p:sp>
      <p:sp>
        <p:nvSpPr>
          <p:cNvPr id="28696" name="AutoShape 28"/>
          <p:cNvSpPr>
            <a:spLocks noChangeArrowheads="1"/>
          </p:cNvSpPr>
          <p:nvPr/>
        </p:nvSpPr>
        <p:spPr bwMode="auto">
          <a:xfrm>
            <a:off x="809625" y="3230563"/>
            <a:ext cx="7172325" cy="233362"/>
          </a:xfrm>
          <a:prstGeom prst="roundRect">
            <a:avLst>
              <a:gd name="adj" fmla="val 16667"/>
            </a:avLst>
          </a:prstGeom>
          <a:solidFill>
            <a:srgbClr val="00B2EF"/>
          </a:solidFill>
          <a:ln w="28575">
            <a:solidFill>
              <a:srgbClr val="00B2EF"/>
            </a:solidFill>
            <a:round/>
            <a:headEnd/>
            <a:tailEnd/>
          </a:ln>
        </p:spPr>
        <p:txBody>
          <a:bodyPr wrap="none" lIns="0" tIns="1080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1400">
              <a:solidFill>
                <a:schemeClr val="bg1"/>
              </a:solidFill>
              <a:ea typeface="ヒラギノ角ゴ Pro W3"/>
            </a:endParaRPr>
          </a:p>
        </p:txBody>
      </p:sp>
      <p:sp>
        <p:nvSpPr>
          <p:cNvPr id="28697" name="AutoShape 28"/>
          <p:cNvSpPr>
            <a:spLocks noChangeArrowheads="1"/>
          </p:cNvSpPr>
          <p:nvPr/>
        </p:nvSpPr>
        <p:spPr bwMode="auto">
          <a:xfrm>
            <a:off x="815975" y="5791200"/>
            <a:ext cx="885825" cy="56197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98" name="AutoShape 28"/>
          <p:cNvSpPr>
            <a:spLocks noChangeArrowheads="1"/>
          </p:cNvSpPr>
          <p:nvPr/>
        </p:nvSpPr>
        <p:spPr bwMode="auto">
          <a:xfrm rot="10800000">
            <a:off x="5859463" y="4822825"/>
            <a:ext cx="790575" cy="44132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Platforms</a:t>
            </a:r>
            <a:endPar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99" name="AutoShape 63"/>
          <p:cNvSpPr>
            <a:spLocks noChangeArrowheads="1"/>
          </p:cNvSpPr>
          <p:nvPr/>
        </p:nvSpPr>
        <p:spPr bwMode="auto">
          <a:xfrm rot="16200000" flipV="1">
            <a:off x="6364288" y="1808162"/>
            <a:ext cx="388938" cy="1401763"/>
          </a:xfrm>
          <a:prstGeom prst="homePlate">
            <a:avLst>
              <a:gd name="adj" fmla="val 329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r>
              <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00" name="AutoShape 63"/>
          <p:cNvSpPr>
            <a:spLocks noChangeArrowheads="1"/>
          </p:cNvSpPr>
          <p:nvPr/>
        </p:nvSpPr>
        <p:spPr bwMode="auto">
          <a:xfrm rot="5400000">
            <a:off x="4952207" y="-1215231"/>
            <a:ext cx="385762" cy="675005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1" name="Text Box 35"/>
          <p:cNvSpPr txBox="1">
            <a:spLocks noChangeArrowheads="1"/>
          </p:cNvSpPr>
          <p:nvPr/>
        </p:nvSpPr>
        <p:spPr bwMode="auto">
          <a:xfrm>
            <a:off x="134938" y="4014788"/>
            <a:ext cx="671512" cy="6159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10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2" name="Text Box 36"/>
          <p:cNvSpPr txBox="1">
            <a:spLocks noChangeArrowheads="1"/>
          </p:cNvSpPr>
          <p:nvPr/>
        </p:nvSpPr>
        <p:spPr bwMode="auto">
          <a:xfrm>
            <a:off x="2563813" y="3240088"/>
            <a:ext cx="4344987" cy="24606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000" b="1" smtClean="0">
                <a:solidFill>
                  <a:schemeClr val="bg1"/>
                </a:solidFill>
                <a:ea typeface="MS PGothic" panose="020B0600070205080204" pitchFamily="34" charset="-128"/>
              </a:rPr>
              <a:t>Finance – HR -  Operation &amp; Supply Chain – Mktg, Sales &amp; Service</a:t>
            </a:r>
            <a:endParaRPr lang="en-US" sz="1000" b="1" smtClean="0">
              <a:solidFill>
                <a:schemeClr val="bg1"/>
              </a:solidFill>
              <a:ea typeface="MS PGothic" panose="020B0600070205080204" pitchFamily="34" charset="-128"/>
            </a:endParaRPr>
          </a:p>
        </p:txBody>
      </p:sp>
      <p:sp>
        <p:nvSpPr>
          <p:cNvPr id="28703" name="Line 38"/>
          <p:cNvSpPr>
            <a:spLocks noChangeShapeType="1"/>
          </p:cNvSpPr>
          <p:nvPr/>
        </p:nvSpPr>
        <p:spPr bwMode="auto">
          <a:xfrm>
            <a:off x="501650" y="6159500"/>
            <a:ext cx="3175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39"/>
          <p:cNvSpPr>
            <a:spLocks noChangeShapeType="1"/>
          </p:cNvSpPr>
          <p:nvPr/>
        </p:nvSpPr>
        <p:spPr bwMode="auto">
          <a:xfrm rot="-5400000">
            <a:off x="5668963" y="5729288"/>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41"/>
          <p:cNvSpPr>
            <a:spLocks noChangeShapeType="1"/>
          </p:cNvSpPr>
          <p:nvPr/>
        </p:nvSpPr>
        <p:spPr bwMode="auto">
          <a:xfrm rot="-5400000">
            <a:off x="1595438" y="468153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6" name="Line 42"/>
          <p:cNvSpPr>
            <a:spLocks noChangeShapeType="1"/>
          </p:cNvSpPr>
          <p:nvPr/>
        </p:nvSpPr>
        <p:spPr bwMode="auto">
          <a:xfrm>
            <a:off x="579438" y="3211513"/>
            <a:ext cx="3175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7" name="Line 48"/>
          <p:cNvSpPr>
            <a:spLocks noChangeShapeType="1"/>
          </p:cNvSpPr>
          <p:nvPr/>
        </p:nvSpPr>
        <p:spPr bwMode="auto">
          <a:xfrm rot="-5400000">
            <a:off x="5322887" y="3149601"/>
            <a:ext cx="1044575"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8" name="Line 49"/>
          <p:cNvSpPr>
            <a:spLocks noChangeShapeType="1"/>
          </p:cNvSpPr>
          <p:nvPr/>
        </p:nvSpPr>
        <p:spPr bwMode="auto">
          <a:xfrm rot="-5400000">
            <a:off x="6516688" y="3344863"/>
            <a:ext cx="6540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9" name="Line 50"/>
          <p:cNvSpPr>
            <a:spLocks noChangeShapeType="1"/>
          </p:cNvSpPr>
          <p:nvPr/>
        </p:nvSpPr>
        <p:spPr bwMode="auto">
          <a:xfrm rot="-5400000">
            <a:off x="661988" y="2638425"/>
            <a:ext cx="21971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0" name="Line 51"/>
          <p:cNvSpPr>
            <a:spLocks noChangeShapeType="1"/>
          </p:cNvSpPr>
          <p:nvPr/>
        </p:nvSpPr>
        <p:spPr bwMode="auto">
          <a:xfrm rot="-5400000">
            <a:off x="7668418" y="2383632"/>
            <a:ext cx="1712913"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52"/>
          <p:cNvSpPr>
            <a:spLocks noChangeShapeType="1"/>
          </p:cNvSpPr>
          <p:nvPr/>
        </p:nvSpPr>
        <p:spPr bwMode="auto">
          <a:xfrm rot="-5400000">
            <a:off x="6489700" y="477678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8712" name="Picture 61" descr="SharperClou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4776788"/>
            <a:ext cx="8080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9" name="Text Box 63"/>
          <p:cNvSpPr txBox="1">
            <a:spLocks noChangeArrowheads="1"/>
          </p:cNvSpPr>
          <p:nvPr/>
        </p:nvSpPr>
        <p:spPr bwMode="auto">
          <a:xfrm>
            <a:off x="1022350" y="4965700"/>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PaaS</a:t>
            </a:r>
            <a:endParaRPr lang="en-US" sz="1600" b="1" smtClean="0">
              <a:solidFill>
                <a:srgbClr val="0099CC"/>
              </a:solidFill>
            </a:endParaRPr>
          </a:p>
        </p:txBody>
      </p:sp>
      <p:pic>
        <p:nvPicPr>
          <p:cNvPr id="28714" name="Picture 61" descr="SharperClou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138" y="5832475"/>
            <a:ext cx="8080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1" name="Text Box 65"/>
          <p:cNvSpPr txBox="1">
            <a:spLocks noChangeArrowheads="1"/>
          </p:cNvSpPr>
          <p:nvPr/>
        </p:nvSpPr>
        <p:spPr bwMode="auto">
          <a:xfrm>
            <a:off x="1077913" y="6040438"/>
            <a:ext cx="417512"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IaaS</a:t>
            </a:r>
            <a:endParaRPr lang="en-US" sz="1600" b="1" smtClean="0">
              <a:solidFill>
                <a:srgbClr val="0099CC"/>
              </a:solidFill>
            </a:endParaRPr>
          </a:p>
        </p:txBody>
      </p:sp>
      <p:pic>
        <p:nvPicPr>
          <p:cNvPr id="28716" name="Picture 61" descr="Sharper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038" y="3613150"/>
            <a:ext cx="8366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3" name="Text Box 67"/>
          <p:cNvSpPr txBox="1">
            <a:spLocks noChangeArrowheads="1"/>
          </p:cNvSpPr>
          <p:nvPr/>
        </p:nvSpPr>
        <p:spPr bwMode="auto">
          <a:xfrm>
            <a:off x="1020763" y="3821113"/>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SaaS</a:t>
            </a:r>
            <a:endParaRPr lang="en-US" sz="1600" b="1" smtClean="0">
              <a:solidFill>
                <a:srgbClr val="0099CC"/>
              </a:solidFill>
            </a:endParaRPr>
          </a:p>
        </p:txBody>
      </p:sp>
      <p:pic>
        <p:nvPicPr>
          <p:cNvPr id="28718" name="Picture 61" descr="SharperClou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3249613"/>
            <a:ext cx="693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5" name="Text Box 69"/>
          <p:cNvSpPr txBox="1">
            <a:spLocks noChangeArrowheads="1"/>
          </p:cNvSpPr>
          <p:nvPr/>
        </p:nvSpPr>
        <p:spPr bwMode="auto">
          <a:xfrm>
            <a:off x="1076325" y="3322638"/>
            <a:ext cx="400050" cy="1524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000" b="1" smtClean="0">
                <a:solidFill>
                  <a:srgbClr val="0099CC"/>
                </a:solidFill>
              </a:rPr>
              <a:t>BPaaS</a:t>
            </a:r>
            <a:endParaRPr lang="en-US" sz="1000" b="1" smtClean="0">
              <a:solidFill>
                <a:srgbClr val="0099CC"/>
              </a:solidFill>
            </a:endParaRPr>
          </a:p>
        </p:txBody>
      </p:sp>
      <p:sp>
        <p:nvSpPr>
          <p:cNvPr id="28720" name="Text Box 35"/>
          <p:cNvSpPr txBox="1">
            <a:spLocks noChangeArrowheads="1"/>
          </p:cNvSpPr>
          <p:nvPr/>
        </p:nvSpPr>
        <p:spPr bwMode="auto">
          <a:xfrm>
            <a:off x="6189663" y="5403850"/>
            <a:ext cx="1484312" cy="314325"/>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a:solidFill>
                  <a:schemeClr val="bg1"/>
                </a:solidFill>
                <a:latin typeface="Calibri" panose="020F0502020204030204" pitchFamily="34" charset="0"/>
                <a:ea typeface="MS PGothic" panose="020B0600070205080204" pitchFamily="34" charset="-128"/>
                <a:cs typeface="Calibri" panose="020F0502020204030204" pitchFamily="34" charset="0"/>
              </a:rPr>
              <a:t>as Cloud Infrastructure</a:t>
            </a:r>
          </a:p>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Consumer</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1" name="Text Box 35"/>
          <p:cNvSpPr txBox="1">
            <a:spLocks noChangeArrowheads="1"/>
          </p:cNvSpPr>
          <p:nvPr/>
        </p:nvSpPr>
        <p:spPr bwMode="auto">
          <a:xfrm>
            <a:off x="4411663" y="1973263"/>
            <a:ext cx="1658937" cy="33178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2" name="AutoShape 63"/>
          <p:cNvSpPr>
            <a:spLocks noChangeArrowheads="1"/>
          </p:cNvSpPr>
          <p:nvPr/>
        </p:nvSpPr>
        <p:spPr bwMode="auto">
          <a:xfrm rot="5400000">
            <a:off x="4941093" y="-1683543"/>
            <a:ext cx="385763" cy="676910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723" name="Text Box 35"/>
          <p:cNvSpPr txBox="1">
            <a:spLocks noChangeArrowheads="1"/>
          </p:cNvSpPr>
          <p:nvPr/>
        </p:nvSpPr>
        <p:spPr bwMode="auto">
          <a:xfrm>
            <a:off x="4621213" y="1533525"/>
            <a:ext cx="1216025" cy="331788"/>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Manager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4" name="Text Box 69"/>
          <p:cNvSpPr txBox="1">
            <a:spLocks noChangeArrowheads="1"/>
          </p:cNvSpPr>
          <p:nvPr/>
        </p:nvSpPr>
        <p:spPr bwMode="auto">
          <a:xfrm>
            <a:off x="6242050" y="4210050"/>
            <a:ext cx="1905000"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800" i="1">
                <a:ea typeface="宋体" panose="02010600030101010101" pitchFamily="2" charset="-122"/>
              </a:rPr>
              <a:t>SLaaS = Solution as a Service</a:t>
            </a:r>
            <a:endParaRPr lang="en-US" altLang="zh-CN" sz="800" i="1"/>
          </a:p>
        </p:txBody>
      </p:sp>
      <p:sp>
        <p:nvSpPr>
          <p:cNvPr id="28725" name="AutoShape 63"/>
          <p:cNvSpPr>
            <a:spLocks noChangeArrowheads="1"/>
          </p:cNvSpPr>
          <p:nvPr/>
        </p:nvSpPr>
        <p:spPr bwMode="auto">
          <a:xfrm rot="16200000" flipV="1">
            <a:off x="4036219" y="2042319"/>
            <a:ext cx="366712" cy="4883150"/>
          </a:xfrm>
          <a:prstGeom prst="homePlate">
            <a:avLst>
              <a:gd name="adj" fmla="val 39218"/>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 Factories</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6" name="Line 39"/>
          <p:cNvSpPr>
            <a:spLocks noChangeShapeType="1"/>
          </p:cNvSpPr>
          <p:nvPr/>
        </p:nvSpPr>
        <p:spPr bwMode="auto">
          <a:xfrm rot="-5400000">
            <a:off x="7727950" y="5718175"/>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7" name="AutoShape 63"/>
          <p:cNvSpPr>
            <a:spLocks noChangeArrowheads="1"/>
          </p:cNvSpPr>
          <p:nvPr/>
        </p:nvSpPr>
        <p:spPr bwMode="auto">
          <a:xfrm rot="5400000">
            <a:off x="7351713" y="2276475"/>
            <a:ext cx="369888" cy="1385887"/>
          </a:xfrm>
          <a:prstGeom prst="homePlate">
            <a:avLst>
              <a:gd name="adj" fmla="val 306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8" name="Line 49"/>
          <p:cNvSpPr>
            <a:spLocks noChangeShapeType="1"/>
          </p:cNvSpPr>
          <p:nvPr/>
        </p:nvSpPr>
        <p:spPr bwMode="auto">
          <a:xfrm rot="-5400000">
            <a:off x="8042275" y="3062288"/>
            <a:ext cx="3746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3815B1-85B7-40EF-9D26-1E46A1CA9352}" type="slidenum">
              <a:rPr lang="de-DE" altLang="zh-CN"/>
              <a:pPr/>
              <a:t>16</a:t>
            </a:fld>
            <a:endParaRPr lang="de-DE"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AutoShape 28"/>
          <p:cNvSpPr>
            <a:spLocks noChangeArrowheads="1"/>
          </p:cNvSpPr>
          <p:nvPr/>
        </p:nvSpPr>
        <p:spPr bwMode="auto">
          <a:xfrm>
            <a:off x="5681663" y="2906713"/>
            <a:ext cx="3370262" cy="28130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3" name="Rectangle 52"/>
          <p:cNvSpPr/>
          <p:nvPr/>
        </p:nvSpPr>
        <p:spPr bwMode="auto">
          <a:xfrm>
            <a:off x="3719513" y="2922588"/>
            <a:ext cx="1800225" cy="2797175"/>
          </a:xfrm>
          <a:prstGeom prst="rect">
            <a:avLst/>
          </a:prstGeom>
          <a:solidFill>
            <a:schemeClr val="bg1">
              <a:alpha val="69000"/>
            </a:schemeClr>
          </a:solidFill>
          <a:ln w="12700">
            <a:solidFill>
              <a:srgbClr val="0070C0"/>
            </a:solidFill>
          </a:ln>
          <a:effectLst>
            <a:outerShdw blurRad="50800" dist="38100" dir="5400000" algn="t" rotWithShape="0">
              <a:prstClr val="black">
                <a:alpha val="40000"/>
              </a:prstClr>
            </a:outerShdw>
          </a:effectLst>
        </p:spPr>
        <p:txBody>
          <a:bodyPr rot="10800000" vert="eaVert"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5" name="AutoShape 63"/>
          <p:cNvSpPr>
            <a:spLocks noChangeArrowheads="1"/>
          </p:cNvSpPr>
          <p:nvPr/>
        </p:nvSpPr>
        <p:spPr bwMode="auto">
          <a:xfrm rot="16200000" flipV="1">
            <a:off x="2940844" y="3829844"/>
            <a:ext cx="334962" cy="882650"/>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7" name="AutoShape 53"/>
          <p:cNvSpPr>
            <a:spLocks noChangeArrowheads="1"/>
          </p:cNvSpPr>
          <p:nvPr/>
        </p:nvSpPr>
        <p:spPr bwMode="auto">
          <a:xfrm>
            <a:off x="153988" y="1693863"/>
            <a:ext cx="476250" cy="3822700"/>
          </a:xfrm>
          <a:prstGeom prst="homePlate">
            <a:avLst>
              <a:gd name="adj" fmla="val 36868"/>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endParaRPr lang="en-US" sz="1200" b="1" smtClean="0">
              <a:solidFill>
                <a:srgbClr val="FFFFFF"/>
              </a:solidFill>
              <a:ea typeface="MS PGothic" panose="020B0600070205080204" pitchFamily="34" charset="-128"/>
            </a:endParaRPr>
          </a:p>
        </p:txBody>
      </p:sp>
      <p:sp>
        <p:nvSpPr>
          <p:cNvPr id="18" name="Text Box 35"/>
          <p:cNvSpPr txBox="1">
            <a:spLocks noChangeArrowheads="1"/>
          </p:cNvSpPr>
          <p:nvPr/>
        </p:nvSpPr>
        <p:spPr bwMode="auto">
          <a:xfrm>
            <a:off x="85725" y="3265488"/>
            <a:ext cx="611188" cy="5159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7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0" name="AutoShape 63"/>
          <p:cNvSpPr>
            <a:spLocks noChangeArrowheads="1"/>
          </p:cNvSpPr>
          <p:nvPr/>
        </p:nvSpPr>
        <p:spPr bwMode="auto">
          <a:xfrm rot="5400000">
            <a:off x="1983582" y="4312443"/>
            <a:ext cx="279400" cy="1147763"/>
          </a:xfrm>
          <a:prstGeom prst="homePlate">
            <a:avLst>
              <a:gd name="adj" fmla="val 30490"/>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Infrastructure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Consumer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 name="AutoShape 28"/>
          <p:cNvSpPr>
            <a:spLocks noChangeArrowheads="1"/>
          </p:cNvSpPr>
          <p:nvPr/>
        </p:nvSpPr>
        <p:spPr bwMode="auto">
          <a:xfrm>
            <a:off x="1535113" y="5089525"/>
            <a:ext cx="1123950" cy="606425"/>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 name="AutoShape 28"/>
          <p:cNvSpPr>
            <a:spLocks noChangeArrowheads="1"/>
          </p:cNvSpPr>
          <p:nvPr/>
        </p:nvSpPr>
        <p:spPr bwMode="auto">
          <a:xfrm rot="10800000">
            <a:off x="1995488" y="5353050"/>
            <a:ext cx="285750" cy="26035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0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5138738"/>
            <a:ext cx="104775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28"/>
          <p:cNvSpPr>
            <a:spLocks noChangeArrowheads="1"/>
          </p:cNvSpPr>
          <p:nvPr/>
        </p:nvSpPr>
        <p:spPr bwMode="auto">
          <a:xfrm>
            <a:off x="1558925" y="5334000"/>
            <a:ext cx="396875"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4" name="AutoShape 28"/>
          <p:cNvSpPr>
            <a:spLocks noChangeArrowheads="1"/>
          </p:cNvSpPr>
          <p:nvPr/>
        </p:nvSpPr>
        <p:spPr bwMode="auto">
          <a:xfrm>
            <a:off x="2311400" y="5356225"/>
            <a:ext cx="325438" cy="260350"/>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09" name="TextBox 25"/>
          <p:cNvSpPr txBox="1">
            <a:spLocks noChangeArrowheads="1"/>
          </p:cNvSpPr>
          <p:nvPr/>
        </p:nvSpPr>
        <p:spPr bwMode="auto">
          <a:xfrm>
            <a:off x="1958975" y="5129213"/>
            <a:ext cx="3937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31" name="AutoShape 28"/>
          <p:cNvSpPr>
            <a:spLocks noChangeArrowheads="1"/>
          </p:cNvSpPr>
          <p:nvPr/>
        </p:nvSpPr>
        <p:spPr bwMode="auto">
          <a:xfrm>
            <a:off x="2673350" y="4495800"/>
            <a:ext cx="835025" cy="12001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32" name="Picture 61" descr="SharperCloud"/>
          <p:cNvPicPr>
            <a:picLocks noChangeAspect="1" noChangeArrowheads="1"/>
          </p:cNvPicPr>
          <p:nvPr/>
        </p:nvPicPr>
        <p:blipFill>
          <a:blip r:embed="rId2"/>
          <a:srcRect/>
          <a:stretch>
            <a:fillRect/>
          </a:stretch>
        </p:blipFill>
        <p:spPr bwMode="auto">
          <a:xfrm>
            <a:off x="2744788" y="4541838"/>
            <a:ext cx="696912" cy="25558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28"/>
          <p:cNvSpPr>
            <a:spLocks noChangeArrowheads="1"/>
          </p:cNvSpPr>
          <p:nvPr/>
        </p:nvSpPr>
        <p:spPr bwMode="auto">
          <a:xfrm>
            <a:off x="3122613" y="4791075"/>
            <a:ext cx="325437" cy="38893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34" name="AutoShape 28"/>
          <p:cNvSpPr>
            <a:spLocks noChangeArrowheads="1"/>
          </p:cNvSpPr>
          <p:nvPr/>
        </p:nvSpPr>
        <p:spPr bwMode="auto">
          <a:xfrm>
            <a:off x="2732088" y="4779963"/>
            <a:ext cx="336550"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29714" name="TextBox 34"/>
          <p:cNvSpPr txBox="1">
            <a:spLocks noChangeArrowheads="1"/>
          </p:cNvSpPr>
          <p:nvPr/>
        </p:nvSpPr>
        <p:spPr bwMode="auto">
          <a:xfrm>
            <a:off x="2906713" y="4557713"/>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38" name="AutoShape 63"/>
          <p:cNvSpPr>
            <a:spLocks noChangeArrowheads="1"/>
          </p:cNvSpPr>
          <p:nvPr/>
        </p:nvSpPr>
        <p:spPr bwMode="auto">
          <a:xfrm rot="5400000">
            <a:off x="4821238" y="-1695450"/>
            <a:ext cx="388937" cy="7853363"/>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 name="AutoShape 63"/>
          <p:cNvSpPr>
            <a:spLocks noChangeArrowheads="1"/>
          </p:cNvSpPr>
          <p:nvPr/>
        </p:nvSpPr>
        <p:spPr bwMode="auto">
          <a:xfrm rot="5400000">
            <a:off x="2390776" y="1717675"/>
            <a:ext cx="328612" cy="1989137"/>
          </a:xfrm>
          <a:prstGeom prst="homePlate">
            <a:avLst>
              <a:gd name="adj" fmla="val 35611"/>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43" name="AutoShape 28"/>
          <p:cNvSpPr>
            <a:spLocks noChangeArrowheads="1"/>
          </p:cNvSpPr>
          <p:nvPr/>
        </p:nvSpPr>
        <p:spPr bwMode="auto">
          <a:xfrm>
            <a:off x="3773488" y="5083175"/>
            <a:ext cx="1009650" cy="606425"/>
          </a:xfrm>
          <a:prstGeom prst="roundRect">
            <a:avLst>
              <a:gd name="adj" fmla="val 0"/>
            </a:avLst>
          </a:prstGeom>
          <a:solidFill>
            <a:schemeClr val="tx2">
              <a:lumMod val="20000"/>
              <a:lumOff val="80000"/>
            </a:schemeClr>
          </a:solidFill>
          <a:ln w="12700">
            <a:solidFill>
              <a:srgbClr val="00B2EF"/>
            </a:solidFill>
            <a:round/>
            <a:headEnd/>
            <a:tailEnd/>
          </a:ln>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4" name="AutoShape 28"/>
          <p:cNvSpPr>
            <a:spLocks noChangeArrowheads="1"/>
          </p:cNvSpPr>
          <p:nvPr/>
        </p:nvSpPr>
        <p:spPr bwMode="auto">
          <a:xfrm rot="10800000">
            <a:off x="4449763" y="5340350"/>
            <a:ext cx="304800" cy="261938"/>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19"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988" y="5156200"/>
            <a:ext cx="917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AutoShape 28"/>
          <p:cNvSpPr>
            <a:spLocks noChangeArrowheads="1"/>
          </p:cNvSpPr>
          <p:nvPr/>
        </p:nvSpPr>
        <p:spPr bwMode="auto">
          <a:xfrm>
            <a:off x="3865563" y="5340350"/>
            <a:ext cx="538162"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21" name="TextBox 47"/>
          <p:cNvSpPr txBox="1">
            <a:spLocks noChangeArrowheads="1"/>
          </p:cNvSpPr>
          <p:nvPr/>
        </p:nvSpPr>
        <p:spPr bwMode="auto">
          <a:xfrm>
            <a:off x="4137025" y="5119688"/>
            <a:ext cx="393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49" name="AutoShape 28"/>
          <p:cNvSpPr>
            <a:spLocks noChangeArrowheads="1"/>
          </p:cNvSpPr>
          <p:nvPr/>
        </p:nvSpPr>
        <p:spPr bwMode="auto">
          <a:xfrm>
            <a:off x="4784725" y="4486275"/>
            <a:ext cx="698500" cy="1200150"/>
          </a:xfrm>
          <a:prstGeom prst="roundRect">
            <a:avLst>
              <a:gd name="adj" fmla="val 0"/>
            </a:avLst>
          </a:prstGeom>
          <a:solidFill>
            <a:schemeClr val="tx2">
              <a:lumMod val="20000"/>
              <a:lumOff val="80000"/>
            </a:schemeClr>
          </a:solidFill>
          <a:ln w="12700">
            <a:solidFill>
              <a:srgbClr val="00B2EF"/>
            </a:solidFill>
            <a:round/>
            <a:headEnd/>
            <a:tailEnd/>
          </a:ln>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50" name="Picture 61" descr="SharperCloud"/>
          <p:cNvPicPr>
            <a:picLocks noChangeAspect="1" noChangeArrowheads="1"/>
          </p:cNvPicPr>
          <p:nvPr/>
        </p:nvPicPr>
        <p:blipFill>
          <a:blip r:embed="rId3"/>
          <a:srcRect/>
          <a:stretch>
            <a:fillRect/>
          </a:stretch>
        </p:blipFill>
        <p:spPr bwMode="auto">
          <a:xfrm>
            <a:off x="4857750" y="4532313"/>
            <a:ext cx="568325" cy="21431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Box 50"/>
          <p:cNvSpPr txBox="1">
            <a:spLocks noChangeArrowheads="1"/>
          </p:cNvSpPr>
          <p:nvPr/>
        </p:nvSpPr>
        <p:spPr bwMode="auto">
          <a:xfrm>
            <a:off x="4948238" y="4516438"/>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52" name="AutoShape 28"/>
          <p:cNvSpPr>
            <a:spLocks noChangeArrowheads="1"/>
          </p:cNvSpPr>
          <p:nvPr/>
        </p:nvSpPr>
        <p:spPr bwMode="auto">
          <a:xfrm>
            <a:off x="4914900" y="4714875"/>
            <a:ext cx="466725" cy="388938"/>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55" name="AutoShape 28"/>
          <p:cNvSpPr>
            <a:spLocks noChangeArrowheads="1"/>
          </p:cNvSpPr>
          <p:nvPr/>
        </p:nvSpPr>
        <p:spPr bwMode="auto">
          <a:xfrm>
            <a:off x="4325938" y="3824288"/>
            <a:ext cx="414337"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6" name="AutoShape 28"/>
          <p:cNvSpPr>
            <a:spLocks noChangeArrowheads="1"/>
          </p:cNvSpPr>
          <p:nvPr/>
        </p:nvSpPr>
        <p:spPr bwMode="auto">
          <a:xfrm rot="10800000">
            <a:off x="3814763" y="3536950"/>
            <a:ext cx="1620837" cy="24130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Assets</a:t>
            </a:r>
          </a:p>
        </p:txBody>
      </p:sp>
      <p:sp>
        <p:nvSpPr>
          <p:cNvPr id="57" name="AutoShape 28"/>
          <p:cNvSpPr>
            <a:spLocks noChangeArrowheads="1"/>
          </p:cNvSpPr>
          <p:nvPr/>
        </p:nvSpPr>
        <p:spPr bwMode="auto">
          <a:xfrm>
            <a:off x="3830638" y="3829050"/>
            <a:ext cx="446087" cy="36036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 </a:t>
            </a: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8" name="AutoShape 63"/>
          <p:cNvSpPr>
            <a:spLocks noChangeArrowheads="1"/>
          </p:cNvSpPr>
          <p:nvPr/>
        </p:nvSpPr>
        <p:spPr bwMode="auto">
          <a:xfrm rot="16200000" flipV="1">
            <a:off x="4471988" y="1803400"/>
            <a:ext cx="295275" cy="1800225"/>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as </a:t>
            </a:r>
            <a:r>
              <a:rPr lang="de-DE" sz="800" smtClean="0">
                <a:solidFill>
                  <a:srgbClr val="FFFFFF"/>
                </a:solidFill>
                <a:latin typeface="Calibri" panose="020F0502020204030204" pitchFamily="34" charset="0"/>
                <a:ea typeface="MS PGothic" panose="020B0600070205080204" pitchFamily="34" charset="-128"/>
                <a:cs typeface="Calibri" panose="020F0502020204030204" pitchFamily="34" charset="0"/>
              </a:rPr>
              <a:t>Cloud Solution</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59" name="AutoShape 63"/>
          <p:cNvSpPr>
            <a:spLocks noChangeArrowheads="1"/>
          </p:cNvSpPr>
          <p:nvPr/>
        </p:nvSpPr>
        <p:spPr bwMode="auto">
          <a:xfrm rot="5400000">
            <a:off x="4817269" y="-2182019"/>
            <a:ext cx="376238" cy="7845425"/>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Manager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pic>
        <p:nvPicPr>
          <p:cNvPr id="29731"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5" y="3001963"/>
            <a:ext cx="16160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Box 65"/>
          <p:cNvSpPr txBox="1">
            <a:spLocks noChangeArrowheads="1"/>
          </p:cNvSpPr>
          <p:nvPr/>
        </p:nvSpPr>
        <p:spPr bwMode="auto">
          <a:xfrm>
            <a:off x="4376738" y="2994025"/>
            <a:ext cx="485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SLaaS</a:t>
            </a:r>
            <a:endParaRPr lang="en-US" altLang="zh-CN" sz="1000" b="1">
              <a:latin typeface="Calibri" panose="020F0502020204030204" pitchFamily="34" charset="0"/>
            </a:endParaRPr>
          </a:p>
        </p:txBody>
      </p:sp>
      <p:sp>
        <p:nvSpPr>
          <p:cNvPr id="67" name="AutoShape 28"/>
          <p:cNvSpPr>
            <a:spLocks noChangeArrowheads="1"/>
          </p:cNvSpPr>
          <p:nvPr/>
        </p:nvSpPr>
        <p:spPr bwMode="auto">
          <a:xfrm>
            <a:off x="3814763" y="3265488"/>
            <a:ext cx="1595437" cy="200025"/>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Client specific Extensions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29734"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2949575"/>
            <a:ext cx="325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5" name="TextBox 68"/>
          <p:cNvSpPr txBox="1">
            <a:spLocks noChangeArrowheads="1"/>
          </p:cNvSpPr>
          <p:nvPr/>
        </p:nvSpPr>
        <p:spPr bwMode="auto">
          <a:xfrm>
            <a:off x="7292975" y="2967038"/>
            <a:ext cx="431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SaaS</a:t>
            </a:r>
            <a:endParaRPr lang="en-US" altLang="zh-CN" sz="1000" b="1">
              <a:latin typeface="Calibri" panose="020F0502020204030204" pitchFamily="34" charset="0"/>
            </a:endParaRPr>
          </a:p>
        </p:txBody>
      </p:sp>
      <p:pic>
        <p:nvPicPr>
          <p:cNvPr id="2973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4495800"/>
            <a:ext cx="30480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7" name="TextBox 78"/>
          <p:cNvSpPr txBox="1">
            <a:spLocks noChangeArrowheads="1"/>
          </p:cNvSpPr>
          <p:nvPr/>
        </p:nvSpPr>
        <p:spPr bwMode="auto">
          <a:xfrm>
            <a:off x="7273925" y="4495800"/>
            <a:ext cx="439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29738" name="Left Bracket 79"/>
          <p:cNvSpPr>
            <a:spLocks/>
          </p:cNvSpPr>
          <p:nvPr/>
        </p:nvSpPr>
        <p:spPr bwMode="auto">
          <a:xfrm rot="-5400000">
            <a:off x="2455069" y="5249069"/>
            <a:ext cx="160338" cy="2000250"/>
          </a:xfrm>
          <a:prstGeom prst="leftBracket">
            <a:avLst>
              <a:gd name="adj" fmla="val 37657"/>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39" name="Left Bracket 80"/>
          <p:cNvSpPr>
            <a:spLocks/>
          </p:cNvSpPr>
          <p:nvPr/>
        </p:nvSpPr>
        <p:spPr bwMode="auto">
          <a:xfrm rot="-5400000">
            <a:off x="4501357" y="5358606"/>
            <a:ext cx="179388" cy="1800225"/>
          </a:xfrm>
          <a:prstGeom prst="leftBracket">
            <a:avLst>
              <a:gd name="adj" fmla="val 37679"/>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0" name="Left Bracket 81"/>
          <p:cNvSpPr>
            <a:spLocks/>
          </p:cNvSpPr>
          <p:nvPr/>
        </p:nvSpPr>
        <p:spPr bwMode="auto">
          <a:xfrm rot="-5400000">
            <a:off x="7284243" y="4577557"/>
            <a:ext cx="176213" cy="3359150"/>
          </a:xfrm>
          <a:prstGeom prst="leftBracket">
            <a:avLst>
              <a:gd name="adj" fmla="val 37508"/>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1" name="Oval 90"/>
          <p:cNvSpPr>
            <a:spLocks noChangeArrowheads="1"/>
          </p:cNvSpPr>
          <p:nvPr/>
        </p:nvSpPr>
        <p:spPr bwMode="auto">
          <a:xfrm>
            <a:off x="2522538" y="623887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2</a:t>
            </a:r>
            <a:endParaRPr lang="en-US" altLang="zh-CN" sz="1100" b="1">
              <a:solidFill>
                <a:schemeClr val="bg1"/>
              </a:solidFill>
            </a:endParaRPr>
          </a:p>
        </p:txBody>
      </p:sp>
      <p:sp>
        <p:nvSpPr>
          <p:cNvPr id="29742" name="Oval 91"/>
          <p:cNvSpPr>
            <a:spLocks noChangeArrowheads="1"/>
          </p:cNvSpPr>
          <p:nvPr/>
        </p:nvSpPr>
        <p:spPr bwMode="auto">
          <a:xfrm>
            <a:off x="4519613" y="625792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3</a:t>
            </a:r>
            <a:endParaRPr lang="en-US" altLang="zh-CN" sz="1100" b="1">
              <a:solidFill>
                <a:schemeClr val="bg1"/>
              </a:solidFill>
            </a:endParaRPr>
          </a:p>
        </p:txBody>
      </p:sp>
      <p:sp>
        <p:nvSpPr>
          <p:cNvPr id="29743" name="Oval 92"/>
          <p:cNvSpPr>
            <a:spLocks noChangeArrowheads="1"/>
          </p:cNvSpPr>
          <p:nvPr/>
        </p:nvSpPr>
        <p:spPr bwMode="auto">
          <a:xfrm>
            <a:off x="7431088" y="6246813"/>
            <a:ext cx="182562" cy="182562"/>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4</a:t>
            </a:r>
            <a:endParaRPr lang="en-US" altLang="zh-CN" sz="1100" b="1">
              <a:solidFill>
                <a:schemeClr val="bg1"/>
              </a:solidFill>
            </a:endParaRPr>
          </a:p>
        </p:txBody>
      </p:sp>
      <p:sp>
        <p:nvSpPr>
          <p:cNvPr id="29744" name="TextBox 93"/>
          <p:cNvSpPr txBox="1">
            <a:spLocks noChangeArrowheads="1"/>
          </p:cNvSpPr>
          <p:nvPr/>
        </p:nvSpPr>
        <p:spPr bwMode="auto">
          <a:xfrm>
            <a:off x="6359525" y="5894388"/>
            <a:ext cx="2308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Standard SaaS Business Solutions</a:t>
            </a:r>
            <a:endParaRPr lang="en-US" altLang="zh-CN" sz="1200" b="1">
              <a:solidFill>
                <a:srgbClr val="FF9900"/>
              </a:solidFill>
              <a:latin typeface="Calibri" panose="020F0502020204030204" pitchFamily="34" charset="0"/>
            </a:endParaRPr>
          </a:p>
        </p:txBody>
      </p:sp>
      <p:sp>
        <p:nvSpPr>
          <p:cNvPr id="29745" name="TextBox 94"/>
          <p:cNvSpPr txBox="1">
            <a:spLocks noChangeArrowheads="1"/>
          </p:cNvSpPr>
          <p:nvPr/>
        </p:nvSpPr>
        <p:spPr bwMode="auto">
          <a:xfrm>
            <a:off x="3830638" y="5886450"/>
            <a:ext cx="1587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Solutions-as-a-Service</a:t>
            </a:r>
            <a:endParaRPr lang="en-US" altLang="zh-CN" sz="1200" b="1">
              <a:solidFill>
                <a:srgbClr val="FF9900"/>
              </a:solidFill>
              <a:latin typeface="Calibri" panose="020F0502020204030204" pitchFamily="34" charset="0"/>
            </a:endParaRPr>
          </a:p>
        </p:txBody>
      </p:sp>
      <p:sp>
        <p:nvSpPr>
          <p:cNvPr id="29746" name="TextBox 95"/>
          <p:cNvSpPr txBox="1">
            <a:spLocks noChangeArrowheads="1"/>
          </p:cNvSpPr>
          <p:nvPr/>
        </p:nvSpPr>
        <p:spPr bwMode="auto">
          <a:xfrm>
            <a:off x="1858963" y="5821363"/>
            <a:ext cx="1528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Cloud based Application Services</a:t>
            </a:r>
            <a:endParaRPr lang="en-US" altLang="zh-CN" sz="1200" b="1">
              <a:solidFill>
                <a:srgbClr val="FF9900"/>
              </a:solidFill>
              <a:latin typeface="Calibri" panose="020F0502020204030204" pitchFamily="34" charset="0"/>
            </a:endParaRPr>
          </a:p>
        </p:txBody>
      </p:sp>
      <p:sp>
        <p:nvSpPr>
          <p:cNvPr id="83" name="AutoShape 28"/>
          <p:cNvSpPr>
            <a:spLocks noChangeArrowheads="1"/>
          </p:cNvSpPr>
          <p:nvPr/>
        </p:nvSpPr>
        <p:spPr bwMode="auto">
          <a:xfrm>
            <a:off x="817563" y="2914650"/>
            <a:ext cx="584200" cy="2805113"/>
          </a:xfrm>
          <a:prstGeom prst="roundRect">
            <a:avLst>
              <a:gd name="adj" fmla="val 0"/>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88" name="AutoShape 28"/>
          <p:cNvSpPr>
            <a:spLocks noChangeArrowheads="1"/>
          </p:cNvSpPr>
          <p:nvPr/>
        </p:nvSpPr>
        <p:spPr bwMode="auto">
          <a:xfrm>
            <a:off x="6323013" y="4711700"/>
            <a:ext cx="322262" cy="41751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8" name="AutoShape 28"/>
          <p:cNvSpPr>
            <a:spLocks noChangeArrowheads="1"/>
          </p:cNvSpPr>
          <p:nvPr/>
        </p:nvSpPr>
        <p:spPr bwMode="auto">
          <a:xfrm>
            <a:off x="5783263" y="4711700"/>
            <a:ext cx="396875" cy="41751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ts val="75"/>
              </a:spcBef>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 name="Freeform 3"/>
          <p:cNvSpPr/>
          <p:nvPr/>
        </p:nvSpPr>
        <p:spPr bwMode="auto">
          <a:xfrm>
            <a:off x="1546225" y="2936875"/>
            <a:ext cx="2003425" cy="1714500"/>
          </a:xfrm>
          <a:custGeom>
            <a:avLst/>
            <a:gdLst>
              <a:gd name="connsiteX0" fmla="*/ 2238375 w 2247900"/>
              <a:gd name="connsiteY0" fmla="*/ 9525 h 1714500"/>
              <a:gd name="connsiteX1" fmla="*/ 2238375 w 2247900"/>
              <a:gd name="connsiteY1" fmla="*/ 1066800 h 1714500"/>
              <a:gd name="connsiteX2" fmla="*/ 1123950 w 2247900"/>
              <a:gd name="connsiteY2" fmla="*/ 1066800 h 1714500"/>
              <a:gd name="connsiteX3" fmla="*/ 1123950 w 2247900"/>
              <a:gd name="connsiteY3" fmla="*/ 1714500 h 1714500"/>
              <a:gd name="connsiteX4" fmla="*/ 0 w 2247900"/>
              <a:gd name="connsiteY4" fmla="*/ 1714500 h 1714500"/>
              <a:gd name="connsiteX5" fmla="*/ 0 w 2247900"/>
              <a:gd name="connsiteY5" fmla="*/ 0 h 1714500"/>
              <a:gd name="connsiteX6" fmla="*/ 2247900 w 2247900"/>
              <a:gd name="connsiteY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900" h="1714500">
                <a:moveTo>
                  <a:pt x="2238375" y="9525"/>
                </a:moveTo>
                <a:lnTo>
                  <a:pt x="2238375" y="1066800"/>
                </a:lnTo>
                <a:lnTo>
                  <a:pt x="1123950" y="1066800"/>
                </a:lnTo>
                <a:lnTo>
                  <a:pt x="1123950" y="1714500"/>
                </a:lnTo>
                <a:lnTo>
                  <a:pt x="0" y="1714500"/>
                </a:lnTo>
                <a:lnTo>
                  <a:pt x="0" y="0"/>
                </a:lnTo>
                <a:lnTo>
                  <a:pt x="2247900" y="0"/>
                </a:lnTo>
              </a:path>
            </a:pathLst>
          </a:custGeom>
          <a:solidFill>
            <a:schemeClr val="accent2"/>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a:lstStyle/>
          <a:p>
            <a:pPr eaLnBrk="1" hangingPunct="1">
              <a:lnSpc>
                <a:spcPct val="90000"/>
              </a:lnSpc>
              <a:defRPr/>
            </a:pPr>
            <a:endParaRPr lang="en-US" sz="2200">
              <a:solidFill>
                <a:schemeClr val="hlink"/>
              </a:solidFill>
              <a:latin typeface="Arial" charset="0"/>
            </a:endParaRPr>
          </a:p>
        </p:txBody>
      </p:sp>
      <p:sp>
        <p:nvSpPr>
          <p:cNvPr id="29751" name="TextBox 105"/>
          <p:cNvSpPr txBox="1">
            <a:spLocks noChangeArrowheads="1"/>
          </p:cNvSpPr>
          <p:nvPr/>
        </p:nvSpPr>
        <p:spPr bwMode="auto">
          <a:xfrm>
            <a:off x="1951038" y="3003550"/>
            <a:ext cx="136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000" b="1">
                <a:solidFill>
                  <a:schemeClr val="bg1"/>
                </a:solidFill>
                <a:latin typeface="Calibri" panose="020F0502020204030204" pitchFamily="34" charset="0"/>
                <a:ea typeface="宋体" panose="02010600030101010101" pitchFamily="2" charset="-122"/>
              </a:rPr>
              <a:t>Client specific </a:t>
            </a:r>
          </a:p>
          <a:p>
            <a:pPr algn="ctr"/>
            <a:r>
              <a:rPr lang="de-DE" altLang="zh-CN" sz="1000" b="1">
                <a:solidFill>
                  <a:schemeClr val="bg1"/>
                </a:solidFill>
                <a:latin typeface="Calibri" panose="020F0502020204030204" pitchFamily="34" charset="0"/>
                <a:ea typeface="宋体" panose="02010600030101010101" pitchFamily="2" charset="-122"/>
              </a:rPr>
              <a:t>Cloud based Solutions</a:t>
            </a:r>
            <a:endParaRPr lang="en-US" altLang="zh-CN" sz="1000" b="1">
              <a:solidFill>
                <a:schemeClr val="bg1"/>
              </a:solidFill>
              <a:latin typeface="Calibri" panose="020F0502020204030204" pitchFamily="34" charset="0"/>
            </a:endParaRPr>
          </a:p>
        </p:txBody>
      </p:sp>
      <p:cxnSp>
        <p:nvCxnSpPr>
          <p:cNvPr id="29752" name="Straight Connector 106"/>
          <p:cNvCxnSpPr>
            <a:cxnSpLocks noChangeShapeType="1"/>
          </p:cNvCxnSpPr>
          <p:nvPr/>
        </p:nvCxnSpPr>
        <p:spPr bwMode="auto">
          <a:xfrm flipV="1">
            <a:off x="3629025" y="1474788"/>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3" name="Straight Connector 109"/>
          <p:cNvCxnSpPr>
            <a:cxnSpLocks noChangeShapeType="1"/>
          </p:cNvCxnSpPr>
          <p:nvPr/>
        </p:nvCxnSpPr>
        <p:spPr bwMode="auto">
          <a:xfrm flipV="1">
            <a:off x="5607050" y="1517650"/>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4" name="Straight Connector 110"/>
          <p:cNvCxnSpPr>
            <a:cxnSpLocks noChangeShapeType="1"/>
          </p:cNvCxnSpPr>
          <p:nvPr/>
        </p:nvCxnSpPr>
        <p:spPr bwMode="auto">
          <a:xfrm flipV="1">
            <a:off x="1477963" y="14287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5" name="Straight Connector 111"/>
          <p:cNvCxnSpPr>
            <a:cxnSpLocks noChangeShapeType="1"/>
          </p:cNvCxnSpPr>
          <p:nvPr/>
        </p:nvCxnSpPr>
        <p:spPr bwMode="auto">
          <a:xfrm flipV="1">
            <a:off x="715963" y="14541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sp>
        <p:nvSpPr>
          <p:cNvPr id="29756" name="TextBox 112"/>
          <p:cNvSpPr txBox="1">
            <a:spLocks noChangeArrowheads="1"/>
          </p:cNvSpPr>
          <p:nvPr/>
        </p:nvSpPr>
        <p:spPr bwMode="auto">
          <a:xfrm>
            <a:off x="708025" y="5902325"/>
            <a:ext cx="847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100">
                <a:solidFill>
                  <a:srgbClr val="FF9900"/>
                </a:solidFill>
                <a:latin typeface="Calibri" panose="020F0502020204030204" pitchFamily="34" charset="0"/>
                <a:ea typeface="宋体" panose="02010600030101010101" pitchFamily="2" charset="-122"/>
              </a:rPr>
              <a:t>On premise</a:t>
            </a:r>
            <a:endParaRPr lang="en-US" altLang="zh-CN" sz="1100">
              <a:solidFill>
                <a:srgbClr val="FF9900"/>
              </a:solidFill>
              <a:latin typeface="Calibri" panose="020F0502020204030204" pitchFamily="34" charset="0"/>
            </a:endParaRPr>
          </a:p>
        </p:txBody>
      </p:sp>
      <p:sp>
        <p:nvSpPr>
          <p:cNvPr id="29757" name="Rectangle 4"/>
          <p:cNvSpPr txBox="1">
            <a:spLocks noChangeArrowheads="1"/>
          </p:cNvSpPr>
          <p:nvPr/>
        </p:nvSpPr>
        <p:spPr bwMode="auto">
          <a:xfrm>
            <a:off x="236538" y="595313"/>
            <a:ext cx="86502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We address with our cloud portfolio both point solutions and large scale Business &amp; IT Transformation initiatives across 4 pillars.</a:t>
            </a:r>
            <a:endParaRPr lang="en-US" altLang="zh-CN" sz="2000">
              <a:solidFill>
                <a:schemeClr val="tx2"/>
              </a:solidFill>
            </a:endParaRPr>
          </a:p>
        </p:txBody>
      </p:sp>
      <p:sp>
        <p:nvSpPr>
          <p:cNvPr id="29758" name="Left Bracket 79"/>
          <p:cNvSpPr>
            <a:spLocks/>
          </p:cNvSpPr>
          <p:nvPr/>
        </p:nvSpPr>
        <p:spPr bwMode="auto">
          <a:xfrm rot="-5400000">
            <a:off x="231775" y="5948363"/>
            <a:ext cx="173038" cy="620712"/>
          </a:xfrm>
          <a:prstGeom prst="leftBracket">
            <a:avLst>
              <a:gd name="adj" fmla="val 37582"/>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59" name="TextBox 95"/>
          <p:cNvSpPr txBox="1">
            <a:spLocks noChangeArrowheads="1"/>
          </p:cNvSpPr>
          <p:nvPr/>
        </p:nvSpPr>
        <p:spPr bwMode="auto">
          <a:xfrm>
            <a:off x="-39688" y="5792788"/>
            <a:ext cx="738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de-DE" altLang="zh-CN" sz="1200" b="1">
                <a:solidFill>
                  <a:srgbClr val="FF9900"/>
                </a:solidFill>
                <a:latin typeface="Calibri" panose="020F0502020204030204" pitchFamily="34" charset="0"/>
                <a:ea typeface="宋体" panose="02010600030101010101" pitchFamily="2" charset="-122"/>
              </a:rPr>
              <a:t>Cloud Advisory Services</a:t>
            </a:r>
            <a:endParaRPr lang="en-US" altLang="zh-CN" sz="1200" b="1">
              <a:solidFill>
                <a:srgbClr val="FF9900"/>
              </a:solidFill>
              <a:latin typeface="Calibri" panose="020F0502020204030204" pitchFamily="34" charset="0"/>
            </a:endParaRPr>
          </a:p>
        </p:txBody>
      </p:sp>
      <p:sp>
        <p:nvSpPr>
          <p:cNvPr id="29760" name="Oval 90"/>
          <p:cNvSpPr>
            <a:spLocks noChangeArrowheads="1"/>
          </p:cNvSpPr>
          <p:nvPr/>
        </p:nvSpPr>
        <p:spPr bwMode="auto">
          <a:xfrm>
            <a:off x="239713" y="6267450"/>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1</a:t>
            </a:r>
            <a:endParaRPr lang="en-US" altLang="zh-CN" sz="1100" b="1">
              <a:solidFill>
                <a:schemeClr val="bg1"/>
              </a:solidFill>
            </a:endParaRPr>
          </a:p>
        </p:txBody>
      </p:sp>
      <p:grpSp>
        <p:nvGrpSpPr>
          <p:cNvPr id="29761" name="Group 4"/>
          <p:cNvGrpSpPr>
            <a:grpSpLocks/>
          </p:cNvGrpSpPr>
          <p:nvPr/>
        </p:nvGrpSpPr>
        <p:grpSpPr bwMode="auto">
          <a:xfrm>
            <a:off x="5773738" y="3227388"/>
            <a:ext cx="2943225" cy="950912"/>
            <a:chOff x="5784863" y="3141663"/>
            <a:chExt cx="2943173" cy="1014310"/>
          </a:xfrm>
        </p:grpSpPr>
        <p:sp>
          <p:nvSpPr>
            <p:cNvPr id="61" name="AutoShape 28"/>
            <p:cNvSpPr>
              <a:spLocks noChangeArrowheads="1"/>
            </p:cNvSpPr>
            <p:nvPr/>
          </p:nvSpPr>
          <p:spPr bwMode="auto">
            <a:xfrm>
              <a:off x="5784863" y="3141663"/>
              <a:ext cx="401630" cy="98044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Kenexa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Emptoris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62" name="AutoShape 28"/>
            <p:cNvSpPr>
              <a:spLocks noChangeArrowheads="1"/>
            </p:cNvSpPr>
            <p:nvPr/>
          </p:nvSpPr>
          <p:spPr bwMode="auto">
            <a:xfrm>
              <a:off x="6323015" y="3148436"/>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SAP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Success factors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Ariba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2" name="AutoShape 28"/>
            <p:cNvSpPr>
              <a:spLocks noChangeArrowheads="1"/>
            </p:cNvSpPr>
            <p:nvPr/>
          </p:nvSpPr>
          <p:spPr bwMode="auto">
            <a:xfrm>
              <a:off x="6810370" y="3148436"/>
              <a:ext cx="349244"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900" b="1" smtClean="0">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CX</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ERP</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HR</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3" name="AutoShape 28"/>
            <p:cNvSpPr>
              <a:spLocks noChangeArrowheads="1"/>
            </p:cNvSpPr>
            <p:nvPr/>
          </p:nvSpPr>
          <p:spPr bwMode="auto">
            <a:xfrm>
              <a:off x="7313598" y="3151823"/>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Micro soft</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Dynamics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4" name="AutoShape 28"/>
            <p:cNvSpPr>
              <a:spLocks noChangeArrowheads="1"/>
            </p:cNvSpPr>
            <p:nvPr/>
          </p:nvSpPr>
          <p:spPr bwMode="auto">
            <a:xfrm>
              <a:off x="7839052"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Sales Force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Sales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Mktg</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Service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5" name="AutoShape 28"/>
            <p:cNvSpPr>
              <a:spLocks noChangeArrowheads="1"/>
            </p:cNvSpPr>
            <p:nvPr/>
          </p:nvSpPr>
          <p:spPr bwMode="auto">
            <a:xfrm>
              <a:off x="8331168"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Work Day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Finance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9" name="AutoShape 28"/>
            <p:cNvSpPr>
              <a:spLocks noChangeArrowheads="1"/>
            </p:cNvSpPr>
            <p:nvPr/>
          </p:nvSpPr>
          <p:spPr bwMode="auto">
            <a:xfrm>
              <a:off x="6183318" y="3146742"/>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1" name="AutoShape 28"/>
            <p:cNvSpPr>
              <a:spLocks noChangeArrowheads="1"/>
            </p:cNvSpPr>
            <p:nvPr/>
          </p:nvSpPr>
          <p:spPr bwMode="auto">
            <a:xfrm>
              <a:off x="6657973" y="3150129"/>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2" name="AutoShape 28"/>
            <p:cNvSpPr>
              <a:spLocks noChangeArrowheads="1"/>
            </p:cNvSpPr>
            <p:nvPr/>
          </p:nvSpPr>
          <p:spPr bwMode="auto">
            <a:xfrm>
              <a:off x="7161201" y="315351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3" name="AutoShape 28"/>
            <p:cNvSpPr>
              <a:spLocks noChangeArrowheads="1"/>
            </p:cNvSpPr>
            <p:nvPr/>
          </p:nvSpPr>
          <p:spPr bwMode="auto">
            <a:xfrm>
              <a:off x="7686654" y="3156903"/>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4" name="AutoShape 28"/>
            <p:cNvSpPr>
              <a:spLocks noChangeArrowheads="1"/>
            </p:cNvSpPr>
            <p:nvPr/>
          </p:nvSpPr>
          <p:spPr bwMode="auto">
            <a:xfrm>
              <a:off x="8200995" y="3160289"/>
              <a:ext cx="44449"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5" name="AutoShape 28"/>
            <p:cNvSpPr>
              <a:spLocks noChangeArrowheads="1"/>
            </p:cNvSpPr>
            <p:nvPr/>
          </p:nvSpPr>
          <p:spPr bwMode="auto">
            <a:xfrm>
              <a:off x="8681999" y="316367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grpSp>
      <p:sp>
        <p:nvSpPr>
          <p:cNvPr id="96" name="AutoShape 28"/>
          <p:cNvSpPr>
            <a:spLocks noChangeArrowheads="1"/>
          </p:cNvSpPr>
          <p:nvPr/>
        </p:nvSpPr>
        <p:spPr bwMode="auto">
          <a:xfrm>
            <a:off x="6826250" y="4725988"/>
            <a:ext cx="322263"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6" name="AutoShape 28"/>
          <p:cNvSpPr>
            <a:spLocks noChangeArrowheads="1"/>
          </p:cNvSpPr>
          <p:nvPr/>
        </p:nvSpPr>
        <p:spPr bwMode="auto">
          <a:xfrm>
            <a:off x="7340600" y="472916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7" name="AutoShape 28"/>
          <p:cNvSpPr>
            <a:spLocks noChangeArrowheads="1"/>
          </p:cNvSpPr>
          <p:nvPr/>
        </p:nvSpPr>
        <p:spPr bwMode="auto">
          <a:xfrm>
            <a:off x="7843838" y="4732338"/>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9" name="AutoShape 28"/>
          <p:cNvSpPr>
            <a:spLocks noChangeArrowheads="1"/>
          </p:cNvSpPr>
          <p:nvPr/>
        </p:nvSpPr>
        <p:spPr bwMode="auto">
          <a:xfrm>
            <a:off x="8347075" y="473551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0" name="AutoShape 63"/>
          <p:cNvSpPr>
            <a:spLocks noChangeArrowheads="1"/>
          </p:cNvSpPr>
          <p:nvPr/>
        </p:nvSpPr>
        <p:spPr bwMode="auto">
          <a:xfrm rot="16200000" flipV="1">
            <a:off x="7204076" y="2813050"/>
            <a:ext cx="207962" cy="3043237"/>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9767" name="TextBox 5"/>
          <p:cNvSpPr txBox="1">
            <a:spLocks noChangeArrowheads="1"/>
          </p:cNvSpPr>
          <p:nvPr/>
        </p:nvSpPr>
        <p:spPr bwMode="auto">
          <a:xfrm>
            <a:off x="8686800" y="3443288"/>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a:ea typeface="宋体" panose="02010600030101010101" pitchFamily="2" charset="-122"/>
              </a:rPr>
              <a:t>...</a:t>
            </a:r>
            <a:endParaRPr lang="en-US" altLang="zh-CN"/>
          </a:p>
        </p:txBody>
      </p:sp>
      <p:sp>
        <p:nvSpPr>
          <p:cNvPr id="297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BD8E8F-D813-4EFB-B972-94268D89A7AB}" type="slidenum">
              <a:rPr lang="de-DE" altLang="zh-CN"/>
              <a:pPr/>
              <a:t>17</a:t>
            </a:fld>
            <a:endParaRPr lang="de-DE"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1017588" y="1068388"/>
          <a:ext cx="7191375" cy="5456237"/>
        </p:xfrm>
        <a:graphic>
          <a:graphicData uri="http://schemas.openxmlformats.org/drawingml/2006/table">
            <a:tbl>
              <a:tblPr firstRow="1">
                <a:tableStyleId>{E8B1032C-EA38-4F05-BA0D-38AFFFC7BED3}</a:tableStyleId>
              </a:tblPr>
              <a:tblGrid>
                <a:gridCol w="1182508"/>
                <a:gridCol w="1783727"/>
                <a:gridCol w="4225140"/>
              </a:tblGrid>
              <a:tr h="266413">
                <a:tc>
                  <a:txBody>
                    <a:bodyPr/>
                    <a:lstStyle/>
                    <a:p>
                      <a:pPr rtl="0"/>
                      <a:r>
                        <a:rPr lang="en-US" sz="1000" baseline="0" dirty="0">
                          <a:solidFill>
                            <a:schemeClr val="bg1"/>
                          </a:solidFill>
                          <a:effectLst/>
                        </a:rPr>
                        <a:t>Practice Area</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 Responsible Service Line</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Offering and BVA's</a:t>
                      </a:r>
                    </a:p>
                  </a:txBody>
                  <a:tcPr marL="28573" marR="28573" marT="28581" marB="28581" anchor="ctr">
                    <a:solidFill>
                      <a:schemeClr val="accent5">
                        <a:lumMod val="90000"/>
                      </a:schemeClr>
                    </a:solidFill>
                  </a:tcPr>
                </a:tc>
              </a:tr>
              <a:tr h="186434">
                <a:tc rowSpan="3">
                  <a:txBody>
                    <a:bodyPr/>
                    <a:lstStyle/>
                    <a:p>
                      <a:pPr algn="ctr" rtl="0"/>
                      <a:r>
                        <a:rPr lang="en-US" sz="900" b="1" dirty="0" smtClean="0">
                          <a:effectLst/>
                        </a:rPr>
                        <a:t>Advisory</a:t>
                      </a:r>
                      <a:endParaRPr lang="en-US" sz="900" b="1" dirty="0">
                        <a:effectLst/>
                      </a:endParaRPr>
                    </a:p>
                  </a:txBody>
                  <a:tcPr marL="28573" marR="28573" marT="28581" marB="28581" anchor="ctr"/>
                </a:tc>
                <a:tc rowSpan="3">
                  <a:txBody>
                    <a:bodyPr/>
                    <a:lstStyle/>
                    <a:p>
                      <a:pPr algn="ctr" rtl="0"/>
                      <a:r>
                        <a:rPr lang="en-US" sz="900" b="1" dirty="0">
                          <a:effectLst/>
                        </a:rPr>
                        <a:t>Strategy and Analytics (S&amp;A)</a:t>
                      </a:r>
                    </a:p>
                  </a:txBody>
                  <a:tcPr marL="28573" marR="28573" marT="28581" marB="28581" anchor="ctr"/>
                </a:tc>
                <a:tc>
                  <a:txBody>
                    <a:bodyPr/>
                    <a:lstStyle/>
                    <a:p>
                      <a:pPr rtl="0"/>
                      <a:r>
                        <a:rPr lang="en-US" sz="800" u="none" strike="noStrike" dirty="0">
                          <a:effectLst/>
                          <a:hlinkClick r:id="rId2"/>
                        </a:rPr>
                        <a:t>Cloud Enabled Business Transformation - BVA</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E2E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Transformation Journey </a:t>
                      </a:r>
                      <a:endParaRPr lang="en-US" sz="800" dirty="0">
                        <a:effectLst/>
                      </a:endParaRPr>
                    </a:p>
                  </a:txBody>
                  <a:tcPr marL="28573" marR="28573" marT="28581" marB="28581" anchor="ctr"/>
                </a:tc>
              </a:tr>
              <a:tr h="186434">
                <a:tc rowSpan="14">
                  <a:txBody>
                    <a:bodyPr/>
                    <a:lstStyle/>
                    <a:p>
                      <a:pPr algn="ctr" rtl="0"/>
                      <a:r>
                        <a:rPr lang="en-US" sz="900" b="1" dirty="0">
                          <a:effectLst/>
                        </a:rPr>
                        <a:t>Application Services</a:t>
                      </a:r>
                    </a:p>
                  </a:txBody>
                  <a:tcPr marL="28573" marR="28573" marT="28581" marB="28581" anchor="ctr"/>
                </a:tc>
                <a:tc rowSpan="5">
                  <a:txBody>
                    <a:bodyPr/>
                    <a:lstStyle/>
                    <a:p>
                      <a:pPr algn="ctr" rtl="0"/>
                      <a:r>
                        <a:rPr lang="en-US" sz="900" b="1" dirty="0">
                          <a:effectLst/>
                        </a:rPr>
                        <a:t>  AIS</a:t>
                      </a:r>
                    </a:p>
                  </a:txBody>
                  <a:tcPr marL="28573" marR="28573" marT="28581" marB="28581" anchor="ct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for the API Economy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3"/>
                        </a:rPr>
                        <a:t>Cloud Development Operations (DevOps) Assessment</a:t>
                      </a:r>
                      <a:endParaRPr lang="en-US" sz="800">
                        <a:effectLst/>
                      </a:endParaRPr>
                    </a:p>
                  </a:txBody>
                  <a:tcPr marL="28573" marR="28573" marT="28581" marB="28581" anchor="ctr"/>
                </a:tc>
              </a:tr>
              <a:tr h="186434">
                <a:tc vMerge="1">
                  <a:txBody>
                    <a:bodyPr/>
                    <a:lstStyle/>
                    <a:p>
                      <a:endParaRPr lang="en-US"/>
                    </a:p>
                  </a:txBody>
                  <a:tcPr/>
                </a:tc>
                <a:tc rowSpan="9">
                  <a:txBody>
                    <a:bodyPr/>
                    <a:lstStyle/>
                    <a:p>
                      <a:pPr algn="ctr" rtl="0"/>
                      <a:r>
                        <a:rPr lang="en-US" sz="900" b="1" dirty="0">
                          <a:effectLst/>
                        </a:rPr>
                        <a:t>AMS</a:t>
                      </a:r>
                    </a:p>
                  </a:txBody>
                  <a:tcPr marL="28573" marR="28573" marT="28581" marB="28581" anchor="ctr"/>
                </a:tc>
                <a:tc>
                  <a:txBody>
                    <a:bodyPr/>
                    <a:lstStyle/>
                    <a:p>
                      <a:pPr rtl="0"/>
                      <a:r>
                        <a:rPr lang="en-US" sz="800" u="none" strike="noStrike" dirty="0">
                          <a:effectLst/>
                          <a:hlinkClick r:id="rId4"/>
                        </a:rPr>
                        <a:t>Application Migration to </a:t>
                      </a:r>
                      <a:r>
                        <a:rPr lang="en-US" sz="800" u="none" strike="noStrike" dirty="0" smtClean="0">
                          <a:effectLst/>
                          <a:hlinkClick r:id="rId4"/>
                        </a:rPr>
                        <a:t>Cloud</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5"/>
                        </a:rPr>
                        <a:t>Cloud Migration Rapid Assessment (CRMA) - BVA</a:t>
                      </a:r>
                      <a:endParaRPr lang="en-US" sz="80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6"/>
                        </a:rPr>
                        <a:t>Testing Services for Cloud - Performance Testing</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7"/>
                        </a:rPr>
                        <a:t>Testing Services for Cloud – Application </a:t>
                      </a:r>
                      <a:r>
                        <a:rPr lang="en-US" sz="800" u="none" strike="noStrike" dirty="0" smtClean="0">
                          <a:effectLst/>
                          <a:hlinkClick r:id="rId7"/>
                        </a:rPr>
                        <a:t>Virtualization</a:t>
                      </a:r>
                      <a:r>
                        <a:rPr lang="en-US" sz="800" u="none" strike="noStrike" dirty="0" smtClean="0">
                          <a:effectLst/>
                        </a:rPr>
                        <a:t> *</a:t>
                      </a:r>
                      <a:endParaRPr lang="en-US" sz="800" dirty="0">
                        <a:effectLst/>
                      </a:endParaRPr>
                    </a:p>
                  </a:txBody>
                  <a:tcPr marL="28573" marR="28573" marT="28581" marB="28581" anchor="ctr"/>
                </a:tc>
              </a:tr>
              <a:tr h="21052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8"/>
                        </a:rPr>
                        <a:t>Cloud Application Virtualization </a:t>
                      </a:r>
                      <a:r>
                        <a:rPr lang="en-US" sz="800" u="none" strike="noStrike" dirty="0" smtClean="0">
                          <a:effectLst/>
                          <a:hlinkClick r:id="rId8"/>
                        </a:rPr>
                        <a:t>– BVA</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9"/>
                        </a:rPr>
                        <a:t>Cloud Dev/Test Managed </a:t>
                      </a:r>
                      <a:r>
                        <a:rPr lang="en-US" sz="800" u="none" strike="noStrike" dirty="0" smtClean="0">
                          <a:effectLst/>
                          <a:hlinkClick r:id="rId9"/>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0"/>
                        </a:rPr>
                        <a:t>Cloud Mobile Managed </a:t>
                      </a:r>
                      <a:r>
                        <a:rPr lang="en-US" sz="800" u="none" strike="noStrike" dirty="0" smtClean="0">
                          <a:effectLst/>
                          <a:hlinkClick r:id="rId10"/>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1"/>
                        </a:rPr>
                        <a:t>Cloud Enterprise Application Managed Services - SAP</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r h="203777">
                <a:tc rowSpan="3">
                  <a:txBody>
                    <a:bodyPr/>
                    <a:lstStyle/>
                    <a:p>
                      <a:pPr algn="ctr" rtl="0"/>
                      <a:r>
                        <a:rPr lang="en-US" sz="900" b="1" dirty="0">
                          <a:effectLst/>
                        </a:rPr>
                        <a:t>Independent Software Vendors (ISV's)</a:t>
                      </a:r>
                    </a:p>
                  </a:txBody>
                  <a:tcPr marL="28573" marR="28573" marT="28581" marB="28581" anchor="ctr"/>
                </a:tc>
                <a:tc>
                  <a:txBody>
                    <a:bodyPr/>
                    <a:lstStyle/>
                    <a:p>
                      <a:pPr algn="ctr" rtl="0"/>
                      <a:r>
                        <a:rPr lang="en-US" sz="900" b="1">
                          <a:effectLst/>
                        </a:rPr>
                        <a:t> Salesforce.com</a:t>
                      </a:r>
                    </a:p>
                  </a:txBody>
                  <a:tcPr marL="28573" marR="28573" marT="28581" marB="28581" anchor="ctr"/>
                </a:tc>
                <a:tc>
                  <a:txBody>
                    <a:bodyPr/>
                    <a:lstStyle/>
                    <a:p>
                      <a:pPr rtl="0"/>
                      <a:r>
                        <a:rPr lang="en-US" sz="800" u="none" strike="noStrike" dirty="0">
                          <a:effectLst/>
                          <a:hlinkClick r:id="rId13"/>
                        </a:rPr>
                        <a:t>Salesforce.com Cloud Enabled CRM Service Transformation - BVA</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a:effectLst/>
                        </a:rPr>
                        <a:t>Workday</a:t>
                      </a:r>
                    </a:p>
                  </a:txBody>
                  <a:tcPr marL="28573" marR="28573" marT="28581" marB="28581" anchor="ctr"/>
                </a:tc>
                <a:tc>
                  <a:txBody>
                    <a:bodyPr/>
                    <a:lstStyle/>
                    <a:p>
                      <a:pPr rtl="0"/>
                      <a:r>
                        <a:rPr lang="en-US" sz="800" u="none" strike="noStrike" dirty="0">
                          <a:effectLst/>
                          <a:hlinkClick r:id="rId14"/>
                        </a:rPr>
                        <a:t>Workday HR and Financial SaaS Assessment - BVA </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dirty="0">
                          <a:effectLst/>
                        </a:rPr>
                        <a:t> MS Dynamics</a:t>
                      </a:r>
                    </a:p>
                  </a:txBody>
                  <a:tcPr marL="28573" marR="28573" marT="28581" marB="28581" anchor="ctr"/>
                </a:tc>
                <a:tc>
                  <a:txBody>
                    <a:bodyPr/>
                    <a:lstStyle/>
                    <a:p>
                      <a:pPr rtl="0"/>
                      <a:r>
                        <a:rPr lang="en-US" sz="800" u="none" strike="noStrike" dirty="0">
                          <a:effectLst/>
                          <a:hlinkClick r:id="rId15"/>
                        </a:rPr>
                        <a:t>Microsoft Dynamics ERP Assessment - BVA</a:t>
                      </a:r>
                      <a:endParaRPr lang="en-US" sz="800" dirty="0">
                        <a:effectLst/>
                      </a:endParaRPr>
                    </a:p>
                  </a:txBody>
                  <a:tcPr marL="28573" marR="28573" marT="28581" marB="28581" anchor="ctr"/>
                </a:tc>
              </a:tr>
              <a:tr h="186434">
                <a:tc rowSpan="3">
                  <a:txBody>
                    <a:bodyPr/>
                    <a:lstStyle/>
                    <a:p>
                      <a:pPr algn="ctr" rtl="0"/>
                      <a:r>
                        <a:rPr lang="en-US" sz="900" b="1" dirty="0">
                          <a:effectLst/>
                        </a:rPr>
                        <a:t> Solutions as </a:t>
                      </a:r>
                      <a:r>
                        <a:rPr lang="en-US" sz="900" b="1" dirty="0" smtClean="0">
                          <a:effectLst/>
                        </a:rPr>
                        <a:t>Service </a:t>
                      </a:r>
                      <a:r>
                        <a:rPr lang="en-US" sz="900" b="1" dirty="0">
                          <a:effectLst/>
                        </a:rPr>
                        <a:t>(</a:t>
                      </a:r>
                      <a:r>
                        <a:rPr lang="en-US" sz="900" b="1" dirty="0" err="1">
                          <a:effectLst/>
                        </a:rPr>
                        <a:t>SLaaS</a:t>
                      </a:r>
                      <a:r>
                        <a:rPr lang="en-US" sz="900" b="1" dirty="0">
                          <a:effectLst/>
                        </a:rPr>
                        <a:t>)</a:t>
                      </a:r>
                    </a:p>
                  </a:txBody>
                  <a:tcPr marL="28573" marR="28573" marT="28581" marB="28581" anchor="ctr"/>
                </a:tc>
                <a:tc rowSpan="3">
                  <a:txBody>
                    <a:bodyPr/>
                    <a:lstStyle/>
                    <a:p>
                      <a:pPr algn="ctr" rtl="0"/>
                      <a:r>
                        <a:rPr lang="en-US" sz="900" b="1" dirty="0">
                          <a:effectLst/>
                        </a:rPr>
                        <a:t>Strategy and Analytics (S&amp;A)</a:t>
                      </a:r>
                      <a:br>
                        <a:rPr lang="en-US" sz="900" b="1" dirty="0">
                          <a:effectLst/>
                        </a:rPr>
                      </a:br>
                      <a:r>
                        <a:rPr lang="en-US" sz="900" b="1" dirty="0">
                          <a:effectLst/>
                        </a:rPr>
                        <a:t/>
                      </a:r>
                      <a:br>
                        <a:rPr lang="en-US" sz="900" b="1" dirty="0">
                          <a:effectLst/>
                        </a:rPr>
                      </a:br>
                      <a:r>
                        <a:rPr lang="en-US" sz="900" b="1" dirty="0">
                          <a:effectLst/>
                        </a:rPr>
                        <a:t> </a:t>
                      </a:r>
                    </a:p>
                  </a:txBody>
                  <a:tcPr marL="28573" marR="28573" marT="28581" marB="28581" anchor="ctr"/>
                </a:tc>
                <a:tc>
                  <a:txBody>
                    <a:bodyPr/>
                    <a:lstStyle/>
                    <a:p>
                      <a:pPr rtl="0"/>
                      <a:r>
                        <a:rPr lang="en-US" sz="800" u="none" strike="noStrike" dirty="0">
                          <a:effectLst/>
                          <a:hlinkClick r:id="rId16"/>
                        </a:rPr>
                        <a:t>Counter-Fraud Business Controls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7"/>
                        </a:rPr>
                        <a:t>Next Best Action Optimizer (NBAOPT)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8"/>
                        </a:rPr>
                        <a:t>Predictive Asset Optimization Module Library (PAOML) Software as a Service</a:t>
                      </a:r>
                      <a:endParaRPr lang="en-US" sz="800" dirty="0">
                        <a:effectLst/>
                      </a:endParaRPr>
                    </a:p>
                  </a:txBody>
                  <a:tcPr marL="28573" marR="28573" marT="28581" marB="28581" anchor="ctr"/>
                </a:tc>
              </a:tr>
              <a:tr h="186434">
                <a:tc rowSpan="4">
                  <a:txBody>
                    <a:bodyPr/>
                    <a:lstStyle/>
                    <a:p>
                      <a:pPr algn="ctr" rtl="0"/>
                      <a:r>
                        <a:rPr lang="en-US" sz="900" b="1" dirty="0">
                          <a:effectLst/>
                        </a:rPr>
                        <a:t>Enterprise Applications</a:t>
                      </a:r>
                    </a:p>
                  </a:txBody>
                  <a:tcPr marL="28573" marR="28573" marT="28581" marB="28581" anchor="ctr"/>
                </a:tc>
                <a:tc rowSpan="2">
                  <a:txBody>
                    <a:bodyPr/>
                    <a:lstStyle/>
                    <a:p>
                      <a:pPr algn="ctr" rtl="0"/>
                      <a:r>
                        <a:rPr lang="en-US" sz="900" b="1" dirty="0">
                          <a:effectLst/>
                        </a:rPr>
                        <a:t>Enterprise Applications  SAP</a:t>
                      </a:r>
                    </a:p>
                  </a:txBody>
                  <a:tcPr marL="28573" marR="28573" marT="28581" marB="28581" anchor="ctr"/>
                </a:tc>
                <a:tc>
                  <a:txBody>
                    <a:bodyPr/>
                    <a:lstStyle/>
                    <a:p>
                      <a:pPr rtl="0"/>
                      <a:r>
                        <a:rPr lang="en-US" sz="800" u="none" strike="noStrike" dirty="0">
                          <a:effectLst/>
                          <a:hlinkClick r:id="rId19"/>
                        </a:rPr>
                        <a:t>SAP SaaS Solutions</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11"/>
                        </a:rPr>
                        <a:t>Cloud Enterprise Application Managed Services - SAP</a:t>
                      </a:r>
                      <a:endParaRPr lang="en-US" sz="800">
                        <a:effectLst/>
                      </a:endParaRPr>
                    </a:p>
                  </a:txBody>
                  <a:tcPr marL="28573" marR="28573" marT="28581" marB="28581" anchor="ctr"/>
                </a:tc>
              </a:tr>
              <a:tr h="186434">
                <a:tc vMerge="1">
                  <a:txBody>
                    <a:bodyPr/>
                    <a:lstStyle/>
                    <a:p>
                      <a:endParaRPr lang="en-US"/>
                    </a:p>
                  </a:txBody>
                  <a:tcPr/>
                </a:tc>
                <a:tc rowSpan="2">
                  <a:txBody>
                    <a:bodyPr/>
                    <a:lstStyle/>
                    <a:p>
                      <a:pPr algn="ctr" rtl="0"/>
                      <a:r>
                        <a:rPr lang="en-US" sz="900" b="1" dirty="0">
                          <a:effectLst/>
                        </a:rPr>
                        <a:t>Enterprise Applications  Oracle</a:t>
                      </a:r>
                    </a:p>
                  </a:txBody>
                  <a:tcPr marL="28573" marR="28573" marT="28581" marB="28581" anchor="ctr"/>
                </a:tc>
                <a:tc>
                  <a:txBody>
                    <a:bodyPr/>
                    <a:lstStyle/>
                    <a:p>
                      <a:pPr rtl="0"/>
                      <a:r>
                        <a:rPr lang="en-US" sz="800" u="none" strike="noStrike" dirty="0">
                          <a:effectLst/>
                          <a:hlinkClick r:id="rId20"/>
                        </a:rPr>
                        <a:t>SC4Oracle Offering</a:t>
                      </a:r>
                      <a:endParaRPr lang="en-US" sz="800" dirty="0">
                        <a:effectLst/>
                      </a:endParaRPr>
                    </a:p>
                  </a:txBody>
                  <a:tcPr marL="28573" marR="28573" marT="28581" marB="28581" anchor="ctr"/>
                </a:tc>
              </a:tr>
              <a:tr h="26641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bl>
          </a:graphicData>
        </a:graphic>
      </p:graphicFrame>
      <p:sp>
        <p:nvSpPr>
          <p:cNvPr id="30800" name="Rectangle 2"/>
          <p:cNvSpPr>
            <a:spLocks noGrp="1" noChangeArrowheads="1"/>
          </p:cNvSpPr>
          <p:nvPr>
            <p:ph type="title" idx="4294967295"/>
          </p:nvPr>
        </p:nvSpPr>
        <p:spPr>
          <a:xfrm>
            <a:off x="242888" y="566738"/>
            <a:ext cx="6515100" cy="327025"/>
          </a:xfrm>
        </p:spPr>
        <p:txBody>
          <a:bodyPr/>
          <a:lstStyle/>
          <a:p>
            <a:r>
              <a:rPr lang="en-US" altLang="zh-CN" smtClean="0">
                <a:ea typeface="MS PGothic" panose="020B0600070205080204" pitchFamily="34" charset="-128"/>
              </a:rPr>
              <a:t>GBS Cloud Offerings Overview</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296988"/>
            <a:ext cx="8596313" cy="4062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7" name="Rectangle 50"/>
          <p:cNvSpPr txBox="1">
            <a:spLocks noChangeArrowheads="1"/>
          </p:cNvSpPr>
          <p:nvPr/>
        </p:nvSpPr>
        <p:spPr bwMode="auto">
          <a:xfrm>
            <a:off x="249238" y="646113"/>
            <a:ext cx="86201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For further information on GBS Cloud, see...</a:t>
            </a:r>
            <a:endParaRPr lang="en-US" altLang="zh-CN" sz="2000">
              <a:solidFill>
                <a:schemeClr val="tx2"/>
              </a:solidFill>
            </a:endParaRPr>
          </a:p>
        </p:txBody>
      </p:sp>
      <p:sp>
        <p:nvSpPr>
          <p:cNvPr id="31748" name="Rectangle 3"/>
          <p:cNvSpPr>
            <a:spLocks noChangeArrowheads="1"/>
          </p:cNvSpPr>
          <p:nvPr/>
        </p:nvSpPr>
        <p:spPr bwMode="auto">
          <a:xfrm>
            <a:off x="0" y="5680075"/>
            <a:ext cx="923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t>https://w3-connections.ibm.com/communities/service/html/communitystart?communityUuid=d7c4cf37-a0a9-4fe3-a253-503ad90080d2</a:t>
            </a:r>
          </a:p>
        </p:txBody>
      </p:sp>
      <p:sp>
        <p:nvSpPr>
          <p:cNvPr id="3174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9FFC07-7001-4C96-AF03-5C68E74FA67D}" type="slidenum">
              <a:rPr lang="de-DE" altLang="zh-CN"/>
              <a:pPr/>
              <a:t>19</a:t>
            </a:fld>
            <a:endParaRPr lang="de-DE"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de-DE" altLang="zh-CN" smtClean="0">
                <a:ea typeface="宋体" panose="02010600030101010101" pitchFamily="2" charset="-122"/>
              </a:rPr>
              <a:t>                    Cloud!</a:t>
            </a:r>
            <a:endParaRPr lang="en-US" altLang="zh-CN" smtClean="0"/>
          </a:p>
        </p:txBody>
      </p:sp>
      <p:pic>
        <p:nvPicPr>
          <p:cNvPr id="1024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3838" y="3933825"/>
            <a:ext cx="26971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608013"/>
            <a:ext cx="1462087"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2139950"/>
            <a:ext cx="393382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960438"/>
            <a:ext cx="29305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917700"/>
            <a:ext cx="2967038"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728574-8CDA-4B06-AD5C-465602BDFC52}" type="slidenum">
              <a:rPr lang="de-DE" altLang="zh-CN"/>
              <a:pPr/>
              <a:t>2</a:t>
            </a:fld>
            <a:endParaRPr lang="de-DE"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4"/>
          <p:cNvSpPr>
            <a:spLocks noGrp="1"/>
          </p:cNvSpPr>
          <p:nvPr>
            <p:ph type="ctrTitle"/>
          </p:nvPr>
        </p:nvSpPr>
        <p:spPr>
          <a:xfrm>
            <a:off x="427038" y="1712913"/>
            <a:ext cx="8301037" cy="1589087"/>
          </a:xfrm>
        </p:spPr>
        <p:txBody>
          <a:bodyPr/>
          <a:lstStyle/>
          <a:p>
            <a:r>
              <a:rPr lang="en-US" altLang="zh-CN" sz="2800" smtClean="0">
                <a:solidFill>
                  <a:schemeClr val="tx1"/>
                </a:solidFill>
                <a:ea typeface="MS PGothic" panose="020B0600070205080204" pitchFamily="34" charset="-128"/>
              </a:rPr>
              <a:t>GBS Cloud Development Operations (DevOps) Offering</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2"/>
          <p:cNvSpPr txBox="1">
            <a:spLocks noChangeArrowheads="1"/>
          </p:cNvSpPr>
          <p:nvPr/>
        </p:nvSpPr>
        <p:spPr bwMode="auto">
          <a:xfrm>
            <a:off x="1868488" y="2890838"/>
            <a:ext cx="1806575"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in integration, configuration and </a:t>
            </a:r>
            <a:br>
              <a:rPr lang="en-US" sz="1050">
                <a:solidFill>
                  <a:srgbClr val="000000"/>
                </a:solidFill>
              </a:rPr>
            </a:br>
            <a:r>
              <a:rPr lang="en-US" sz="1050">
                <a:solidFill>
                  <a:srgbClr val="000000"/>
                </a:solidFill>
              </a:rPr>
              <a:t>testing of applications*</a:t>
            </a:r>
          </a:p>
        </p:txBody>
      </p:sp>
      <p:sp>
        <p:nvSpPr>
          <p:cNvPr id="34819" name="Text Box 23"/>
          <p:cNvSpPr txBox="1">
            <a:spLocks noChangeArrowheads="1"/>
          </p:cNvSpPr>
          <p:nvPr/>
        </p:nvSpPr>
        <p:spPr bwMode="auto">
          <a:xfrm>
            <a:off x="1831975" y="2560638"/>
            <a:ext cx="1879600"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41%</a:t>
            </a:r>
          </a:p>
        </p:txBody>
      </p:sp>
      <p:sp>
        <p:nvSpPr>
          <p:cNvPr id="16387" name="Rectangle 82"/>
          <p:cNvSpPr txBox="1">
            <a:spLocks noChangeArrowheads="1"/>
          </p:cNvSpPr>
          <p:nvPr/>
        </p:nvSpPr>
        <p:spPr bwMode="auto">
          <a:xfrm>
            <a:off x="5068888" y="2879725"/>
            <a:ext cx="1670050" cy="717550"/>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due to troubleshooting and fine-tuning issues </a:t>
            </a:r>
            <a:br>
              <a:rPr lang="en-US" sz="1050">
                <a:solidFill>
                  <a:srgbClr val="000000"/>
                </a:solidFill>
              </a:rPr>
            </a:br>
            <a:r>
              <a:rPr lang="en-US" sz="1050">
                <a:solidFill>
                  <a:srgbClr val="000000"/>
                </a:solidFill>
              </a:rPr>
              <a:t>in production*</a:t>
            </a:r>
          </a:p>
          <a:p>
            <a:pPr defTabSz="617935">
              <a:lnSpc>
                <a:spcPct val="85000"/>
              </a:lnSpc>
              <a:spcAft>
                <a:spcPts val="450"/>
              </a:spcAft>
              <a:buClr>
                <a:srgbClr val="2DB6B3"/>
              </a:buClr>
              <a:buSzPct val="110000"/>
              <a:defRPr/>
            </a:pPr>
            <a:endParaRPr lang="en-US" sz="1050">
              <a:solidFill>
                <a:srgbClr val="000000"/>
              </a:solidFill>
            </a:endParaRPr>
          </a:p>
        </p:txBody>
      </p:sp>
      <p:sp>
        <p:nvSpPr>
          <p:cNvPr id="34821" name="Text Box 25"/>
          <p:cNvSpPr txBox="1">
            <a:spLocks noChangeArrowheads="1"/>
          </p:cNvSpPr>
          <p:nvPr/>
        </p:nvSpPr>
        <p:spPr bwMode="auto">
          <a:xfrm>
            <a:off x="4964113" y="2571750"/>
            <a:ext cx="1879600" cy="385763"/>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45%</a:t>
            </a:r>
          </a:p>
        </p:txBody>
      </p:sp>
      <p:sp>
        <p:nvSpPr>
          <p:cNvPr id="16389" name="Rectangle 82"/>
          <p:cNvSpPr txBox="1">
            <a:spLocks noChangeArrowheads="1"/>
          </p:cNvSpPr>
          <p:nvPr/>
        </p:nvSpPr>
        <p:spPr bwMode="auto">
          <a:xfrm>
            <a:off x="3430588" y="2881313"/>
            <a:ext cx="1833562"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applications rolled</a:t>
            </a:r>
            <a:br>
              <a:rPr lang="en-US" sz="1050">
                <a:solidFill>
                  <a:srgbClr val="000000"/>
                </a:solidFill>
              </a:rPr>
            </a:br>
            <a:r>
              <a:rPr lang="en-US" sz="1050">
                <a:solidFill>
                  <a:srgbClr val="000000"/>
                </a:solidFill>
              </a:rPr>
              <a:t>back due to quality</a:t>
            </a:r>
            <a:br>
              <a:rPr lang="en-US" sz="1050">
                <a:solidFill>
                  <a:srgbClr val="000000"/>
                </a:solidFill>
              </a:rPr>
            </a:br>
            <a:r>
              <a:rPr lang="en-US" sz="1050">
                <a:solidFill>
                  <a:srgbClr val="000000"/>
                </a:solidFill>
              </a:rPr>
              <a:t>issues escaping </a:t>
            </a:r>
            <a:br>
              <a:rPr lang="en-US" sz="1050">
                <a:solidFill>
                  <a:srgbClr val="000000"/>
                </a:solidFill>
              </a:rPr>
            </a:br>
            <a:r>
              <a:rPr lang="en-US" sz="1050">
                <a:solidFill>
                  <a:srgbClr val="000000"/>
                </a:solidFill>
              </a:rPr>
              <a:t>into production*</a:t>
            </a:r>
          </a:p>
        </p:txBody>
      </p:sp>
      <p:sp>
        <p:nvSpPr>
          <p:cNvPr id="34823" name="Text Box 27"/>
          <p:cNvSpPr txBox="1">
            <a:spLocks noChangeArrowheads="1"/>
          </p:cNvSpPr>
          <p:nvPr/>
        </p:nvSpPr>
        <p:spPr bwMode="auto">
          <a:xfrm>
            <a:off x="3406775" y="2570163"/>
            <a:ext cx="1881188"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51%</a:t>
            </a:r>
          </a:p>
        </p:txBody>
      </p:sp>
      <p:sp>
        <p:nvSpPr>
          <p:cNvPr id="34824" name="Rectangle 82"/>
          <p:cNvSpPr txBox="1">
            <a:spLocks noChangeArrowheads="1"/>
          </p:cNvSpPr>
          <p:nvPr/>
        </p:nvSpPr>
        <p:spPr bwMode="auto">
          <a:xfrm>
            <a:off x="2049463" y="5399088"/>
            <a:ext cx="51339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04" tIns="34302" rIns="68604" bIns="34302"/>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Aft>
                <a:spcPts val="450"/>
              </a:spcAft>
              <a:buClr>
                <a:srgbClr val="2DB6B3"/>
              </a:buClr>
              <a:buSzPct val="110000"/>
            </a:pPr>
            <a:r>
              <a:rPr lang="en-US" altLang="zh-CN" sz="1200">
                <a:solidFill>
                  <a:srgbClr val="000000"/>
                </a:solidFill>
              </a:rPr>
              <a:t>Up to                                          to deliver a simple code change**</a:t>
            </a:r>
          </a:p>
          <a:p>
            <a:pPr>
              <a:lnSpc>
                <a:spcPct val="85000"/>
              </a:lnSpc>
              <a:spcAft>
                <a:spcPts val="450"/>
              </a:spcAft>
              <a:buClr>
                <a:srgbClr val="2DB6B3"/>
              </a:buClr>
              <a:buSzPct val="110000"/>
            </a:pPr>
            <a:endParaRPr lang="en-US" altLang="zh-CN" sz="1200">
              <a:solidFill>
                <a:srgbClr val="000000"/>
              </a:solidFill>
            </a:endParaRPr>
          </a:p>
        </p:txBody>
      </p:sp>
      <p:sp>
        <p:nvSpPr>
          <p:cNvPr id="16392" name="Text Box 29"/>
          <p:cNvSpPr txBox="1">
            <a:spLocks noChangeArrowheads="1"/>
          </p:cNvSpPr>
          <p:nvPr/>
        </p:nvSpPr>
        <p:spPr bwMode="auto">
          <a:xfrm>
            <a:off x="1738313" y="5289550"/>
            <a:ext cx="3844925" cy="409575"/>
          </a:xfrm>
          <a:prstGeom prst="rect">
            <a:avLst/>
          </a:prstGeom>
          <a:noFill/>
          <a:ln w="9525">
            <a:noFill/>
            <a:miter lim="800000"/>
            <a:headEnd/>
            <a:tailEnd/>
          </a:ln>
          <a:effectLst>
            <a:prstShdw prst="shdw17" dist="17961" dir="2700000">
              <a:srgbClr val="5C7A99"/>
            </a:prstShdw>
          </a:effectLst>
        </p:spPr>
        <p:txBody>
          <a:bodyPr lIns="61829" tIns="30914" rIns="61829" bIns="30914">
            <a:spAutoFit/>
          </a:bodyPr>
          <a:lstStyle/>
          <a:p>
            <a:pPr algn="ctr" defTabSz="617935">
              <a:lnSpc>
                <a:spcPts val="2700"/>
              </a:lnSpc>
              <a:defRPr/>
            </a:pPr>
            <a:r>
              <a:rPr lang="en-US" sz="1200">
                <a:solidFill>
                  <a:srgbClr val="000000"/>
                </a:solidFill>
              </a:rPr>
              <a:t> </a:t>
            </a:r>
            <a:r>
              <a:rPr lang="en-US" sz="3075">
                <a:solidFill>
                  <a:srgbClr val="7B2481"/>
                </a:solidFill>
              </a:rPr>
              <a:t>4-6 </a:t>
            </a:r>
            <a:r>
              <a:rPr lang="en-US" sz="2475">
                <a:solidFill>
                  <a:srgbClr val="65006E"/>
                </a:solidFill>
              </a:rPr>
              <a:t>Weeks</a:t>
            </a:r>
          </a:p>
        </p:txBody>
      </p:sp>
      <p:sp>
        <p:nvSpPr>
          <p:cNvPr id="16393" name="Title 3"/>
          <p:cNvSpPr>
            <a:spLocks noGrp="1"/>
          </p:cNvSpPr>
          <p:nvPr>
            <p:ph type="title" idx="4294967295"/>
          </p:nvPr>
        </p:nvSpPr>
        <p:spPr>
          <a:xfrm>
            <a:off x="1341438" y="1358900"/>
            <a:ext cx="6388100" cy="573088"/>
          </a:xfrm>
        </p:spPr>
        <p:txBody>
          <a:bodyPr lIns="68580" tIns="0" rIns="68580" bIns="0"/>
          <a:lstStyle/>
          <a:p>
            <a:pPr defTabSz="307181">
              <a:defRPr/>
            </a:pPr>
            <a:r>
              <a:rPr lang="en-US" dirty="0" smtClean="0">
                <a:solidFill>
                  <a:schemeClr val="tx1"/>
                </a:solidFill>
                <a:latin typeface="+mn-lt"/>
                <a:ea typeface="ＭＳ Ｐゴシック" pitchFamily="34" charset="-128"/>
              </a:rPr>
              <a:t>Businesses are challenged to meet time pressures with quality software</a:t>
            </a:r>
            <a:br>
              <a:rPr lang="en-US" dirty="0" smtClean="0">
                <a:solidFill>
                  <a:schemeClr val="tx1"/>
                </a:solidFill>
                <a:latin typeface="+mn-lt"/>
                <a:ea typeface="ＭＳ Ｐゴシック" pitchFamily="34" charset="-128"/>
              </a:rPr>
            </a:br>
            <a:r>
              <a:rPr lang="en-US" dirty="0" smtClean="0">
                <a:solidFill>
                  <a:schemeClr val="tx1"/>
                </a:solidFill>
                <a:latin typeface="+mn-lt"/>
                <a:ea typeface="ＭＳ Ｐゴシック" pitchFamily="34" charset="-128"/>
              </a:rPr>
              <a:t/>
            </a:r>
            <a:br>
              <a:rPr lang="en-US" dirty="0" smtClean="0">
                <a:solidFill>
                  <a:schemeClr val="tx1"/>
                </a:solidFill>
                <a:latin typeface="+mn-lt"/>
                <a:ea typeface="ＭＳ Ｐゴシック" pitchFamily="34" charset="-128"/>
              </a:rPr>
            </a:br>
            <a:r>
              <a:rPr lang="en-US" sz="1050" i="1" dirty="0">
                <a:solidFill>
                  <a:schemeClr val="tx1"/>
                </a:solidFill>
                <a:latin typeface="+mn-lt"/>
                <a:ea typeface="ＭＳ Ｐゴシック" pitchFamily="34" charset="-128"/>
              </a:rPr>
              <a:t>….34% of all new IT Projects deploy late*</a:t>
            </a:r>
            <a:endParaRPr lang="en-US" sz="1050" dirty="0">
              <a:solidFill>
                <a:schemeClr val="tx1"/>
              </a:solidFill>
              <a:latin typeface="+mn-lt"/>
              <a:ea typeface="ＭＳ Ｐゴシック" pitchFamily="34" charset="-128"/>
            </a:endParaRPr>
          </a:p>
        </p:txBody>
      </p:sp>
      <p:sp>
        <p:nvSpPr>
          <p:cNvPr id="34827" name="Rectangle 45"/>
          <p:cNvSpPr>
            <a:spLocks noChangeArrowheads="1"/>
          </p:cNvSpPr>
          <p:nvPr/>
        </p:nvSpPr>
        <p:spPr bwMode="auto">
          <a:xfrm>
            <a:off x="2254250" y="5808663"/>
            <a:ext cx="4398963" cy="554037"/>
          </a:xfrm>
          <a:prstGeom prst="rect">
            <a:avLst/>
          </a:prstGeom>
          <a:noFill/>
          <a:ln>
            <a:noFill/>
          </a:ln>
          <a:effectLst>
            <a:prstShdw prst="shdw17" dist="17961" dir="2700000">
              <a:srgbClr val="003C5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latin typeface="Calibri" panose="020F0502020204030204" pitchFamily="34" charset="0"/>
              </a:rPr>
              <a:t>*   Forrester/IBM Study: A New View of IBM</a:t>
            </a:r>
            <a:r>
              <a:rPr lang="en-US" altLang="en-US" sz="1000">
                <a:latin typeface="Calibri" panose="020F0502020204030204" pitchFamily="34" charset="0"/>
              </a:rPr>
              <a:t>’</a:t>
            </a:r>
            <a:r>
              <a:rPr lang="en-US" altLang="zh-CN" sz="1000">
                <a:latin typeface="Calibri" panose="020F0502020204030204" pitchFamily="34" charset="0"/>
              </a:rPr>
              <a:t>s Opportunity for Integrated Optimized Systems Address , 2011</a:t>
            </a:r>
          </a:p>
          <a:p>
            <a:r>
              <a:rPr lang="en-US" altLang="zh-CN" sz="1000">
                <a:latin typeface="Calibri" panose="020F0502020204030204" pitchFamily="34" charset="0"/>
              </a:rPr>
              <a:t>** Forrester </a:t>
            </a:r>
            <a:r>
              <a:rPr lang="en-US" altLang="en-US" sz="1000">
                <a:latin typeface="Calibri" panose="020F0502020204030204" pitchFamily="34" charset="0"/>
              </a:rPr>
              <a:t>“</a:t>
            </a:r>
            <a:r>
              <a:rPr lang="en-US" altLang="zh-CN" sz="1000">
                <a:latin typeface="Calibri" panose="020F0502020204030204" pitchFamily="34" charset="0"/>
              </a:rPr>
              <a:t>Five Ways To Streamline Release Management</a:t>
            </a:r>
            <a:r>
              <a:rPr lang="en-US" altLang="en-US" sz="1000">
                <a:latin typeface="Calibri" panose="020F0502020204030204" pitchFamily="34" charset="0"/>
              </a:rPr>
              <a:t>”</a:t>
            </a:r>
            <a:r>
              <a:rPr lang="en-US" altLang="zh-CN" sz="1000">
                <a:latin typeface="Calibri" panose="020F0502020204030204" pitchFamily="34" charset="0"/>
              </a:rPr>
              <a:t>,  2011</a:t>
            </a:r>
          </a:p>
        </p:txBody>
      </p:sp>
      <p:sp>
        <p:nvSpPr>
          <p:cNvPr id="42" name="AutoShape 83"/>
          <p:cNvSpPr>
            <a:spLocks noChangeArrowheads="1"/>
          </p:cNvSpPr>
          <p:nvPr/>
        </p:nvSpPr>
        <p:spPr bwMode="auto">
          <a:xfrm>
            <a:off x="3829566" y="3794364"/>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41" name="AutoShape 84"/>
          <p:cNvSpPr>
            <a:spLocks noChangeArrowheads="1"/>
          </p:cNvSpPr>
          <p:nvPr/>
        </p:nvSpPr>
        <p:spPr bwMode="auto">
          <a:xfrm>
            <a:off x="5190450" y="3787220"/>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3" name="AutoShape 83"/>
          <p:cNvSpPr>
            <a:spLocks noChangeArrowheads="1"/>
          </p:cNvSpPr>
          <p:nvPr/>
        </p:nvSpPr>
        <p:spPr bwMode="auto">
          <a:xfrm>
            <a:off x="2473444" y="3790793"/>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grpSp>
        <p:nvGrpSpPr>
          <p:cNvPr id="34837" name="Group 6"/>
          <p:cNvGrpSpPr>
            <a:grpSpLocks/>
          </p:cNvGrpSpPr>
          <p:nvPr/>
        </p:nvGrpSpPr>
        <p:grpSpPr bwMode="auto">
          <a:xfrm>
            <a:off x="4564063" y="4179888"/>
            <a:ext cx="866775" cy="817562"/>
            <a:chOff x="2895601" y="4052203"/>
            <a:chExt cx="1155700" cy="1091982"/>
          </a:xfrm>
        </p:grpSpPr>
        <p:pic>
          <p:nvPicPr>
            <p:cNvPr id="34855"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6" name="Text Box 61"/>
            <p:cNvSpPr txBox="1">
              <a:spLocks noChangeArrowheads="1"/>
            </p:cNvSpPr>
            <p:nvPr/>
          </p:nvSpPr>
          <p:spPr bwMode="auto">
            <a:xfrm>
              <a:off x="3021014" y="4354207"/>
              <a:ext cx="927100"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grpSp>
        <p:nvGrpSpPr>
          <p:cNvPr id="34838" name="Group 7"/>
          <p:cNvGrpSpPr>
            <a:grpSpLocks/>
          </p:cNvGrpSpPr>
          <p:nvPr/>
        </p:nvGrpSpPr>
        <p:grpSpPr bwMode="auto">
          <a:xfrm>
            <a:off x="3241675" y="4175125"/>
            <a:ext cx="866775" cy="817563"/>
            <a:chOff x="4997451" y="4052203"/>
            <a:chExt cx="1155700" cy="1091982"/>
          </a:xfrm>
        </p:grpSpPr>
        <p:pic>
          <p:nvPicPr>
            <p:cNvPr id="34853"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4" name="Text Box 61"/>
            <p:cNvSpPr txBox="1">
              <a:spLocks noChangeArrowheads="1"/>
            </p:cNvSpPr>
            <p:nvPr/>
          </p:nvSpPr>
          <p:spPr bwMode="auto">
            <a:xfrm>
              <a:off x="5251451" y="4354207"/>
              <a:ext cx="669925"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pic>
        <p:nvPicPr>
          <p:cNvPr id="34839" name="Picture 56"/>
          <p:cNvPicPr>
            <a:picLocks noChangeAspect="1" noChangeArrowheads="1"/>
          </p:cNvPicPr>
          <p:nvPr/>
        </p:nvPicPr>
        <p:blipFill>
          <a:blip r:embed="rId4">
            <a:extLst>
              <a:ext uri="{28A0092B-C50C-407E-A947-70E740481C1C}">
                <a14:useLocalDpi xmlns:a14="http://schemas.microsoft.com/office/drawing/2010/main" val="0"/>
              </a:ext>
            </a:extLst>
          </a:blip>
          <a:srcRect b="39059"/>
          <a:stretch>
            <a:fillRect/>
          </a:stretch>
        </p:blipFill>
        <p:spPr bwMode="auto">
          <a:xfrm>
            <a:off x="2668588" y="4227513"/>
            <a:ext cx="6191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3"/>
          <p:cNvPicPr>
            <a:picLocks noChangeAspect="1" noChangeArrowheads="1"/>
          </p:cNvPicPr>
          <p:nvPr/>
        </p:nvPicPr>
        <p:blipFill>
          <a:blip r:embed="rId5">
            <a:extLst>
              <a:ext uri="{28A0092B-C50C-407E-A947-70E740481C1C}">
                <a14:useLocalDpi xmlns:a14="http://schemas.microsoft.com/office/drawing/2010/main" val="0"/>
              </a:ext>
            </a:extLst>
          </a:blip>
          <a:srcRect b="35925"/>
          <a:stretch>
            <a:fillRect/>
          </a:stretch>
        </p:blipFill>
        <p:spPr bwMode="auto">
          <a:xfrm>
            <a:off x="5378450" y="4213225"/>
            <a:ext cx="6588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8" name="Text Box 49_2"/>
          <p:cNvSpPr>
            <a:spLocks noChangeArrowheads="1"/>
          </p:cNvSpPr>
          <p:nvPr/>
        </p:nvSpPr>
        <p:spPr bwMode="auto">
          <a:xfrm>
            <a:off x="1041400" y="3870325"/>
            <a:ext cx="1093788" cy="36195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Business Owners</a:t>
            </a:r>
          </a:p>
        </p:txBody>
      </p:sp>
      <p:pic>
        <p:nvPicPr>
          <p:cNvPr id="34842" name="Picture 52"/>
          <p:cNvPicPr>
            <a:picLocks noChangeAspect="1" noChangeArrowheads="1"/>
          </p:cNvPicPr>
          <p:nvPr/>
        </p:nvPicPr>
        <p:blipFill>
          <a:blip r:embed="rId6">
            <a:extLst>
              <a:ext uri="{28A0092B-C50C-407E-A947-70E740481C1C}">
                <a14:useLocalDpi xmlns:a14="http://schemas.microsoft.com/office/drawing/2010/main" val="0"/>
              </a:ext>
            </a:extLst>
          </a:blip>
          <a:srcRect b="42853"/>
          <a:stretch>
            <a:fillRect/>
          </a:stretch>
        </p:blipFill>
        <p:spPr bwMode="auto">
          <a:xfrm>
            <a:off x="4011613" y="4202113"/>
            <a:ext cx="6572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Text Box 49_2"/>
          <p:cNvSpPr>
            <a:spLocks noChangeArrowheads="1"/>
          </p:cNvSpPr>
          <p:nvPr/>
        </p:nvSpPr>
        <p:spPr bwMode="auto">
          <a:xfrm>
            <a:off x="6756400" y="3948113"/>
            <a:ext cx="788988"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wrap="none"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Customers</a:t>
            </a:r>
          </a:p>
        </p:txBody>
      </p:sp>
      <p:sp>
        <p:nvSpPr>
          <p:cNvPr id="16411" name="Text Box 9_3"/>
          <p:cNvSpPr>
            <a:spLocks noChangeArrowheads="1"/>
          </p:cNvSpPr>
          <p:nvPr/>
        </p:nvSpPr>
        <p:spPr bwMode="auto">
          <a:xfrm>
            <a:off x="5075238" y="3875088"/>
            <a:ext cx="1233487"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rtl="1">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IT Operations</a:t>
            </a:r>
          </a:p>
        </p:txBody>
      </p:sp>
      <p:sp>
        <p:nvSpPr>
          <p:cNvPr id="16412" name="Text Box 8_3"/>
          <p:cNvSpPr>
            <a:spLocks noChangeArrowheads="1"/>
          </p:cNvSpPr>
          <p:nvPr/>
        </p:nvSpPr>
        <p:spPr bwMode="auto">
          <a:xfrm>
            <a:off x="3816350" y="3895725"/>
            <a:ext cx="100965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Development &amp; Test</a:t>
            </a:r>
          </a:p>
        </p:txBody>
      </p:sp>
      <p:sp>
        <p:nvSpPr>
          <p:cNvPr id="16413" name="Text Box 14_1_1"/>
          <p:cNvSpPr>
            <a:spLocks noChangeArrowheads="1"/>
          </p:cNvSpPr>
          <p:nvPr/>
        </p:nvSpPr>
        <p:spPr bwMode="auto">
          <a:xfrm>
            <a:off x="2441575" y="3883025"/>
            <a:ext cx="1031875"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Line of Business</a:t>
            </a:r>
          </a:p>
        </p:txBody>
      </p:sp>
      <p:sp>
        <p:nvSpPr>
          <p:cNvPr id="34847" name="Right Arrow 3"/>
          <p:cNvSpPr>
            <a:spLocks noChangeArrowheads="1"/>
          </p:cNvSpPr>
          <p:nvPr/>
        </p:nvSpPr>
        <p:spPr bwMode="auto">
          <a:xfrm>
            <a:off x="199866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sp>
        <p:nvSpPr>
          <p:cNvPr id="34848" name="Right Arrow 49"/>
          <p:cNvSpPr>
            <a:spLocks noChangeArrowheads="1"/>
          </p:cNvSpPr>
          <p:nvPr/>
        </p:nvSpPr>
        <p:spPr bwMode="auto">
          <a:xfrm>
            <a:off x="633571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pic>
        <p:nvPicPr>
          <p:cNvPr id="34849"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075" y="4171950"/>
            <a:ext cx="71913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Picture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0688" y="4156075"/>
            <a:ext cx="73183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Title 1"/>
          <p:cNvSpPr>
            <a:spLocks/>
          </p:cNvSpPr>
          <p:nvPr/>
        </p:nvSpPr>
        <p:spPr bwMode="auto">
          <a:xfrm>
            <a:off x="161925" y="560388"/>
            <a:ext cx="76771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48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B2E892-6837-4EB3-A1C9-3C2D0780392A}" type="slidenum">
              <a:rPr lang="de-DE" altLang="zh-CN"/>
              <a:pPr/>
              <a:t>21</a:t>
            </a:fld>
            <a:endParaRPr lang="de-DE"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4294967295"/>
          </p:nvPr>
        </p:nvSpPr>
        <p:spPr>
          <a:xfrm>
            <a:off x="158750" y="1392238"/>
            <a:ext cx="8121650" cy="3921125"/>
          </a:xfrm>
        </p:spPr>
        <p:txBody>
          <a:bodyPr/>
          <a:lstStyle/>
          <a:p>
            <a:pPr marL="214313" indent="-214313">
              <a:buFont typeface="Wingdings" panose="05000000000000000000" pitchFamily="2" charset="2"/>
              <a:buChar char="u"/>
            </a:pPr>
            <a:r>
              <a:rPr lang="en-US" altLang="zh-CN" sz="1200" smtClean="0">
                <a:ea typeface="MS PGothic" panose="020B0600070205080204" pitchFamily="34" charset="-128"/>
              </a:rPr>
              <a:t>The client has a need to respond to market or competitive opportunities in days or a couple of weeks, many times in support of marketing campaigns and social media.</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The client dev/ops tool set is incomplete, poorly integrated, and/or not automated leading to higher costs and quality issues in production.  </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Provisioning of development or test images with the software stack and data, including reimaging and refreshing test data, takes weeks to months instead of hours.</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Change Control (production release) is the gatekeeper trying to ensure bad code doesn’t get deployed, setting up heavy controls and slow release processes to keep production stable.</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Metrics and dashboards tying production quality and user feedback to the development and test cycle is missing, incomplete, or manual therefore losing the ability to continuously measure and improve the development and operations integration lifecycle.</a:t>
            </a:r>
          </a:p>
        </p:txBody>
      </p:sp>
      <p:sp>
        <p:nvSpPr>
          <p:cNvPr id="6" name="Title 1"/>
          <p:cNvSpPr>
            <a:spLocks/>
          </p:cNvSpPr>
          <p:nvPr/>
        </p:nvSpPr>
        <p:spPr bwMode="auto">
          <a:xfrm>
            <a:off x="158750" y="536575"/>
            <a:ext cx="74231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68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20381A2-3059-4406-A882-7BD4D99F7CD8}" type="slidenum">
              <a:rPr lang="de-DE" altLang="zh-CN"/>
              <a:pPr/>
              <a:t>22</a:t>
            </a:fld>
            <a:endParaRPr lang="de-DE"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2"/>
          <p:cNvSpPr>
            <a:spLocks noChangeArrowheads="1"/>
          </p:cNvSpPr>
          <p:nvPr/>
        </p:nvSpPr>
        <p:spPr bwMode="auto">
          <a:xfrm>
            <a:off x="239713" y="5537200"/>
            <a:ext cx="8543925" cy="911225"/>
          </a:xfrm>
          <a:prstGeom prst="rect">
            <a:avLst/>
          </a:prstGeom>
          <a:noFill/>
          <a:ln w="63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rgbClr val="000000"/>
              </a:buClr>
              <a:buSzPct val="45000"/>
              <a:buFont typeface="Wingdings" panose="05000000000000000000" pitchFamily="2" charset="2"/>
              <a:buNone/>
            </a:pPr>
            <a:endParaRPr lang="en-US" altLang="en-US"/>
          </a:p>
        </p:txBody>
      </p:sp>
      <p:sp>
        <p:nvSpPr>
          <p:cNvPr id="14339" name="Title 1"/>
          <p:cNvSpPr>
            <a:spLocks noGrp="1"/>
          </p:cNvSpPr>
          <p:nvPr>
            <p:ph type="title"/>
          </p:nvPr>
        </p:nvSpPr>
        <p:spPr>
          <a:xfrm>
            <a:off x="203200" y="600075"/>
            <a:ext cx="8758238" cy="676275"/>
          </a:xfrm>
        </p:spPr>
        <p:txBody>
          <a:bodyPr/>
          <a:lstStyle/>
          <a:p>
            <a:pPr>
              <a:defRPr/>
            </a:pPr>
            <a:r>
              <a:rPr lang="en-US" altLang="en-US" kern="1200" dirty="0">
                <a:ea typeface="ＭＳ Ｐゴシック" pitchFamily="34" charset="-128"/>
              </a:rPr>
              <a:t>IBM Cloud Dev/Test Managed Services provides private and hybrid cloud solutions to meet your development and test needs</a:t>
            </a:r>
          </a:p>
        </p:txBody>
      </p:sp>
      <p:sp>
        <p:nvSpPr>
          <p:cNvPr id="37892" name="Rounded Rectangle 8"/>
          <p:cNvSpPr>
            <a:spLocks noChangeArrowheads="1"/>
          </p:cNvSpPr>
          <p:nvPr/>
        </p:nvSpPr>
        <p:spPr bwMode="auto">
          <a:xfrm>
            <a:off x="220663" y="1409700"/>
            <a:ext cx="4779962"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3000"/>
              </a:lnSpc>
              <a:buClr>
                <a:srgbClr val="000000"/>
              </a:buClr>
              <a:buSzPct val="100000"/>
              <a:buFont typeface="StarSymbol"/>
              <a:buNone/>
            </a:pPr>
            <a:r>
              <a:rPr lang="en-US" altLang="zh-CN" sz="1400" b="1">
                <a:solidFill>
                  <a:srgbClr val="336699"/>
                </a:solidFill>
                <a:ea typeface="MS PGothic" panose="020B0600070205080204" pitchFamily="34" charset="-128"/>
              </a:rPr>
              <a:t>IBM Cloud Dev/Test Managed Services </a:t>
            </a:r>
            <a:r>
              <a:rPr lang="en-US" altLang="zh-CN" sz="1400">
                <a:ea typeface="MS PGothic" panose="020B0600070205080204" pitchFamily="34" charset="-128"/>
              </a:rPr>
              <a:t>provides integrated development and test environments including tools, infrastructure and managed support services (back up, restore, and security) to move you faster from business opportunity to application implementation:</a:t>
            </a:r>
          </a:p>
          <a:p>
            <a:pPr eaLnBrk="1" hangingPunct="1">
              <a:lnSpc>
                <a:spcPct val="93000"/>
              </a:lnSpc>
              <a:buClr>
                <a:srgbClr val="000000"/>
              </a:buClr>
              <a:buSzPct val="100000"/>
              <a:buFont typeface="StarSymbol"/>
              <a:buNone/>
            </a:pPr>
            <a:endParaRPr lang="en-US" altLang="zh-CN" sz="1400">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setup time up to 96%</a:t>
            </a:r>
            <a:r>
              <a:rPr lang="en-US" altLang="zh-CN" sz="1300">
                <a:solidFill>
                  <a:srgbClr val="9900CC"/>
                </a:solidFill>
                <a:ea typeface="MS PGothic" panose="020B0600070205080204" pitchFamily="34" charset="-128"/>
              </a:rPr>
              <a:t> </a:t>
            </a:r>
            <a:r>
              <a:rPr lang="en-US" altLang="zh-CN" sz="1300">
                <a:ea typeface="MS PGothic" panose="020B0600070205080204" pitchFamily="34" charset="-128"/>
              </a:rPr>
              <a:t>with self-provisioning</a:t>
            </a: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Lowers TCO by up to 50% </a:t>
            </a:r>
            <a:r>
              <a:rPr lang="en-US" altLang="zh-CN" sz="1300">
                <a:ea typeface="MS PGothic" panose="020B0600070205080204" pitchFamily="34" charset="-128"/>
              </a:rPr>
              <a:t>for Dev/Test</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Moves from  </a:t>
            </a:r>
            <a:r>
              <a:rPr lang="en-US" altLang="zh-CN" sz="1300" b="1">
                <a:solidFill>
                  <a:srgbClr val="9900CC"/>
                </a:solidFill>
                <a:ea typeface="MS PGothic" panose="020B0600070205080204" pitchFamily="34" charset="-128"/>
              </a:rPr>
              <a:t>CapEX to OpEX </a:t>
            </a:r>
            <a:r>
              <a:rPr lang="en-US" altLang="zh-CN" sz="1300">
                <a:solidFill>
                  <a:srgbClr val="01052B"/>
                </a:solidFill>
                <a:ea typeface="MS PGothic" panose="020B0600070205080204" pitchFamily="34" charset="-128"/>
              </a:rPr>
              <a:t>for Dev/Test infrastructure</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Lower business risk with comprehensive unified </a:t>
            </a:r>
            <a:r>
              <a:rPr lang="en-US" altLang="zh-CN" sz="1300" b="1">
                <a:solidFill>
                  <a:srgbClr val="9900CC"/>
                </a:solidFill>
                <a:ea typeface="MS PGothic" panose="020B0600070205080204" pitchFamily="34" charset="-128"/>
              </a:rPr>
              <a:t>security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Keeps your team productive with </a:t>
            </a:r>
            <a:r>
              <a:rPr lang="en-US" altLang="zh-CN" sz="1300" b="1">
                <a:solidFill>
                  <a:srgbClr val="9900CC"/>
                </a:solidFill>
                <a:ea typeface="MS PGothic" panose="020B0600070205080204" pitchFamily="34" charset="-128"/>
              </a:rPr>
              <a:t>middleware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00000"/>
                </a:solidFill>
                <a:ea typeface="宋体" panose="02010600030101010101" pitchFamily="2" charset="-122"/>
              </a:rPr>
              <a:t>Focuses your resources on your applications, </a:t>
            </a:r>
            <a:br>
              <a:rPr lang="en-US" altLang="zh-CN" sz="1300">
                <a:solidFill>
                  <a:srgbClr val="000000"/>
                </a:solidFill>
                <a:ea typeface="宋体" panose="02010600030101010101" pitchFamily="2" charset="-122"/>
              </a:rPr>
            </a:br>
            <a:r>
              <a:rPr lang="en-US" altLang="zh-CN" sz="1300">
                <a:solidFill>
                  <a:srgbClr val="000000"/>
                </a:solidFill>
                <a:ea typeface="宋体" panose="02010600030101010101" pitchFamily="2" charset="-122"/>
              </a:rPr>
              <a:t>not your infrastructure and the maintenance of it</a:t>
            </a:r>
            <a:endParaRPr lang="en-US" altLang="zh-CN" sz="1300">
              <a:solidFill>
                <a:srgbClr val="01052B"/>
              </a:solidFill>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time to market up to 60% </a:t>
            </a:r>
            <a:r>
              <a:rPr lang="en-US" altLang="zh-CN" sz="1300">
                <a:solidFill>
                  <a:srgbClr val="01052B"/>
                </a:solidFill>
                <a:ea typeface="MS PGothic" panose="020B0600070205080204" pitchFamily="34" charset="-128"/>
              </a:rPr>
              <a:t>for your application development and testing projects!</a:t>
            </a:r>
          </a:p>
          <a:p>
            <a:pPr eaLnBrk="1" hangingPunct="1">
              <a:buFont typeface="StarSymbol"/>
              <a:buNone/>
            </a:pPr>
            <a:endParaRPr lang="en-US" altLang="zh-CN" sz="1200">
              <a:solidFill>
                <a:srgbClr val="000000"/>
              </a:solidFill>
              <a:ea typeface="宋体" panose="02010600030101010101" pitchFamily="2" charset="-122"/>
            </a:endParaRPr>
          </a:p>
          <a:p>
            <a:pPr eaLnBrk="1" hangingPunct="1">
              <a:lnSpc>
                <a:spcPct val="93000"/>
              </a:lnSpc>
              <a:buClr>
                <a:srgbClr val="000000"/>
              </a:buClr>
              <a:buSzPct val="100000"/>
              <a:buFont typeface="Wingdings" panose="05000000000000000000" pitchFamily="2" charset="2"/>
              <a:buNone/>
            </a:pPr>
            <a:endParaRPr lang="en-US" altLang="zh-CN" sz="1100">
              <a:solidFill>
                <a:srgbClr val="000000"/>
              </a:solidFill>
              <a:ea typeface="MS PGothic" panose="020B0600070205080204" pitchFamily="34" charset="-128"/>
            </a:endParaRPr>
          </a:p>
        </p:txBody>
      </p:sp>
      <p:sp>
        <p:nvSpPr>
          <p:cNvPr id="37893" name="Text Box 20"/>
          <p:cNvSpPr txBox="1">
            <a:spLocks noChangeArrowheads="1"/>
          </p:cNvSpPr>
          <p:nvPr/>
        </p:nvSpPr>
        <p:spPr bwMode="auto">
          <a:xfrm>
            <a:off x="247650" y="5691188"/>
            <a:ext cx="28559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Leverages the full capabilities of IaaS,  PaaS, and Managed Services. </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Provides global dev/test support and remote access .</a:t>
            </a:r>
          </a:p>
          <a:p>
            <a:pPr eaLnBrk="1" hangingPunct="1">
              <a:lnSpc>
                <a:spcPct val="93000"/>
              </a:lnSpc>
              <a:spcBef>
                <a:spcPct val="15000"/>
              </a:spcBef>
              <a:buClr>
                <a:srgbClr val="000000"/>
              </a:buClr>
              <a:buFont typeface="Arial" panose="020B0604020202020204" pitchFamily="34" charset="0"/>
              <a:buChar char="•"/>
            </a:pPr>
            <a:endParaRPr lang="en-US" altLang="en-US" sz="1000">
              <a:solidFill>
                <a:srgbClr val="000000"/>
              </a:solidFill>
              <a:ea typeface="宋体" panose="02010600030101010101" pitchFamily="2" charset="-122"/>
            </a:endParaRPr>
          </a:p>
        </p:txBody>
      </p:sp>
      <p:sp>
        <p:nvSpPr>
          <p:cNvPr id="14342" name="Text Box 21"/>
          <p:cNvSpPr txBox="1">
            <a:spLocks noChangeArrowheads="1"/>
          </p:cNvSpPr>
          <p:nvPr/>
        </p:nvSpPr>
        <p:spPr bwMode="auto">
          <a:xfrm>
            <a:off x="3070225" y="5715000"/>
            <a:ext cx="2832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Provides fast turnaround (hours not days) to provision servers</a:t>
            </a:r>
          </a:p>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Allows you to increase and decrease capacity as needed…instantly</a:t>
            </a:r>
          </a:p>
        </p:txBody>
      </p:sp>
      <p:sp>
        <p:nvSpPr>
          <p:cNvPr id="37895" name="Text Box 22"/>
          <p:cNvSpPr txBox="1">
            <a:spLocks noChangeArrowheads="1"/>
          </p:cNvSpPr>
          <p:nvPr/>
        </p:nvSpPr>
        <p:spPr bwMode="auto">
          <a:xfrm>
            <a:off x="5748338" y="5715000"/>
            <a:ext cx="3213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Scales the dev/test environment with virtual machines at the rate required by the business</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Replicates the environment consistently to enable concurrent dev/test cycles</a:t>
            </a:r>
            <a:endParaRPr lang="en-US" altLang="en-US" sz="1000">
              <a:solidFill>
                <a:srgbClr val="000000"/>
              </a:solidFill>
              <a:ea typeface="宋体" panose="02010600030101010101" pitchFamily="2" charset="-122"/>
            </a:endParaRPr>
          </a:p>
        </p:txBody>
      </p:sp>
      <p:sp>
        <p:nvSpPr>
          <p:cNvPr id="37896" name="Slide Number Placeholder 2"/>
          <p:cNvSpPr txBox="1">
            <a:spLocks/>
          </p:cNvSpPr>
          <p:nvPr/>
        </p:nvSpPr>
        <p:spPr bwMode="auto">
          <a:xfrm>
            <a:off x="220663" y="6286500"/>
            <a:ext cx="3810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lnSpc>
                <a:spcPct val="93000"/>
              </a:lnSpc>
              <a:buClr>
                <a:srgbClr val="000000"/>
              </a:buClr>
              <a:buSzPct val="45000"/>
              <a:buFont typeface="StarSymbol"/>
              <a:buNone/>
            </a:pPr>
            <a:endParaRPr lang="en-US" altLang="en-US"/>
          </a:p>
        </p:txBody>
      </p:sp>
      <p:pic>
        <p:nvPicPr>
          <p:cNvPr id="378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0775" y="1631950"/>
            <a:ext cx="40767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AutoShape 9"/>
          <p:cNvSpPr>
            <a:spLocks noChangeArrowheads="1"/>
          </p:cNvSpPr>
          <p:nvPr/>
        </p:nvSpPr>
        <p:spPr bwMode="auto">
          <a:xfrm>
            <a:off x="5589588" y="5295900"/>
            <a:ext cx="3413125" cy="360363"/>
          </a:xfrm>
          <a:prstGeom prst="homePlate">
            <a:avLst>
              <a:gd name="adj" fmla="val 59030"/>
            </a:avLst>
          </a:prstGeom>
          <a:solidFill>
            <a:schemeClr val="accent5">
              <a:lumMod val="25000"/>
            </a:schemeClr>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sz="1633">
              <a:ea typeface="MS PGothic" panose="020B0600070205080204" pitchFamily="34" charset="-128"/>
            </a:endParaRPr>
          </a:p>
        </p:txBody>
      </p:sp>
      <p:sp>
        <p:nvSpPr>
          <p:cNvPr id="14347" name="Text Box 10"/>
          <p:cNvSpPr txBox="1">
            <a:spLocks noChangeArrowheads="1"/>
          </p:cNvSpPr>
          <p:nvPr/>
        </p:nvSpPr>
        <p:spPr bwMode="auto">
          <a:xfrm>
            <a:off x="6051550" y="5308600"/>
            <a:ext cx="2716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Scalable</a:t>
            </a:r>
          </a:p>
        </p:txBody>
      </p:sp>
      <p:sp>
        <p:nvSpPr>
          <p:cNvPr id="10275" name="AutoShape 13"/>
          <p:cNvSpPr>
            <a:spLocks noChangeArrowheads="1"/>
          </p:cNvSpPr>
          <p:nvPr/>
        </p:nvSpPr>
        <p:spPr bwMode="auto">
          <a:xfrm>
            <a:off x="2600325" y="5295900"/>
            <a:ext cx="3379788" cy="360363"/>
          </a:xfrm>
          <a:prstGeom prst="homePlate">
            <a:avLst>
              <a:gd name="adj" fmla="val 59016"/>
            </a:avLst>
          </a:prstGeom>
          <a:solidFill>
            <a:schemeClr val="accent5">
              <a:lumMod val="25000"/>
            </a:schemeClr>
          </a:solidFill>
          <a:ln w="9360">
            <a:solidFill>
              <a:srgbClr val="BFBFBF"/>
            </a:solidFill>
            <a:round/>
            <a:headEnd/>
            <a:tailEnd/>
          </a:ln>
        </p:spPr>
        <p:txBody>
          <a:bodyPr lIns="414720" tIns="497664" rIns="81638" bIns="42452"/>
          <a:lstStyle/>
          <a:p>
            <a:pPr algn="ctr" defTabSz="414726" eaLnBrk="1" hangingPunct="1">
              <a:lnSpc>
                <a:spcPct val="93000"/>
              </a:lnSpc>
              <a:spcBef>
                <a:spcPts val="544"/>
              </a:spcBef>
              <a:buClr>
                <a:srgbClr val="000000"/>
              </a:buClr>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1089">
                <a:solidFill>
                  <a:srgbClr val="FFFFFF"/>
                </a:solidFill>
                <a:ea typeface="MS PGothic" pitchFamily="34" charset="-128"/>
              </a:rPr>
              <a:t> </a:t>
            </a:r>
          </a:p>
        </p:txBody>
      </p:sp>
      <p:sp>
        <p:nvSpPr>
          <p:cNvPr id="14349" name="Text Box 14"/>
          <p:cNvSpPr txBox="1">
            <a:spLocks noChangeArrowheads="1"/>
          </p:cNvSpPr>
          <p:nvPr/>
        </p:nvSpPr>
        <p:spPr bwMode="auto">
          <a:xfrm>
            <a:off x="3154363" y="5308600"/>
            <a:ext cx="25939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Flexible</a:t>
            </a:r>
          </a:p>
        </p:txBody>
      </p:sp>
      <p:sp>
        <p:nvSpPr>
          <p:cNvPr id="14350" name="AutoShape 16"/>
          <p:cNvSpPr>
            <a:spLocks noChangeArrowheads="1"/>
          </p:cNvSpPr>
          <p:nvPr/>
        </p:nvSpPr>
        <p:spPr bwMode="auto">
          <a:xfrm>
            <a:off x="227013" y="5295900"/>
            <a:ext cx="2900362" cy="360363"/>
          </a:xfrm>
          <a:prstGeom prst="homePlate">
            <a:avLst>
              <a:gd name="adj" fmla="val 59003"/>
            </a:avLst>
          </a:prstGeom>
          <a:solidFill>
            <a:srgbClr val="030D6B"/>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altLang="en-US" sz="1633">
              <a:ea typeface="MS PGothic" panose="020B0600070205080204" pitchFamily="34" charset="-128"/>
            </a:endParaRPr>
          </a:p>
        </p:txBody>
      </p:sp>
      <p:sp>
        <p:nvSpPr>
          <p:cNvPr id="14351" name="Text Box 17"/>
          <p:cNvSpPr txBox="1">
            <a:spLocks noChangeArrowheads="1"/>
          </p:cNvSpPr>
          <p:nvPr/>
        </p:nvSpPr>
        <p:spPr bwMode="auto">
          <a:xfrm>
            <a:off x="1046163" y="5303838"/>
            <a:ext cx="12128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Integrated</a:t>
            </a:r>
          </a:p>
        </p:txBody>
      </p:sp>
      <p:sp>
        <p:nvSpPr>
          <p:cNvPr id="3790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4E212C9-AB86-4FEC-A7DE-0EE9D2416E96}" type="slidenum">
              <a:rPr lang="de-DE" altLang="zh-CN"/>
              <a:pPr/>
              <a:t>23</a:t>
            </a:fld>
            <a:endParaRPr lang="de-DE"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3603625"/>
            <a:ext cx="47799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AutoShape 131" descr="data:image/jpeg;base64,/9j/4AAQSkZJRgABAQAAAQABAAD/2wCEAAkGBxITERUUExIQFRAWGBUQFBAQFhIQEBIQFRQWFxUUFBQYKCghGCYqJxgUITIhJSkrLi4xFyAzODMsNygtLjcBCgoKDg0OGhAQGy8kHyQsLDQsLC04LSwsLCw0LCwsLCwsLCwxLSwsLCw0LCwsLCwsLCwsLCwsLCwsLCwsLCwsLv/AABEIAKYBMAMBIgACEQEDEQH/xAAcAAEAAgIDAQAAAAAAAAAAAAAABgcFCAIDBAH/xABJEAABAwEDBgkGDAUEAwEAAAABAAIDBAUREgcTITFBUQYVMlNhcZGT0RYicoGishQjMzVCVHOCkqGx0hdSg8HCQ2Jj4SRE8CX/xAAZAQEAAwEBAAAAAAAAAAAAAAAAAgMEAQX/xAAoEQACAQIFAwUBAQEAAAAAAAAAAQIDEQQSE1FSFCExMjNhgbFBcSL/2gAMAwEAAhEDEQA/ALxXTPVxsuxyMbfqxua2/qvXcqhy6D42k9Cb3o1bRp6k1EjKWVXLT40g5+HvGeKcaQc/D3jPFau4RuCYRuC2dCuRV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XbT1Ub78D2Pu14HNddfqvuWt/Bjg3LWzCKIANGmSVwvZEzed53N29QJGwXByxIKOEQwNuaNLnG7HI/a952n/oDQFmr0Y0+17snCTl/DKIiLOWBVDlz+VpPQm96NW8qhy5/K0noTe9GtOE91ff4V1fSViiLlGwuIa0FzjoDWgucTuAGkr1jMcUUms/gDaUtxFM5jT9KZzIvZJxfkstHkmtA630Y6DJKT+TFW61NeWiWV7EDRTmXJTaI1Gld6Ej7/aaFh67gPaMV5dSSkDbFgm/JhJ/JFVg/DQyvYjyLlLGWuLXNc141teC1w6wdIXFWEQiIgCL32VY1RUlwghfKW3F2C7zQb7r7+o9iyHkVaP1Of2fFRc4rs2dszAIs/5FWj9Tn9nxXltLg5V07Mc1PLHHeG43AXYjqGgopxfhoWZikRFI4EXqs6z5Z3iOGN0khBIY26+4azpWV8irR+pz+z4qLnFeWds2YBFn/Iq0fqc/s+KeRVo/U5/Z8VzUhujuVmARZ53Au0R/6c/qAP6FeSp4O1kfLpKoDfmpCO0BdU4v+nLMxiIdBIOgjWDoI6wikcCIiAIiIAiIgCyNhWPJVS4GaALi+Q8ljd53nXcNvaUsSyJKmTAzQBpe88ljd53ncNqtqw7IZBGI4xc0aSTynO2ucdpWbEYhU1ZeSyEMx7+DtFHTRCKFtzRpLjynv2ucdp/TUpRSErwUFGsuxly8ptt3ZpOSIi4Aqhy5/K0noTe9GreVc5RrDNZaFBALw0tmfI4a2wtdEXEdJ0AdLgr8M0qib+fwhUV4kG4D8Bpa843ExUoNxluvc8jW2IHQelx0Dp0hXVYXB2mpG4YImtOov5Ur/SedJ6tS99JTMiY2ONobGwBjWN0BrRoAC7krV5VH8bCMFEIiKgmEREB5LRsuCduGaKKRu6RrX3dV+r1Kr8ofAKjpqd1TFI+G4gCA/Gske46Gsv8AOadZ1kAA6FbaonKpwk+FVWaY6+CAlgu1Pm1SP6buSOo71qwudzsn2/pXUtbuQlEXusOzXVNRFA2++R4YSNbWa3u9QDj6l6rdldmYujJJY+YoBIR8ZUHPHfm9UY7Bi++VNlwgiaxrWtADWgNa0ag0C4ALmvDnLPJyNiVlYLE8K7JFVRzQaL3sOAnZK3zmHtAWWRRTad0dfc1UII0EEEaCDrBGsFfFKsplkfB7QluF0cv/AJDN3n34x+IO9RCiq9yElKKaMbVnYmeSL5zZ9nL7oV8qhskXzmz7OX3Qr5Xm4z3Po0UvSERFkLAiIgPFaVk084umhikH/I1riOonSPUq94T5KI3AvonFj9eYlJdG7oY86W+u8dSs9FZCrOHpZFxT8mrNXTPie6ORjmSNOFzHC5zT0+K6Vd+Vfgs2opzUxt/8iEYiRrkgGlzTvI0uHURtVIL1qNVVI3M0o5XYIiK0iFkbEsiSpkwM0AaXyHksbvO87htSw7HkqZMDNAFxfIeSxu87zuG1W1YlkMhjEcbbmjSSeU521zjtKzYjEKmrLyWQhmFiWQyGMRxtuA0knlOdtc47SpPQUSUFEsvGy5eU227s0iNly5oi4AiIgC8vwUGfOkaRHmmnoc7E4eyzsXqXR8IGdze3BjA3gOId+re1dQO9ERcBXuVrhRUUrYYoDgMwe50wHnBrMIwsv1E4tJ1jRdrvVOVFZLIb5JJXnfI9zz2krZLhBYUFZEYp2Ym62uGh7HbHMdsP/wAb1UfCHJbVwkupyKiLcLmTgdLTod6jf0L0MLVpqOV9mUVIyvchcFoTM5E0zD/skez9CpJZGUW0ICL5hMz+SoGPR0PFzu0lReqpnxuwSMfG/wDkka5juw6V1LY4Rku6Kk2i1bSysNko5GxxSRVjhgbpD424tDpGv13gX3AgaSNelVUERcp0o0/Sdcm/IVl5FLHxTS1ThojGZj+0fcXn1DCPvlVoStjOAlj/AAWhhjIukIzsm/Oyec4HqvDfuhU4ueWnbclTV2SBEXRXVTYonyvNzI2ukcf9rQSf0XlGk70WF4HWz8MooZzcHubc8DUJWkteO0H1ELNLsk4uzCdyvcs9kZykZUNHnQO877GS5p7CGHtVKraO06Js8MkT+RIx0bupwIvC1irKV0Uj4n8uNzo3ek0kG7sXpYKd4uOxnqrvcluSL5zZ9nL7oV8qhskXzmz7OX3Qr5WfGe59FlL0hQzKxWSRUGKKSSN+djGKNxY644rxeFM1Bcsnzd/Vj/yVNH3I/wCkp+llRs4T1w0isqu9kP6lSGwMptbC4Z93wiH6TXhrZQN7Hi68+lff0a1CEXrypQkrNGZSaNpLPrWTRMljOKORoe06r2kX6Rs6l6FDskpdxXFffdimDb/5c67/ALUxXjTjlk1saou6ufHtBBBF4Ogg7QVrBbFHmaiaHZHLJEPRa8hp7ACtoFrnlAH/AOnVfaf4NvWvAv8A6aKq3hEfWRsOx5KmTAzQBpfIeSxu87zuCWHY8lTJgZoaNL5DyWN/udwVtWJZDIWCOMXNGkk8pztrnHaVoxGIVNWXkhCGYWJZDIYxHGLmjSSeU521zjtKk9BRL7QUSy0bLl5TbbuzSGMuXNEXAEREAREQBV/w8t/4FaNDKb80WTxSga8050V5A23ENd6rtqsBVDlz+VpPQm96NX4aKlUSfz+EKjtEtuCZr2hzXBzHAOa5pva5pF4IO1c1QnAjh7LQ3RvBlpNebBGcjJ0kxE6PunR0jTfdFh2/TVbMcErX/wAzdUjOh7DpC5WoSpv43EZqRk0RFSTPNXUEUzcE0UcjP5ZGte3sKg9u5KaSW91O59O/dplhJ6WuN49R9SsFFOFSUPSzjin5Nb+EnBSqoj8dH8WTc2eO90LjsGL6J6Dd61g1tRU07JGFj2tcxwwuY4BzXA7CDrVFZR+BvwGQSRXmkkNzbySYpNebJOsXXkHoIOq8+jQxOd5ZeSidO3dGN4A2P8Kr4YyL42nPybs3GQbj1nC37y2LVaZFLHwwS1LhpldmmH/ijvxEdbiR9wKy1lxc81S2xZSVkFCMr1qZqgMYPnzubD04B5zz2DD95TdUjlltTOVrYQfNgYAeiWW5zvyEahhoZqi+DtR2iZzIhad7J6YnkkVDB0OGF93UQz8StJa8ZOrT+D2jA4m5ryad/oy6B7WA+pbDqeLhlqX3OUneIVH5YrIzVaJgPMqG4juzsdzXflgParwUOyq2Rn7Pe4C+SAiobvwtvEg/CXHrAUMNPJUXydqK8St8kXzmz7OX3Qr5VDZIvnNn2cvuhXyrMZ7n0cpekKEZYI3Os65ocTnY9DQXH6WwKbos0JZZKWxNq6sattoJjoEMxO4RvJ/IKRcHuANbUuF8T4IvpSztLCB/tjNznHdoA6VsEi1yxsmuyKlSR5LJs9lPDHDGLo42hjb9Zu2neTpJ6160RYm7lwWus9I+0LQqHR8h0sjzJra2LGQw9JuAuG1Xdwuq3tgdHEbppQY2v5tp0Pk9Q1DaSNl5EasSyGQxiONtzRrP0nO2ucdpV9KrppteWQlHMxYlkMhYI423NGkn6TnbXOO0qUUFElBRLLRsuVLbbuyYjZcuaIuAIiIAiIgCIiAKocufytJ6E3vRq3lUOXP5Wk9Cb3o1pwnur7/Cur6SsV2U87mOD2Ocx7dLXsJY8dThpC9dDY1RNHJJFDJJHHcJCwYi3FeR5o0nVpuvu0XrwL1bp9jMTmxcqVdDcJc3UMHODNy943R2tKnNj5U6GW4S5yncdHxgxR3+m2+7rcAqNRUTw1OX8t/hNVJI2npqhkjQ+N7XsOkPYQ5pHQRoK7VQGTK1poa+GONzs1M7BJFpwOGEnHdsIuvv3AhX+vOr0dKVjRCWZBYfhdZHwqjmhuBe5hMd+oTN86M9oCzCKpNp3RJq54bEs5tPTxQN5MbGsv3kDS49ZvPrXuREbu7g+ErW3hHSVbqiWWanqGOke+Q4433AOcSAHXXG4XDQdi2TRXUa2k27XIThmNXaaz53kZqKdztmbY9xB2EXBbMWVO98ET5GFkrmMc+N2gseWjE0+u9epF2vX1bdvAhDKFxkYHAgi8EEEHUQdYXJFnJlL8BLLNLbroDf8WJmtJ2xloMZ9bS1XQopaFj4bXpqpo0Pilgk9NrcUZ9Yxj7oUrV1eedqXwQgrXQRFG+H1vyUVJnomxufjYy6QOLbnX38kg7FXGLk7Ik3YkiKlf4u1vM0n4Zf3Lonyr2geS2lZ0tjeT7TitHR1CGrEvFYWu4SwseYo3CWYcpjDe2P7Rw0N9HWd115FNU9rWlaMmbdUy5vXIWfFRNadhDLsXQDep/YlkRwxiONtzRrP0nO2ucdpUKlJU+zd2djLN4Mg5zpX4naSewDcFl6CiSgoll2MuVBM+MZcuaIgCIiAIiIAiIgCIiAKosuLSZqQAEktmAA0kkuiAAVuqNWxYQqLRpZX3YKdksgabr3SuczNm7cLi6/eGq6hNQnmfz+EJq6sd/AmwRRUccWjOfKSkbZXaXaejQ0dDQuu3+BNDVkukhDZT/rQnNyHpcRod94FSJFDUlmzX7ksqtYqusyOi/4qscBuliDz+Jpb+i8jcjs22siA3iJxPZiCt9FasVV3/COnEifA/gHT0Ls4HOlqCMOdeAAwHWGMHJv36T0qWIiplNyd5EkkvARcXSAXXkC83C/Rebibhv1HsXJROhEXF7wASTcACSTqAGsoDkioN+UevE8kkc3xTnueyKRrXsbGScLdOkaLtRWTp8rtYB58FK472iSP/IrU8HUK9WJdKKmZsr9UR5tPTNO92ceOwELDV2Ui0pP9ZsYFxwwsawG7TcSb3fmiwdRh1Yl/ovLZda2eGOZnJkY2QdTmg3fmvUsrViw+Fo0dGkdB1f3K+oiAKC5ZPm7+rH/AJKdKC5ZPm7+rH/kraHuR/0jP0so1ZKwrGkqZMDNDRpfIeSxv9zuCWFY0lTJgZoaNL5DyWN/udwVtWLZLIYxHG25o1n6TnbXOO0r0cRiFTVl5KIQzCxbIZCwRxtuaNZ+k521zjtKk9BRJQUSy7GXLym23dmkMZcuSIuAIiIAiIgCIiAIiIAiIgCqbLXUPjqKN8b3se1kxa9hLHA4o9RGkK2VUOXP5Wk9Cb3o1owvur7/AArqek8NhZVquK5tQxlQzVi+Smu6wMLuwdam9m5T7PluxvkhdumYbvxMvHaQqIRb54WnL+W/wqVSSNmKThHRyfJ1dM7obLGSOsX3hev4fDzsX42rVwhfMA3DsVLwK5EtZ7Gy1bwooYvlKumaf5c4xz/U0G89iiFu5WaZgIpo3zP2PeDFCOnT5x6rh1qmQEU44OC89zjqssjgdwxY+rkqrRqbnNZm4IgyQxsxnz3MYwEN0AC86TiKnX8RrL+tDuqj9q19RSnhYSdziqNGwX8RrL+tDuqj9qwfDXKBRvopo6afHPI3NABkrLmvIDze5oGhuJUyi5HBwTT7h1WwiItRWEREBbOTfhxSwUQhqZsD43uDL2SPxROOIG9oOoucPUpT/Eay/rQ7qo/atfUWWWEhJt9yxVWlY2C/iNZf1od1UftT+I1l/Wh3VR+1a+oo9FT3Z3VZsF/Eay/rQ7qo/asLwutWmtOmzFLNicJI3vdm5WhjBfeb3AAncL1VNhWNJUyYWaGjS+Q8lg/udwVt2LZLIWCONtzRt2uO1zjtKoqwp0WsrdycW5efB8sWyWQxiONtzRrP0nO2ucdpUnoKJKCiWXYy5ZG23dloYy5ckRcAREQBERAEREAREQBERAEREAVQ5c/laT0JvejVvKuMq/Bmqq5Kd1PFjaxsoeccbLi4sI5ZF+o6lowzSqJv5/CFRXiU0ikUvAivbrgu/qQn/JdXkhW8z7cXivT1afJGfK9jBIs75IVvM+3F4p5IVvM+3F4pq0+SGV7GCRZ3yQreZ9uLxTyQreZ9uLxTVp8kMr2MEizvkjW8z7cXinkhW8z7cXimrT5IZXsYJFnfJCt5n24vFPJCt5n24vFNWnyQyvYwSLO+SFbzPtxeKeSFbzPtxeKatPkhlexgkWd8kK3mfbi8U8kK3mfbi8U1afJDK9jBIs75IVvM+3F4p5IVvM+3F4pq0+SGV7GCWSsKxpKqTCzQ0XF8h1Mb/c7gsjScDKtz2h7BGwnznlzHXDoa03lWVY1kshYI423NHa47XOO0qiviYxVou7Jwpt+RY1kshYI423NHrLnbXOO0qTUFElBRLLsZcvMbbd2aAxly5Ii4AiIgCIiAIiIAiIgCIiAIiIAiIgC4yDQuSIDCVtGSV4uLipMWBfM0EBGeLjuTi47lJs0EzQQEZ4uO5OLipNmgmaCAjPFx3Jxcdyk2aCZoICM8XHcnFx3KTZoJmggIzxcdycXHcpNmgmaCAjPFx3Jxcdyk2aCZoICM8XFOLipNmgmaCAjbbOKyNHQ3LJ5sLkAgPjGXLkiIAiIgCIiAIiIAiIgCIiAIiIAiIgCIiAIiIAiIgCIiAIiIAiIgCIiAIiIAiIgCIiAIiIAiIgCIiAIiIAiIgCIiAIiIAiIgCIiAIiID/9k="/>
          <p:cNvSpPr>
            <a:spLocks noChangeAspect="1" noChangeArrowheads="1"/>
          </p:cNvSpPr>
          <p:nvPr/>
        </p:nvSpPr>
        <p:spPr bwMode="auto">
          <a:xfrm>
            <a:off x="160338" y="-165100"/>
            <a:ext cx="276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AutoShape 2"/>
          <p:cNvSpPr>
            <a:spLocks noChangeArrowheads="1"/>
          </p:cNvSpPr>
          <p:nvPr/>
        </p:nvSpPr>
        <p:spPr bwMode="auto">
          <a:xfrm>
            <a:off x="565150" y="4970463"/>
            <a:ext cx="4987925" cy="387350"/>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a:t>
            </a:r>
          </a:p>
        </p:txBody>
      </p:sp>
      <p:grpSp>
        <p:nvGrpSpPr>
          <p:cNvPr id="39941" name="Group 1"/>
          <p:cNvGrpSpPr>
            <a:grpSpLocks/>
          </p:cNvGrpSpPr>
          <p:nvPr/>
        </p:nvGrpSpPr>
        <p:grpSpPr bwMode="auto">
          <a:xfrm>
            <a:off x="565150" y="5970588"/>
            <a:ext cx="4987925" cy="411162"/>
            <a:chOff x="606260" y="3310359"/>
            <a:chExt cx="8868105" cy="451413"/>
          </a:xfrm>
        </p:grpSpPr>
        <p:sp>
          <p:nvSpPr>
            <p:cNvPr id="35" name="AutoShape 2"/>
            <p:cNvSpPr>
              <a:spLocks noChangeArrowheads="1"/>
            </p:cNvSpPr>
            <p:nvPr/>
          </p:nvSpPr>
          <p:spPr bwMode="auto">
            <a:xfrm>
              <a:off x="60626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Security</a:t>
              </a:r>
            </a:p>
          </p:txBody>
        </p:sp>
        <p:sp>
          <p:nvSpPr>
            <p:cNvPr id="36" name="AutoShape 2"/>
            <p:cNvSpPr>
              <a:spLocks noChangeArrowheads="1"/>
            </p:cNvSpPr>
            <p:nvPr/>
          </p:nvSpPr>
          <p:spPr bwMode="auto">
            <a:xfrm>
              <a:off x="357829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Compliance</a:t>
              </a:r>
            </a:p>
          </p:txBody>
        </p:sp>
        <p:sp>
          <p:nvSpPr>
            <p:cNvPr id="37" name="AutoShape 2"/>
            <p:cNvSpPr>
              <a:spLocks noChangeArrowheads="1"/>
            </p:cNvSpPr>
            <p:nvPr/>
          </p:nvSpPr>
          <p:spPr bwMode="auto">
            <a:xfrm>
              <a:off x="6550318"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pSp>
      <p:sp>
        <p:nvSpPr>
          <p:cNvPr id="39" name="AutoShape 2"/>
          <p:cNvSpPr>
            <a:spLocks noChangeArrowheads="1"/>
          </p:cNvSpPr>
          <p:nvPr/>
        </p:nvSpPr>
        <p:spPr bwMode="auto">
          <a:xfrm>
            <a:off x="565150" y="5430838"/>
            <a:ext cx="4987925" cy="3905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Infrastructure</a:t>
            </a:r>
          </a:p>
        </p:txBody>
      </p:sp>
      <p:pic>
        <p:nvPicPr>
          <p:cNvPr id="39943"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54927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4"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2322513" y="2349500"/>
            <a:ext cx="16478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5"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409892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394" name="TextBox 17"/>
          <p:cNvSpPr txBox="1">
            <a:spLocks noChangeArrowheads="1"/>
          </p:cNvSpPr>
          <p:nvPr/>
        </p:nvSpPr>
        <p:spPr bwMode="auto">
          <a:xfrm>
            <a:off x="815975" y="3160713"/>
            <a:ext cx="869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Private</a:t>
            </a:r>
          </a:p>
        </p:txBody>
      </p:sp>
      <p:sp>
        <p:nvSpPr>
          <p:cNvPr id="16395" name="TextBox 17"/>
          <p:cNvSpPr txBox="1">
            <a:spLocks noChangeArrowheads="1"/>
          </p:cNvSpPr>
          <p:nvPr/>
        </p:nvSpPr>
        <p:spPr bwMode="auto">
          <a:xfrm>
            <a:off x="2693988" y="3173413"/>
            <a:ext cx="8715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Public</a:t>
            </a:r>
          </a:p>
        </p:txBody>
      </p:sp>
      <p:sp>
        <p:nvSpPr>
          <p:cNvPr id="16396" name="TextBox 17"/>
          <p:cNvSpPr txBox="1">
            <a:spLocks noChangeArrowheads="1"/>
          </p:cNvSpPr>
          <p:nvPr/>
        </p:nvSpPr>
        <p:spPr bwMode="auto">
          <a:xfrm>
            <a:off x="4364038" y="3173413"/>
            <a:ext cx="871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Hybrid</a:t>
            </a:r>
          </a:p>
        </p:txBody>
      </p:sp>
      <p:sp>
        <p:nvSpPr>
          <p:cNvPr id="56" name="Rounded Rectangle 6"/>
          <p:cNvSpPr>
            <a:spLocks noChangeArrowheads="1"/>
          </p:cNvSpPr>
          <p:nvPr/>
        </p:nvSpPr>
        <p:spPr bwMode="auto">
          <a:xfrm>
            <a:off x="436563"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a:solidFill>
                  <a:schemeClr val="bg1"/>
                </a:solidFill>
                <a:ea typeface="SimSun" panose="02010600030101010101" pitchFamily="2" charset="-122"/>
              </a:rPr>
              <a:t>Project Startup</a:t>
            </a:r>
          </a:p>
        </p:txBody>
      </p:sp>
      <p:sp>
        <p:nvSpPr>
          <p:cNvPr id="57" name="Rounded Rectangle 6"/>
          <p:cNvSpPr>
            <a:spLocks noChangeArrowheads="1"/>
          </p:cNvSpPr>
          <p:nvPr/>
        </p:nvSpPr>
        <p:spPr bwMode="auto">
          <a:xfrm>
            <a:off x="2322513" y="4445000"/>
            <a:ext cx="1597025" cy="241300"/>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Maintenance</a:t>
            </a:r>
          </a:p>
        </p:txBody>
      </p:sp>
      <p:sp>
        <p:nvSpPr>
          <p:cNvPr id="58" name="Rounded Rectangle 6"/>
          <p:cNvSpPr>
            <a:spLocks noChangeArrowheads="1"/>
          </p:cNvSpPr>
          <p:nvPr/>
        </p:nvSpPr>
        <p:spPr bwMode="auto">
          <a:xfrm>
            <a:off x="2322513" y="3924300"/>
            <a:ext cx="1597025" cy="239713"/>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Development</a:t>
            </a:r>
          </a:p>
        </p:txBody>
      </p:sp>
      <p:sp>
        <p:nvSpPr>
          <p:cNvPr id="59" name="Rounded Rectangle 6"/>
          <p:cNvSpPr>
            <a:spLocks noChangeArrowheads="1"/>
          </p:cNvSpPr>
          <p:nvPr/>
        </p:nvSpPr>
        <p:spPr bwMode="auto">
          <a:xfrm>
            <a:off x="4368800"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Test</a:t>
            </a:r>
          </a:p>
        </p:txBody>
      </p:sp>
      <p:sp>
        <p:nvSpPr>
          <p:cNvPr id="16401" name="Title 1"/>
          <p:cNvSpPr>
            <a:spLocks noGrp="1"/>
          </p:cNvSpPr>
          <p:nvPr>
            <p:ph type="title"/>
          </p:nvPr>
        </p:nvSpPr>
        <p:spPr>
          <a:xfrm>
            <a:off x="182563" y="542925"/>
            <a:ext cx="8686800" cy="731838"/>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With IBM Cloud </a:t>
            </a:r>
            <a:r>
              <a:rPr lang="en-US" altLang="en-US" kern="1200" dirty="0" err="1">
                <a:solidFill>
                  <a:schemeClr val="hlink"/>
                </a:solidFill>
                <a:ea typeface="+mn-ea"/>
                <a:cs typeface="Arial" panose="020B0604020202020204" pitchFamily="34" charset="0"/>
              </a:rPr>
              <a:t>dev</a:t>
            </a:r>
            <a:r>
              <a:rPr lang="en-US" altLang="en-US" kern="1200" dirty="0">
                <a:solidFill>
                  <a:schemeClr val="hlink"/>
                </a:solidFill>
                <a:ea typeface="+mn-ea"/>
                <a:cs typeface="Arial" panose="020B0604020202020204" pitchFamily="34" charset="0"/>
              </a:rPr>
              <a:t>/test managed services, you can get support for your entire suite of development and test systems in one place</a:t>
            </a:r>
          </a:p>
        </p:txBody>
      </p:sp>
      <p:grpSp>
        <p:nvGrpSpPr>
          <p:cNvPr id="39954" name="Group 8"/>
          <p:cNvGrpSpPr>
            <a:grpSpLocks/>
          </p:cNvGrpSpPr>
          <p:nvPr/>
        </p:nvGrpSpPr>
        <p:grpSpPr bwMode="auto">
          <a:xfrm>
            <a:off x="5868988" y="2286000"/>
            <a:ext cx="3438525" cy="4179888"/>
            <a:chOff x="6401444" y="1921013"/>
            <a:chExt cx="3789336" cy="4609971"/>
          </a:xfrm>
        </p:grpSpPr>
        <p:pic>
          <p:nvPicPr>
            <p:cNvPr id="15505"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131" y="1921013"/>
              <a:ext cx="1931963" cy="895118"/>
            </a:xfrm>
            <a:prstGeom prst="snip2DiagRect">
              <a:avLst>
                <a:gd name="adj1" fmla="val 703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2149" y="3399837"/>
              <a:ext cx="2427927" cy="3442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10268" name="Picture 28"/>
            <p:cNvPicPr>
              <a:picLocks noChangeAspect="1" noChangeArrowheads="1"/>
            </p:cNvPicPr>
            <p:nvPr/>
          </p:nvPicPr>
          <p:blipFill>
            <a:blip r:embed="rId6"/>
            <a:srcRect/>
            <a:stretch>
              <a:fillRect/>
            </a:stretch>
          </p:blipFill>
          <p:spPr bwMode="auto">
            <a:xfrm>
              <a:off x="7732650" y="4379570"/>
              <a:ext cx="1126925" cy="4377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9" name="Picture 29"/>
            <p:cNvPicPr>
              <a:picLocks noChangeAspect="1" noChangeArrowheads="1"/>
            </p:cNvPicPr>
            <p:nvPr/>
          </p:nvPicPr>
          <p:blipFill>
            <a:blip r:embed="rId7"/>
            <a:srcRect/>
            <a:stretch>
              <a:fillRect/>
            </a:stretch>
          </p:blipFill>
          <p:spPr bwMode="auto">
            <a:xfrm>
              <a:off x="7335388" y="5541977"/>
              <a:ext cx="1921448" cy="4377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410" name="TextBox 17"/>
            <p:cNvSpPr txBox="1">
              <a:spLocks noChangeArrowheads="1"/>
            </p:cNvSpPr>
            <p:nvPr/>
          </p:nvSpPr>
          <p:spPr bwMode="auto">
            <a:xfrm>
              <a:off x="6401444" y="2868220"/>
              <a:ext cx="3789336"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Mobile Managed Services</a:t>
              </a:r>
            </a:p>
          </p:txBody>
        </p:sp>
        <p:sp>
          <p:nvSpPr>
            <p:cNvPr id="16411" name="TextBox 17"/>
            <p:cNvSpPr txBox="1">
              <a:spLocks noChangeArrowheads="1"/>
            </p:cNvSpPr>
            <p:nvPr/>
          </p:nvSpPr>
          <p:spPr bwMode="auto">
            <a:xfrm>
              <a:off x="6401444" y="3773405"/>
              <a:ext cx="3789336" cy="2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Agile Development Platform</a:t>
              </a:r>
            </a:p>
          </p:txBody>
        </p:sp>
        <p:sp>
          <p:nvSpPr>
            <p:cNvPr id="16412" name="TextBox 17"/>
            <p:cNvSpPr txBox="1">
              <a:spLocks noChangeArrowheads="1"/>
            </p:cNvSpPr>
            <p:nvPr/>
          </p:nvSpPr>
          <p:spPr bwMode="auto">
            <a:xfrm>
              <a:off x="7057492" y="4850174"/>
              <a:ext cx="2477239" cy="44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SAP</a:t>
              </a:r>
            </a:p>
          </p:txBody>
        </p:sp>
        <p:sp>
          <p:nvSpPr>
            <p:cNvPr id="16413" name="TextBox 17"/>
            <p:cNvSpPr txBox="1">
              <a:spLocks noChangeArrowheads="1"/>
            </p:cNvSpPr>
            <p:nvPr/>
          </p:nvSpPr>
          <p:spPr bwMode="auto">
            <a:xfrm>
              <a:off x="7057492" y="6084518"/>
              <a:ext cx="2477239" cy="4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Oracle</a:t>
              </a:r>
            </a:p>
          </p:txBody>
        </p:sp>
      </p:grpSp>
      <p:sp>
        <p:nvSpPr>
          <p:cNvPr id="16403" name="TextBox 17"/>
          <p:cNvSpPr txBox="1">
            <a:spLocks noChangeArrowheads="1"/>
          </p:cNvSpPr>
          <p:nvPr/>
        </p:nvSpPr>
        <p:spPr bwMode="auto">
          <a:xfrm>
            <a:off x="6237288" y="1716088"/>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Additional Cloud Managed Services Solutions</a:t>
            </a:r>
          </a:p>
        </p:txBody>
      </p:sp>
      <p:pic>
        <p:nvPicPr>
          <p:cNvPr id="39956"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7750" y="1866900"/>
            <a:ext cx="433387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7"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46425" y="1395413"/>
            <a:ext cx="4921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A79738-3EF1-4A97-85C6-471263F61891}" type="slidenum">
              <a:rPr lang="de-DE" altLang="zh-CN"/>
              <a:pPr/>
              <a:t>24</a:t>
            </a:fld>
            <a:endParaRPr lang="de-DE"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263525" y="750888"/>
            <a:ext cx="86661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sz="2200">
                <a:solidFill>
                  <a:schemeClr val="hlink"/>
                </a:solidFill>
              </a:rPr>
              <a:t>Standard cloud development and test bundles accommodate small, medium and large project needs</a:t>
            </a:r>
          </a:p>
        </p:txBody>
      </p:sp>
      <p:sp>
        <p:nvSpPr>
          <p:cNvPr id="19459" name="AutoShape 2"/>
          <p:cNvSpPr>
            <a:spLocks noChangeArrowheads="1"/>
          </p:cNvSpPr>
          <p:nvPr/>
        </p:nvSpPr>
        <p:spPr bwMode="auto">
          <a:xfrm>
            <a:off x="612775" y="1365250"/>
            <a:ext cx="1797050" cy="155098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Small Cloud Dev/Test Project</a:t>
            </a:r>
          </a:p>
          <a:p>
            <a:pPr algn="ctr" eaLnBrk="1">
              <a:lnSpc>
                <a:spcPct val="93000"/>
              </a:lnSpc>
              <a:spcBef>
                <a:spcPct val="0"/>
              </a:spcBef>
              <a:buClrTx/>
              <a:buSzPct val="45000"/>
              <a:buFontTx/>
              <a:buNone/>
              <a:defRPr/>
            </a:pPr>
            <a:r>
              <a:rPr lang="en-US" altLang="en-US" sz="1270" smtClean="0">
                <a:solidFill>
                  <a:schemeClr val="bg1"/>
                </a:solidFill>
              </a:rPr>
              <a:t>(58% of Cloud Projects)</a:t>
            </a:r>
            <a:endParaRPr lang="en-US" altLang="en-US" sz="1270" b="1" smtClean="0">
              <a:solidFill>
                <a:srgbClr val="FFFFFF"/>
              </a:solidFill>
            </a:endParaRPr>
          </a:p>
        </p:txBody>
      </p:sp>
      <p:sp>
        <p:nvSpPr>
          <p:cNvPr id="19460" name="AutoShape 3"/>
          <p:cNvSpPr>
            <a:spLocks noChangeArrowheads="1"/>
          </p:cNvSpPr>
          <p:nvPr/>
        </p:nvSpPr>
        <p:spPr bwMode="auto">
          <a:xfrm>
            <a:off x="612775" y="3086100"/>
            <a:ext cx="1804988" cy="1544638"/>
          </a:xfrm>
          <a:prstGeom prst="roundRect">
            <a:avLst>
              <a:gd name="adj" fmla="val 6280"/>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Medium Cloud Dev/Test Project</a:t>
            </a:r>
          </a:p>
          <a:p>
            <a:pPr algn="ctr" eaLnBrk="1">
              <a:lnSpc>
                <a:spcPct val="93000"/>
              </a:lnSpc>
              <a:spcBef>
                <a:spcPct val="0"/>
              </a:spcBef>
              <a:buClrTx/>
              <a:buSzPct val="45000"/>
              <a:buFontTx/>
              <a:buNone/>
              <a:defRPr/>
            </a:pPr>
            <a:r>
              <a:rPr lang="en-US" altLang="en-US" sz="1270" smtClean="0">
                <a:solidFill>
                  <a:schemeClr val="bg1"/>
                </a:solidFill>
              </a:rPr>
              <a:t>(33% of Cloud Projects)</a:t>
            </a:r>
            <a:endParaRPr lang="en-US" altLang="en-US" sz="1270" b="1" smtClean="0">
              <a:solidFill>
                <a:srgbClr val="FFFFFF"/>
              </a:solidFill>
            </a:endParaRPr>
          </a:p>
        </p:txBody>
      </p:sp>
      <p:sp>
        <p:nvSpPr>
          <p:cNvPr id="19461" name="AutoShape 4"/>
          <p:cNvSpPr>
            <a:spLocks noChangeArrowheads="1"/>
          </p:cNvSpPr>
          <p:nvPr/>
        </p:nvSpPr>
        <p:spPr bwMode="auto">
          <a:xfrm>
            <a:off x="612775" y="4787900"/>
            <a:ext cx="1655763" cy="1554163"/>
          </a:xfrm>
          <a:prstGeom prst="roundRect">
            <a:avLst>
              <a:gd name="adj" fmla="val 5432"/>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Large Cloud Dev/Test Project</a:t>
            </a:r>
          </a:p>
          <a:p>
            <a:pPr algn="ctr" eaLnBrk="1">
              <a:lnSpc>
                <a:spcPct val="93000"/>
              </a:lnSpc>
              <a:spcBef>
                <a:spcPct val="0"/>
              </a:spcBef>
              <a:buClrTx/>
              <a:buSzPct val="45000"/>
              <a:buFontTx/>
              <a:buNone/>
              <a:defRPr/>
            </a:pPr>
            <a:r>
              <a:rPr lang="en-US" altLang="en-US" sz="1270" smtClean="0">
                <a:solidFill>
                  <a:schemeClr val="bg1"/>
                </a:solidFill>
              </a:rPr>
              <a:t>(9% of Cloud Projects)</a:t>
            </a:r>
            <a:endParaRPr lang="en-US" altLang="en-US" sz="1270" b="1" smtClean="0">
              <a:solidFill>
                <a:srgbClr val="FFFFFF"/>
              </a:solidFill>
            </a:endParaRPr>
          </a:p>
        </p:txBody>
      </p:sp>
      <p:graphicFrame>
        <p:nvGraphicFramePr>
          <p:cNvPr id="23557" name="Group 5"/>
          <p:cNvGraphicFramePr>
            <a:graphicFrameLocks noGrp="1"/>
          </p:cNvGraphicFramePr>
          <p:nvPr/>
        </p:nvGraphicFramePr>
        <p:xfrm>
          <a:off x="2205038" y="1352550"/>
          <a:ext cx="6584950" cy="1585913"/>
        </p:xfrm>
        <a:graphic>
          <a:graphicData uri="http://schemas.openxmlformats.org/drawingml/2006/table">
            <a:tbl>
              <a:tblPr/>
              <a:tblGrid>
                <a:gridCol w="3368073"/>
                <a:gridCol w="3216877"/>
              </a:tblGrid>
              <a:tr h="268994">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7" marR="90007" marT="51286" marB="46757" horzOverflow="overflow">
                    <a:lnL>
                      <a:noFill/>
                    </a:lnL>
                    <a:lnR>
                      <a:noFill/>
                    </a:lnR>
                    <a:lnT>
                      <a:noFill/>
                    </a:lnT>
                    <a:lnB>
                      <a:noFill/>
                    </a:lnB>
                    <a:lnTlToBr>
                      <a:noFill/>
                    </a:lnTlToBr>
                    <a:lnBlToTr>
                      <a:noFill/>
                    </a:lnBlToTr>
                    <a:solidFill>
                      <a:srgbClr val="F2F2F2"/>
                    </a:solidFill>
                  </a:tcPr>
                </a:tc>
              </a:tr>
              <a:tr h="131691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Small team (Dev)</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WAS, DB2</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Optional Virtual Private Network (VPN) support</a:t>
                      </a:r>
                      <a:r>
                        <a:rPr kumimoji="0" lang="en-US" sz="11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 </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Database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server</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40 GB Disk)</a:t>
                      </a:r>
                    </a:p>
                  </a:txBody>
                  <a:tcPr marL="90007" marR="90007" marT="51286" marB="46757"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70" name="Group 18"/>
          <p:cNvGraphicFramePr>
            <a:graphicFrameLocks noGrp="1"/>
          </p:cNvGraphicFramePr>
          <p:nvPr/>
        </p:nvGraphicFramePr>
        <p:xfrm>
          <a:off x="2219325" y="3086100"/>
          <a:ext cx="6554788" cy="1593850"/>
        </p:xfrm>
        <a:graphic>
          <a:graphicData uri="http://schemas.openxmlformats.org/drawingml/2006/table">
            <a:tbl>
              <a:tblPr/>
              <a:tblGrid>
                <a:gridCol w="3360913"/>
                <a:gridCol w="3193875"/>
              </a:tblGrid>
              <a:tr h="262461">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Project Characteristics</a:t>
                      </a: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Solution</a:t>
                      </a:r>
                    </a:p>
                  </a:txBody>
                  <a:tcPr marL="90009" marR="90009" marT="51349" marB="46812" horzOverflow="overflow">
                    <a:lnL>
                      <a:noFill/>
                    </a:lnL>
                    <a:lnR>
                      <a:noFill/>
                    </a:lnR>
                    <a:lnT>
                      <a:noFill/>
                    </a:lnT>
                    <a:lnB>
                      <a:noFill/>
                    </a:lnB>
                    <a:lnTlToBr>
                      <a:noFill/>
                    </a:lnTlToBr>
                    <a:lnBlToTr>
                      <a:noFill/>
                    </a:lnBlToTr>
                    <a:solidFill>
                      <a:srgbClr val="F2F2F2"/>
                    </a:solidFill>
                  </a:tcPr>
                </a:tc>
              </a:tr>
              <a:tr h="133138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Mid-size  (Dev, Test, Staging)</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WAS (Clustered), DB2, and IHS</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Application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 </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(Windows, 2 CPU’s ,2 GB RAM, 50 GB Disk)</a:t>
                      </a:r>
                    </a:p>
                  </a:txBody>
                  <a:tcPr marL="90009" marR="90009" marT="51349" marB="46812"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83" name="Group 31"/>
          <p:cNvGraphicFramePr>
            <a:graphicFrameLocks noGrp="1"/>
          </p:cNvGraphicFramePr>
          <p:nvPr/>
        </p:nvGraphicFramePr>
        <p:xfrm>
          <a:off x="2193925" y="4787900"/>
          <a:ext cx="6554788" cy="1724025"/>
        </p:xfrm>
        <a:graphic>
          <a:graphicData uri="http://schemas.openxmlformats.org/drawingml/2006/table">
            <a:tbl>
              <a:tblPr/>
              <a:tblGrid>
                <a:gridCol w="3309074"/>
                <a:gridCol w="3245714"/>
              </a:tblGrid>
              <a:tr h="262353">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9" marR="90009" marT="51292" marB="46761" horzOverflow="overflow">
                    <a:lnL>
                      <a:noFill/>
                    </a:lnL>
                    <a:lnR>
                      <a:noFill/>
                    </a:lnR>
                    <a:lnT>
                      <a:noFill/>
                    </a:lnT>
                    <a:lnB>
                      <a:noFill/>
                    </a:lnB>
                    <a:lnTlToBr>
                      <a:noFill/>
                    </a:lnTlToBr>
                    <a:lnBlToTr>
                      <a:noFill/>
                    </a:lnBlToTr>
                    <a:solidFill>
                      <a:srgbClr val="F2F2F2"/>
                    </a:solidFill>
                  </a:tcPr>
                </a:tc>
              </a:tr>
              <a:tr h="1461672">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98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Large Team  (Dev, Test, Staging)</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WAS (Clustered), DB2 (Clustered), IHS, and MQ</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endParaRP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6x Application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4 CPUs, 4 GB RAM, 60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(AIX, 4 CPUs, 8 GB RAM, 120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2x Web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2 GB RAM, 30 GB Disk)</a:t>
                      </a:r>
                    </a:p>
                  </a:txBody>
                  <a:tcPr marL="90009" marR="90009" marT="51292" marB="46761" horzOverflow="overflow">
                    <a:lnL>
                      <a:noFill/>
                    </a:lnL>
                    <a:lnR>
                      <a:noFill/>
                    </a:lnR>
                    <a:lnT>
                      <a:noFill/>
                    </a:lnT>
                    <a:lnB>
                      <a:noFill/>
                    </a:lnB>
                    <a:lnTlToBr>
                      <a:noFill/>
                    </a:lnTlToBr>
                    <a:lnBlToTr>
                      <a:noFill/>
                    </a:lnBlToTr>
                    <a:solidFill>
                      <a:srgbClr val="F2F2F2"/>
                    </a:solidFill>
                  </a:tcPr>
                </a:tc>
              </a:tr>
            </a:tbl>
          </a:graphicData>
        </a:graphic>
      </p:graphicFrame>
      <p:sp>
        <p:nvSpPr>
          <p:cNvPr id="17429" name="TextBox 1"/>
          <p:cNvSpPr txBox="1">
            <a:spLocks noChangeArrowheads="1"/>
          </p:cNvSpPr>
          <p:nvPr/>
        </p:nvSpPr>
        <p:spPr bwMode="auto">
          <a:xfrm>
            <a:off x="1844675" y="6383338"/>
            <a:ext cx="75168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en-US" sz="1089"/>
              <a:t>Note: Windows licenses included. Other licenses are the responsibility of the client.</a:t>
            </a:r>
          </a:p>
        </p:txBody>
      </p:sp>
      <p:sp>
        <p:nvSpPr>
          <p:cNvPr id="409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C2D844-3FFF-4762-AF88-D2FC686445B4}" type="slidenum">
              <a:rPr lang="de-DE" altLang="zh-CN"/>
              <a:pPr/>
              <a:t>25</a:t>
            </a:fld>
            <a:endParaRPr lang="de-DE" altLang="zh-C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2238" y="595313"/>
            <a:ext cx="9196387" cy="641350"/>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Complementary managed support services keep your environment safe, compliant and running …which means teams can be more productive </a:t>
            </a:r>
          </a:p>
        </p:txBody>
      </p:sp>
      <p:sp>
        <p:nvSpPr>
          <p:cNvPr id="21" name="AutoShape 2"/>
          <p:cNvSpPr>
            <a:spLocks noChangeArrowheads="1"/>
          </p:cNvSpPr>
          <p:nvPr/>
        </p:nvSpPr>
        <p:spPr bwMode="auto">
          <a:xfrm>
            <a:off x="55086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 Support</a:t>
            </a:r>
          </a:p>
        </p:txBody>
      </p:sp>
      <p:sp>
        <p:nvSpPr>
          <p:cNvPr id="22" name="AutoShape 2"/>
          <p:cNvSpPr>
            <a:spLocks noChangeArrowheads="1"/>
          </p:cNvSpPr>
          <p:nvPr/>
        </p:nvSpPr>
        <p:spPr bwMode="auto">
          <a:xfrm>
            <a:off x="3246438"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Network Support</a:t>
            </a:r>
          </a:p>
        </p:txBody>
      </p:sp>
      <p:sp>
        <p:nvSpPr>
          <p:cNvPr id="23" name="AutoShape 2"/>
          <p:cNvSpPr>
            <a:spLocks noChangeArrowheads="1"/>
          </p:cNvSpPr>
          <p:nvPr/>
        </p:nvSpPr>
        <p:spPr bwMode="auto">
          <a:xfrm>
            <a:off x="594201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aphicFrame>
        <p:nvGraphicFramePr>
          <p:cNvPr id="2" name="Table 1"/>
          <p:cNvGraphicFramePr>
            <a:graphicFrameLocks noGrp="1"/>
          </p:cNvGraphicFramePr>
          <p:nvPr/>
        </p:nvGraphicFramePr>
        <p:xfrm>
          <a:off x="531813" y="3071813"/>
          <a:ext cx="8080375" cy="3222625"/>
        </p:xfrm>
        <a:graphic>
          <a:graphicData uri="http://schemas.openxmlformats.org/drawingml/2006/table">
            <a:tbl>
              <a:tblPr/>
              <a:tblGrid>
                <a:gridCol w="2693987"/>
                <a:gridCol w="2692400"/>
                <a:gridCol w="2693988"/>
              </a:tblGrid>
              <a:tr h="3222625">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Technical expertise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Middleware installation, configuration, and trouble 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Install software maintenance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Automated monitoring of middleware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Fully automated network and security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Security patch installation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Specialized Middleware Expertise / Support for: Apache, Cognos, DB2, Domino, Citrix, Windows Terminal Server,  IBM HTTP Server,  DataStage/IIS, MQSeries, Oracle DB,  SQL Server, Websphere, Domino, TSAM  Cloud, TSM and Worklight</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Wide array of network services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compliance and VPN services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network problems within controlled networks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Compliance with IBM internal security standards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Firewall administration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External connection monitoring and troubleshooting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Site to Site and Client to Site VPN services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Backup services </a:t>
                      </a:r>
                      <a:r>
                        <a:rPr kumimoji="0" lang="en-US" alt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designed to back up client data, at the file or database level, and be able to reliably restore that data.</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Tivoli Storage Manager (TSM) setup and configuration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TSM backup, </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TSM Backup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Troubleshooting and resolution of any TSM related backup issues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Restores from TSM backup as needed</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Ad hoc TSM backup requests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25" name="AutoShape 2"/>
          <p:cNvSpPr>
            <a:spLocks noChangeArrowheads="1"/>
          </p:cNvSpPr>
          <p:nvPr/>
        </p:nvSpPr>
        <p:spPr bwMode="auto">
          <a:xfrm>
            <a:off x="550863" y="1346200"/>
            <a:ext cx="8042275" cy="40163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Large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6" name="AutoShape 2"/>
          <p:cNvSpPr>
            <a:spLocks noChangeArrowheads="1"/>
          </p:cNvSpPr>
          <p:nvPr/>
        </p:nvSpPr>
        <p:spPr bwMode="auto">
          <a:xfrm>
            <a:off x="550863" y="1787525"/>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Medium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7" name="AutoShape 2"/>
          <p:cNvSpPr>
            <a:spLocks noChangeArrowheads="1"/>
          </p:cNvSpPr>
          <p:nvPr/>
        </p:nvSpPr>
        <p:spPr bwMode="auto">
          <a:xfrm>
            <a:off x="550863" y="2233613"/>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Small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19475" name="TextBox 1"/>
          <p:cNvSpPr txBox="1">
            <a:spLocks noChangeArrowheads="1"/>
          </p:cNvSpPr>
          <p:nvPr/>
        </p:nvSpPr>
        <p:spPr bwMode="auto">
          <a:xfrm>
            <a:off x="311150" y="6051550"/>
            <a:ext cx="31305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defRPr/>
            </a:pPr>
            <a:r>
              <a:rPr lang="en-US" altLang="en-US" sz="1270" b="1" i="1">
                <a:solidFill>
                  <a:srgbClr val="9900CC"/>
                </a:solidFill>
              </a:rPr>
              <a:t>Protect your environment from network threats and viruses</a:t>
            </a:r>
          </a:p>
        </p:txBody>
      </p:sp>
      <p:sp>
        <p:nvSpPr>
          <p:cNvPr id="19476" name="TextBox 19"/>
          <p:cNvSpPr txBox="1">
            <a:spLocks noChangeArrowheads="1"/>
          </p:cNvSpPr>
          <p:nvPr/>
        </p:nvSpPr>
        <p:spPr bwMode="auto">
          <a:xfrm>
            <a:off x="5867400" y="6065838"/>
            <a:ext cx="27844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Ensure your systems are patched and backed up automatically</a:t>
            </a:r>
          </a:p>
        </p:txBody>
      </p:sp>
      <p:sp>
        <p:nvSpPr>
          <p:cNvPr id="19477" name="TextBox 21"/>
          <p:cNvSpPr txBox="1">
            <a:spLocks noChangeArrowheads="1"/>
          </p:cNvSpPr>
          <p:nvPr/>
        </p:nvSpPr>
        <p:spPr bwMode="auto">
          <a:xfrm>
            <a:off x="3086100" y="6051550"/>
            <a:ext cx="2971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Mitigate risk by applying unified security policies across all environments</a:t>
            </a:r>
          </a:p>
        </p:txBody>
      </p:sp>
      <p:sp>
        <p:nvSpPr>
          <p:cNvPr id="4303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51572A-2DC4-4D2E-8CC1-F04EB119D57D}" type="slidenum">
              <a:rPr lang="de-DE" altLang="zh-CN"/>
              <a:pPr/>
              <a:t>26</a:t>
            </a:fld>
            <a:endParaRPr lang="de-DE"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388" y="595313"/>
            <a:ext cx="8686800" cy="64135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IBM Cloud Dev/Test Managed Services provide the option to select and connect the cloud suitable for your business</a:t>
            </a:r>
          </a:p>
        </p:txBody>
      </p:sp>
      <p:grpSp>
        <p:nvGrpSpPr>
          <p:cNvPr id="44035" name="Group 4"/>
          <p:cNvGrpSpPr>
            <a:grpSpLocks/>
          </p:cNvGrpSpPr>
          <p:nvPr/>
        </p:nvGrpSpPr>
        <p:grpSpPr bwMode="auto">
          <a:xfrm>
            <a:off x="612775" y="2936875"/>
            <a:ext cx="2390775" cy="2392363"/>
            <a:chOff x="717550" y="3557588"/>
            <a:chExt cx="2636838" cy="2638425"/>
          </a:xfrm>
        </p:grpSpPr>
        <p:pic>
          <p:nvPicPr>
            <p:cNvPr id="44063"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717550" y="3557588"/>
              <a:ext cx="263683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3321" name="Text Box 7"/>
            <p:cNvSpPr txBox="1">
              <a:spLocks noChangeArrowheads="1"/>
            </p:cNvSpPr>
            <p:nvPr/>
          </p:nvSpPr>
          <p:spPr bwMode="auto">
            <a:xfrm>
              <a:off x="1239315" y="4513514"/>
              <a:ext cx="2115073"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eaLnBrk="1">
                <a:lnSpc>
                  <a:spcPct val="93000"/>
                </a:lnSpc>
                <a:buSzPct val="45000"/>
                <a:defRPr/>
              </a:pPr>
              <a:r>
                <a:rPr lang="en-US" sz="1633" b="1" dirty="0"/>
                <a:t>Private Cloud</a:t>
              </a:r>
            </a:p>
            <a:p>
              <a:pPr marL="155522" indent="-155522" eaLnBrk="1">
                <a:lnSpc>
                  <a:spcPct val="93000"/>
                </a:lnSpc>
                <a:buSzPct val="45000"/>
                <a:buFont typeface="Arial" pitchFamily="34" charset="0"/>
                <a:buChar char="•"/>
                <a:defRPr/>
              </a:pPr>
              <a:r>
                <a:rPr lang="en-US" sz="1089" b="1" dirty="0"/>
                <a:t>Full Service</a:t>
              </a:r>
            </a:p>
            <a:p>
              <a:pPr marL="155522" indent="-155522" eaLnBrk="1">
                <a:lnSpc>
                  <a:spcPct val="93000"/>
                </a:lnSpc>
                <a:buSzPct val="45000"/>
                <a:buFont typeface="Arial" pitchFamily="34" charset="0"/>
                <a:buChar char="•"/>
                <a:defRPr/>
              </a:pPr>
              <a:r>
                <a:rPr lang="en-US" sz="1089" b="1" dirty="0"/>
                <a:t>IBM Managed</a:t>
              </a:r>
            </a:p>
          </p:txBody>
        </p:sp>
      </p:grpSp>
      <p:grpSp>
        <p:nvGrpSpPr>
          <p:cNvPr id="44036" name="Group 5"/>
          <p:cNvGrpSpPr>
            <a:grpSpLocks/>
          </p:cNvGrpSpPr>
          <p:nvPr/>
        </p:nvGrpSpPr>
        <p:grpSpPr bwMode="auto">
          <a:xfrm>
            <a:off x="3179763" y="2922588"/>
            <a:ext cx="2392362" cy="2392362"/>
            <a:chOff x="3425895" y="3541712"/>
            <a:chExt cx="2636837" cy="2638425"/>
          </a:xfrm>
        </p:grpSpPr>
        <p:pic>
          <p:nvPicPr>
            <p:cNvPr id="44061"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3425895" y="354171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 name="Text Box 3"/>
            <p:cNvSpPr txBox="1">
              <a:spLocks noChangeArrowheads="1"/>
            </p:cNvSpPr>
            <p:nvPr/>
          </p:nvSpPr>
          <p:spPr bwMode="auto">
            <a:xfrm>
              <a:off x="3912319" y="4513394"/>
              <a:ext cx="1604498"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Public Cloud</a:t>
              </a:r>
            </a:p>
            <a:p>
              <a:pPr marL="155522" indent="-155522" eaLnBrk="1">
                <a:lnSpc>
                  <a:spcPct val="93000"/>
                </a:lnSpc>
                <a:buSzPct val="45000"/>
                <a:buFont typeface="Arial" pitchFamily="34" charset="0"/>
                <a:buChar char="•"/>
                <a:defRPr/>
              </a:pPr>
              <a:r>
                <a:rPr lang="en-US" sz="1089" b="1" dirty="0"/>
                <a:t>Self Service</a:t>
              </a:r>
            </a:p>
            <a:p>
              <a:pPr marL="155522" indent="-155522" eaLnBrk="1">
                <a:lnSpc>
                  <a:spcPct val="93000"/>
                </a:lnSpc>
                <a:buSzPct val="45000"/>
                <a:buFont typeface="Arial" pitchFamily="34" charset="0"/>
                <a:buChar char="•"/>
                <a:defRPr/>
              </a:pPr>
              <a:r>
                <a:rPr lang="en-US" sz="1089" b="1" dirty="0"/>
                <a:t>Client Managed</a:t>
              </a:r>
            </a:p>
          </p:txBody>
        </p:sp>
      </p:grpSp>
      <p:pic>
        <p:nvPicPr>
          <p:cNvPr id="44037" name="Picture 2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194425" y="4133850"/>
            <a:ext cx="23923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4" name="Text Box 3"/>
          <p:cNvSpPr txBox="1">
            <a:spLocks noChangeArrowheads="1"/>
          </p:cNvSpPr>
          <p:nvPr/>
        </p:nvSpPr>
        <p:spPr bwMode="auto">
          <a:xfrm>
            <a:off x="6638925" y="4922838"/>
            <a:ext cx="17351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Client Private Cloud + IBM Public Cloud</a:t>
            </a:r>
          </a:p>
          <a:p>
            <a:pPr marL="155522" indent="-155522" eaLnBrk="1">
              <a:lnSpc>
                <a:spcPct val="93000"/>
              </a:lnSpc>
              <a:buSzPct val="45000"/>
              <a:buFont typeface="Arial" pitchFamily="34" charset="0"/>
              <a:buChar char="•"/>
              <a:defRPr/>
            </a:pPr>
            <a:r>
              <a:rPr lang="en-US" sz="1089" b="1" dirty="0"/>
              <a:t>Client Managed</a:t>
            </a:r>
          </a:p>
        </p:txBody>
      </p:sp>
      <p:pic>
        <p:nvPicPr>
          <p:cNvPr id="4403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5087938"/>
            <a:ext cx="30162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 17"/>
          <p:cNvGraphicFramePr>
            <a:graphicFrameLocks noGrp="1"/>
          </p:cNvGraphicFramePr>
          <p:nvPr/>
        </p:nvGraphicFramePr>
        <p:xfrm>
          <a:off x="611188" y="1884363"/>
          <a:ext cx="8080375" cy="585787"/>
        </p:xfrm>
        <a:graphic>
          <a:graphicData uri="http://schemas.openxmlformats.org/drawingml/2006/table">
            <a:tbl>
              <a:tblPr/>
              <a:tblGrid>
                <a:gridCol w="2693987"/>
                <a:gridCol w="2692400"/>
                <a:gridCol w="2693988"/>
              </a:tblGrid>
              <a:tr h="585787">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IBM team creates and manages the environment for the project team</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Client can add virtual servers, increase capacity, and open support tickets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93000"/>
                        </a:lnSpc>
                        <a:spcBef>
                          <a:spcPct val="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Combination of public and private clouds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19" name="AutoShape 2"/>
          <p:cNvSpPr>
            <a:spLocks noChangeArrowheads="1"/>
          </p:cNvSpPr>
          <p:nvPr/>
        </p:nvSpPr>
        <p:spPr bwMode="auto">
          <a:xfrm>
            <a:off x="627063" y="1443038"/>
            <a:ext cx="2652712"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Full Service</a:t>
            </a:r>
          </a:p>
        </p:txBody>
      </p:sp>
      <p:sp>
        <p:nvSpPr>
          <p:cNvPr id="21" name="AutoShape 2"/>
          <p:cNvSpPr>
            <a:spLocks noChangeArrowheads="1"/>
          </p:cNvSpPr>
          <p:nvPr/>
        </p:nvSpPr>
        <p:spPr bwMode="auto">
          <a:xfrm>
            <a:off x="3324225"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Self Service</a:t>
            </a:r>
          </a:p>
        </p:txBody>
      </p:sp>
      <p:sp>
        <p:nvSpPr>
          <p:cNvPr id="22" name="AutoShape 2"/>
          <p:cNvSpPr>
            <a:spLocks noChangeArrowheads="1"/>
          </p:cNvSpPr>
          <p:nvPr/>
        </p:nvSpPr>
        <p:spPr bwMode="auto">
          <a:xfrm>
            <a:off x="6019800"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Hybrid Cloud</a:t>
            </a:r>
          </a:p>
        </p:txBody>
      </p:sp>
      <p:sp>
        <p:nvSpPr>
          <p:cNvPr id="3" name="Freeform 2"/>
          <p:cNvSpPr/>
          <p:nvPr/>
        </p:nvSpPr>
        <p:spPr bwMode="auto">
          <a:xfrm>
            <a:off x="1692275" y="2436813"/>
            <a:ext cx="1492250" cy="1227137"/>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99485 w 1636457"/>
              <a:gd name="connsiteY0" fmla="*/ 0 h 1650984"/>
              <a:gd name="connsiteX1" fmla="*/ 118463 w 1636457"/>
              <a:gd name="connsiteY1" fmla="*/ 1469985 h 1650984"/>
              <a:gd name="connsiteX2" fmla="*/ 1600022 w 1636457"/>
              <a:gd name="connsiteY2" fmla="*/ 775504 h 1650984"/>
              <a:gd name="connsiteX3" fmla="*/ 1044438 w 1636457"/>
              <a:gd name="connsiteY3" fmla="*/ 1650984 h 1650984"/>
              <a:gd name="connsiteX0" fmla="*/ 199485 w 1643609"/>
              <a:gd name="connsiteY0" fmla="*/ 0 h 1650984"/>
              <a:gd name="connsiteX1" fmla="*/ 118463 w 1643609"/>
              <a:gd name="connsiteY1" fmla="*/ 1469985 h 1650984"/>
              <a:gd name="connsiteX2" fmla="*/ 1600022 w 1643609"/>
              <a:gd name="connsiteY2" fmla="*/ 775504 h 1650984"/>
              <a:gd name="connsiteX3" fmla="*/ 1044438 w 1643609"/>
              <a:gd name="connsiteY3" fmla="*/ 1650984 h 1650984"/>
            </a:gdLst>
            <a:ahLst/>
            <a:cxnLst>
              <a:cxn ang="0">
                <a:pos x="connsiteX0" y="connsiteY0"/>
              </a:cxn>
              <a:cxn ang="0">
                <a:pos x="connsiteX1" y="connsiteY1"/>
              </a:cxn>
              <a:cxn ang="0">
                <a:pos x="connsiteX2" y="connsiteY2"/>
              </a:cxn>
              <a:cxn ang="0">
                <a:pos x="connsiteX3" y="connsiteY3"/>
              </a:cxn>
            </a:cxnLst>
            <a:rect l="l" t="t" r="r" b="b"/>
            <a:pathLst>
              <a:path w="1643609" h="1650984">
                <a:moveTo>
                  <a:pt x="199485" y="0"/>
                </a:moveTo>
                <a:cubicBezTo>
                  <a:pt x="42262" y="670367"/>
                  <a:pt x="-114960" y="1340734"/>
                  <a:pt x="118463" y="1469985"/>
                </a:cubicBezTo>
                <a:cubicBezTo>
                  <a:pt x="351886" y="1599236"/>
                  <a:pt x="1445693" y="745337"/>
                  <a:pt x="1600022" y="775504"/>
                </a:cubicBezTo>
                <a:cubicBezTo>
                  <a:pt x="1754351" y="805671"/>
                  <a:pt x="1482347" y="1482466"/>
                  <a:pt x="1044438" y="165098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23" name="Freeform 22"/>
          <p:cNvSpPr/>
          <p:nvPr/>
        </p:nvSpPr>
        <p:spPr bwMode="auto">
          <a:xfrm>
            <a:off x="3968750" y="2416175"/>
            <a:ext cx="609600" cy="871538"/>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7588 w 1420534"/>
              <a:gd name="connsiteY0" fmla="*/ 165896 h 1647455"/>
              <a:gd name="connsiteX1" fmla="*/ 1036160 w 1420534"/>
              <a:gd name="connsiteY1" fmla="*/ 12225 h 1647455"/>
              <a:gd name="connsiteX2" fmla="*/ 1418125 w 1420534"/>
              <a:gd name="connsiteY2" fmla="*/ 941400 h 1647455"/>
              <a:gd name="connsiteX3" fmla="*/ 885690 w 1420534"/>
              <a:gd name="connsiteY3" fmla="*/ 1647455 h 1647455"/>
              <a:gd name="connsiteX0" fmla="*/ 196769 w 1657885"/>
              <a:gd name="connsiteY0" fmla="*/ 165896 h 1336843"/>
              <a:gd name="connsiteX1" fmla="*/ 1215341 w 1657885"/>
              <a:gd name="connsiteY1" fmla="*/ 12225 h 1336843"/>
              <a:gd name="connsiteX2" fmla="*/ 1597306 w 1657885"/>
              <a:gd name="connsiteY2" fmla="*/ 941400 h 1336843"/>
              <a:gd name="connsiteX3" fmla="*/ 0 w 1657885"/>
              <a:gd name="connsiteY3" fmla="*/ 1336843 h 1336843"/>
              <a:gd name="connsiteX0" fmla="*/ 196769 w 1215996"/>
              <a:gd name="connsiteY0" fmla="*/ 178971 h 1349918"/>
              <a:gd name="connsiteX1" fmla="*/ 1215341 w 1215996"/>
              <a:gd name="connsiteY1" fmla="*/ 25300 h 1349918"/>
              <a:gd name="connsiteX2" fmla="*/ 0 w 1215996"/>
              <a:gd name="connsiteY2" fmla="*/ 1349918 h 1349918"/>
              <a:gd name="connsiteX0" fmla="*/ 672365 w 672365"/>
              <a:gd name="connsiteY0" fmla="*/ 0 h 1170947"/>
              <a:gd name="connsiteX1" fmla="*/ 1033 w 672365"/>
              <a:gd name="connsiteY1" fmla="*/ 580503 h 1170947"/>
              <a:gd name="connsiteX2" fmla="*/ 475596 w 672365"/>
              <a:gd name="connsiteY2" fmla="*/ 1170947 h 1170947"/>
            </a:gdLst>
            <a:ahLst/>
            <a:cxnLst>
              <a:cxn ang="0">
                <a:pos x="connsiteX0" y="connsiteY0"/>
              </a:cxn>
              <a:cxn ang="0">
                <a:pos x="connsiteX1" y="connsiteY1"/>
              </a:cxn>
              <a:cxn ang="0">
                <a:pos x="connsiteX2" y="connsiteY2"/>
              </a:cxn>
            </a:cxnLst>
            <a:rect l="l" t="t" r="r" b="b"/>
            <a:pathLst>
              <a:path w="672365" h="1170947">
                <a:moveTo>
                  <a:pt x="672365" y="0"/>
                </a:moveTo>
                <a:cubicBezTo>
                  <a:pt x="515142" y="670367"/>
                  <a:pt x="33828" y="385345"/>
                  <a:pt x="1033" y="580503"/>
                </a:cubicBezTo>
                <a:cubicBezTo>
                  <a:pt x="-31762" y="775661"/>
                  <a:pt x="728792" y="894985"/>
                  <a:pt x="475596" y="1170947"/>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grpSp>
        <p:nvGrpSpPr>
          <p:cNvPr id="44055" name="Group 6"/>
          <p:cNvGrpSpPr>
            <a:grpSpLocks/>
          </p:cNvGrpSpPr>
          <p:nvPr/>
        </p:nvGrpSpPr>
        <p:grpSpPr bwMode="auto">
          <a:xfrm>
            <a:off x="6148388" y="1963738"/>
            <a:ext cx="2392362" cy="2393950"/>
            <a:chOff x="6423094" y="2692622"/>
            <a:chExt cx="2636837" cy="2638425"/>
          </a:xfrm>
        </p:grpSpPr>
        <p:pic>
          <p:nvPicPr>
            <p:cNvPr id="44059" name="Picture 17"/>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423094" y="269262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0" name="Text Box 3"/>
            <p:cNvSpPr txBox="1">
              <a:spLocks noChangeArrowheads="1"/>
            </p:cNvSpPr>
            <p:nvPr/>
          </p:nvSpPr>
          <p:spPr bwMode="auto">
            <a:xfrm>
              <a:off x="6858775" y="3565681"/>
              <a:ext cx="1912451" cy="86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IBM Private Cloud + IBM Public Cloud</a:t>
              </a:r>
            </a:p>
            <a:p>
              <a:pPr marL="155522" indent="-155522" eaLnBrk="1">
                <a:lnSpc>
                  <a:spcPct val="93000"/>
                </a:lnSpc>
                <a:buSzPct val="45000"/>
                <a:buFont typeface="Arial" pitchFamily="34" charset="0"/>
                <a:buChar char="•"/>
                <a:defRPr/>
              </a:pPr>
              <a:r>
                <a:rPr lang="en-US" sz="1089" b="1" dirty="0"/>
                <a:t>Jointly Managed</a:t>
              </a:r>
            </a:p>
          </p:txBody>
        </p:sp>
      </p:grpSp>
      <p:sp>
        <p:nvSpPr>
          <p:cNvPr id="5" name="Freeform 4"/>
          <p:cNvSpPr/>
          <p:nvPr/>
        </p:nvSpPr>
        <p:spPr bwMode="auto">
          <a:xfrm>
            <a:off x="5753100" y="2405063"/>
            <a:ext cx="777875" cy="1038225"/>
          </a:xfrm>
          <a:custGeom>
            <a:avLst/>
            <a:gdLst>
              <a:gd name="connsiteX0" fmla="*/ 860695 w 860695"/>
              <a:gd name="connsiteY0" fmla="*/ 0 h 1342663"/>
              <a:gd name="connsiteX1" fmla="*/ 4169 w 860695"/>
              <a:gd name="connsiteY1" fmla="*/ 833377 h 1342663"/>
              <a:gd name="connsiteX2" fmla="*/ 594477 w 860695"/>
              <a:gd name="connsiteY2" fmla="*/ 1342663 h 1342663"/>
              <a:gd name="connsiteX0" fmla="*/ 856615 w 856615"/>
              <a:gd name="connsiteY0" fmla="*/ 0 h 1145894"/>
              <a:gd name="connsiteX1" fmla="*/ 89 w 856615"/>
              <a:gd name="connsiteY1" fmla="*/ 833377 h 1145894"/>
              <a:gd name="connsiteX2" fmla="*/ 810316 w 856615"/>
              <a:gd name="connsiteY2" fmla="*/ 1145894 h 1145894"/>
            </a:gdLst>
            <a:ahLst/>
            <a:cxnLst>
              <a:cxn ang="0">
                <a:pos x="connsiteX0" y="connsiteY0"/>
              </a:cxn>
              <a:cxn ang="0">
                <a:pos x="connsiteX1" y="connsiteY1"/>
              </a:cxn>
              <a:cxn ang="0">
                <a:pos x="connsiteX2" y="connsiteY2"/>
              </a:cxn>
            </a:cxnLst>
            <a:rect l="l" t="t" r="r" b="b"/>
            <a:pathLst>
              <a:path w="856615" h="1145894">
                <a:moveTo>
                  <a:pt x="856615" y="0"/>
                </a:moveTo>
                <a:cubicBezTo>
                  <a:pt x="450537" y="304800"/>
                  <a:pt x="7805" y="642395"/>
                  <a:pt x="89" y="833377"/>
                </a:cubicBezTo>
                <a:cubicBezTo>
                  <a:pt x="-7627" y="1024359"/>
                  <a:pt x="492977" y="1003139"/>
                  <a:pt x="810316" y="114589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7" name="Freeform 6"/>
          <p:cNvSpPr/>
          <p:nvPr/>
        </p:nvSpPr>
        <p:spPr bwMode="auto">
          <a:xfrm>
            <a:off x="8083550" y="2436813"/>
            <a:ext cx="744538" cy="3306762"/>
          </a:xfrm>
          <a:custGeom>
            <a:avLst/>
            <a:gdLst>
              <a:gd name="connsiteX0" fmla="*/ 138897 w 591419"/>
              <a:gd name="connsiteY0" fmla="*/ 0 h 3426106"/>
              <a:gd name="connsiteX1" fmla="*/ 590309 w 591419"/>
              <a:gd name="connsiteY1" fmla="*/ 1296364 h 3426106"/>
              <a:gd name="connsiteX2" fmla="*/ 23150 w 591419"/>
              <a:gd name="connsiteY2" fmla="*/ 2106592 h 3426106"/>
              <a:gd name="connsiteX3" fmla="*/ 509286 w 591419"/>
              <a:gd name="connsiteY3" fmla="*/ 2627453 h 3426106"/>
              <a:gd name="connsiteX4" fmla="*/ 532436 w 591419"/>
              <a:gd name="connsiteY4" fmla="*/ 3229336 h 3426106"/>
              <a:gd name="connsiteX5" fmla="*/ 0 w 591419"/>
              <a:gd name="connsiteY5" fmla="*/ 3426106 h 3426106"/>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168" h="3646025">
                <a:moveTo>
                  <a:pt x="358816" y="0"/>
                </a:moveTo>
                <a:cubicBezTo>
                  <a:pt x="594167" y="472632"/>
                  <a:pt x="829519" y="945265"/>
                  <a:pt x="810228" y="1296364"/>
                </a:cubicBezTo>
                <a:cubicBezTo>
                  <a:pt x="790937" y="1647463"/>
                  <a:pt x="256573" y="1884744"/>
                  <a:pt x="243069" y="2106592"/>
                </a:cubicBezTo>
                <a:cubicBezTo>
                  <a:pt x="229565" y="2328440"/>
                  <a:pt x="644324" y="2440329"/>
                  <a:pt x="729205" y="2627453"/>
                </a:cubicBezTo>
                <a:cubicBezTo>
                  <a:pt x="814086" y="2814577"/>
                  <a:pt x="873889" y="3059574"/>
                  <a:pt x="752355" y="3229336"/>
                </a:cubicBezTo>
                <a:cubicBezTo>
                  <a:pt x="630821" y="3399098"/>
                  <a:pt x="119605" y="3324827"/>
                  <a:pt x="0" y="3646025"/>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44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ADE21E-6323-49E9-8B54-5E03090EE7F6}" type="slidenum">
              <a:rPr lang="de-DE" altLang="zh-CN"/>
              <a:pPr/>
              <a:t>27</a:t>
            </a:fld>
            <a:endParaRPr lang="de-DE"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282575" y="528638"/>
            <a:ext cx="8686800" cy="447675"/>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Get started with IBM Cloud Dev/Test Managed Services </a:t>
            </a:r>
          </a:p>
        </p:txBody>
      </p:sp>
      <p:sp>
        <p:nvSpPr>
          <p:cNvPr id="45059" name="Rectangle 18"/>
          <p:cNvSpPr>
            <a:spLocks noGrp="1" noChangeArrowheads="1"/>
          </p:cNvSpPr>
          <p:nvPr>
            <p:ph type="body" idx="1"/>
          </p:nvPr>
        </p:nvSpPr>
        <p:spPr>
          <a:xfrm>
            <a:off x="736600" y="3827463"/>
            <a:ext cx="2235200" cy="554037"/>
          </a:xfrm>
        </p:spPr>
        <p:txBody>
          <a:bodyPr>
            <a:spAutoFit/>
          </a:bodyPr>
          <a:lstStyle/>
          <a:p>
            <a:pPr eaLnBrk="1" hangingPunct="1"/>
            <a:r>
              <a:rPr lang="en-US" altLang="zh-CN" sz="1200" smtClean="0">
                <a:ea typeface="MS PGothic" panose="020B0600070205080204" pitchFamily="34" charset="-128"/>
              </a:rPr>
              <a:t>High level business case</a:t>
            </a:r>
          </a:p>
          <a:p>
            <a:pPr eaLnBrk="1" hangingPunct="1"/>
            <a:r>
              <a:rPr lang="en-US" altLang="zh-CN" sz="1200" smtClean="0">
                <a:ea typeface="MS PGothic" panose="020B0600070205080204" pitchFamily="34" charset="-128"/>
              </a:rPr>
              <a:t>Actionable plan</a:t>
            </a:r>
          </a:p>
        </p:txBody>
      </p:sp>
      <p:sp>
        <p:nvSpPr>
          <p:cNvPr id="23556" name="Rectangle 17"/>
          <p:cNvSpPr>
            <a:spLocks noChangeArrowheads="1"/>
          </p:cNvSpPr>
          <p:nvPr/>
        </p:nvSpPr>
        <p:spPr bwMode="auto">
          <a:xfrm>
            <a:off x="7410450" y="6315075"/>
            <a:ext cx="7254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Maturity</a:t>
            </a:r>
          </a:p>
        </p:txBody>
      </p:sp>
      <p:sp>
        <p:nvSpPr>
          <p:cNvPr id="23557" name="Rectangle 18"/>
          <p:cNvSpPr>
            <a:spLocks noChangeArrowheads="1"/>
          </p:cNvSpPr>
          <p:nvPr/>
        </p:nvSpPr>
        <p:spPr bwMode="auto">
          <a:xfrm rot="5400000">
            <a:off x="134937" y="1892301"/>
            <a:ext cx="555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Value</a:t>
            </a:r>
          </a:p>
        </p:txBody>
      </p:sp>
      <p:sp>
        <p:nvSpPr>
          <p:cNvPr id="23558" name="Rectangle 4"/>
          <p:cNvSpPr>
            <a:spLocks noChangeArrowheads="1"/>
          </p:cNvSpPr>
          <p:nvPr/>
        </p:nvSpPr>
        <p:spPr bwMode="auto">
          <a:xfrm>
            <a:off x="622300" y="1957388"/>
            <a:ext cx="2141538"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4963" indent="-334963">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Wingdings" panose="05000000000000000000" pitchFamily="2" charset="2"/>
              <a:buAutoNum type="arabicPeriod"/>
              <a:defRPr/>
            </a:pPr>
            <a:r>
              <a:rPr lang="en-US" altLang="en-US" sz="1451" b="1" smtClean="0">
                <a:solidFill>
                  <a:srgbClr val="0070C0"/>
                </a:solidFill>
                <a:ea typeface="Geneva"/>
                <a:cs typeface="Geneva"/>
              </a:rPr>
              <a:t>Conduct an assessment and define a roadmap</a:t>
            </a:r>
            <a:r>
              <a:rPr lang="en-US" altLang="en-US" sz="1451" smtClean="0">
                <a:solidFill>
                  <a:srgbClr val="0070C0"/>
                </a:solidFill>
                <a:ea typeface="Geneva"/>
                <a:cs typeface="Geneva"/>
              </a:rPr>
              <a:t> to realize your Strategic, Tactical and Operational Dev/Test Solution objectives</a:t>
            </a:r>
          </a:p>
        </p:txBody>
      </p:sp>
      <p:sp>
        <p:nvSpPr>
          <p:cNvPr id="23559" name="Rectangle 5"/>
          <p:cNvSpPr>
            <a:spLocks noChangeArrowheads="1"/>
          </p:cNvSpPr>
          <p:nvPr/>
        </p:nvSpPr>
        <p:spPr bwMode="auto">
          <a:xfrm>
            <a:off x="3121025" y="1684338"/>
            <a:ext cx="24558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2"/>
              <a:defRPr/>
            </a:pPr>
            <a:r>
              <a:rPr lang="en-US" altLang="en-US" sz="1451" b="1" smtClean="0">
                <a:solidFill>
                  <a:srgbClr val="0070C0"/>
                </a:solidFill>
                <a:ea typeface="Geneva"/>
                <a:cs typeface="Geneva"/>
              </a:rPr>
              <a:t>Identify an Operational objective</a:t>
            </a:r>
            <a:r>
              <a:rPr lang="en-US" altLang="en-US" sz="1451" smtClean="0">
                <a:solidFill>
                  <a:srgbClr val="0070C0"/>
                </a:solidFill>
                <a:ea typeface="Geneva"/>
                <a:cs typeface="Geneva"/>
              </a:rPr>
              <a:t> to support and demonstrate value-add</a:t>
            </a:r>
          </a:p>
        </p:txBody>
      </p:sp>
      <p:sp>
        <p:nvSpPr>
          <p:cNvPr id="2" name="Freeform 1"/>
          <p:cNvSpPr/>
          <p:nvPr/>
        </p:nvSpPr>
        <p:spPr bwMode="auto">
          <a:xfrm>
            <a:off x="509309" y="1965743"/>
            <a:ext cx="7653946" cy="3601336"/>
          </a:xfrm>
          <a:custGeom>
            <a:avLst/>
            <a:gdLst>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9659"/>
              <a:gd name="connsiteX1" fmla="*/ 3935392 w 8356921"/>
              <a:gd name="connsiteY1" fmla="*/ 1365812 h 1969659"/>
              <a:gd name="connsiteX2" fmla="*/ 6539696 w 8356921"/>
              <a:gd name="connsiteY2" fmla="*/ 335666 h 1969659"/>
              <a:gd name="connsiteX3" fmla="*/ 8356921 w 8356921"/>
              <a:gd name="connsiteY3" fmla="*/ 0 h 1969659"/>
              <a:gd name="connsiteX0" fmla="*/ 0 w 8264323"/>
              <a:gd name="connsiteY0" fmla="*/ 2824222 h 2826185"/>
              <a:gd name="connsiteX1" fmla="*/ 3935392 w 8264323"/>
              <a:gd name="connsiteY1" fmla="*/ 2222338 h 2826185"/>
              <a:gd name="connsiteX2" fmla="*/ 6539696 w 8264323"/>
              <a:gd name="connsiteY2" fmla="*/ 1192192 h 2826185"/>
              <a:gd name="connsiteX3" fmla="*/ 8264323 w 8264323"/>
              <a:gd name="connsiteY3" fmla="*/ 0 h 2826185"/>
              <a:gd name="connsiteX0" fmla="*/ 0 w 8264323"/>
              <a:gd name="connsiteY0" fmla="*/ 2824222 h 2825858"/>
              <a:gd name="connsiteX1" fmla="*/ 3935392 w 8264323"/>
              <a:gd name="connsiteY1" fmla="*/ 2222338 h 2825858"/>
              <a:gd name="connsiteX2" fmla="*/ 6470248 w 8264323"/>
              <a:gd name="connsiteY2" fmla="*/ 1666754 h 2825858"/>
              <a:gd name="connsiteX3" fmla="*/ 8264323 w 8264323"/>
              <a:gd name="connsiteY3" fmla="*/ 0 h 2825858"/>
              <a:gd name="connsiteX0" fmla="*/ 0 w 8264323"/>
              <a:gd name="connsiteY0" fmla="*/ 2824222 h 2824222"/>
              <a:gd name="connsiteX1" fmla="*/ 6470248 w 8264323"/>
              <a:gd name="connsiteY1" fmla="*/ 1666754 h 2824222"/>
              <a:gd name="connsiteX2" fmla="*/ 8264323 w 8264323"/>
              <a:gd name="connsiteY2" fmla="*/ 0 h 2824222"/>
              <a:gd name="connsiteX0" fmla="*/ 0 w 8264323"/>
              <a:gd name="connsiteY0" fmla="*/ 2824222 h 2824222"/>
              <a:gd name="connsiteX1" fmla="*/ 5474825 w 8264323"/>
              <a:gd name="connsiteY1" fmla="*/ 2176040 h 2824222"/>
              <a:gd name="connsiteX2" fmla="*/ 8264323 w 8264323"/>
              <a:gd name="connsiteY2" fmla="*/ 0 h 2824222"/>
              <a:gd name="connsiteX0" fmla="*/ 0 w 8264323"/>
              <a:gd name="connsiteY0" fmla="*/ 2824222 h 2824222"/>
              <a:gd name="connsiteX1" fmla="*/ 5382227 w 8264323"/>
              <a:gd name="connsiteY1" fmla="*/ 1388962 h 2824222"/>
              <a:gd name="connsiteX2" fmla="*/ 8264323 w 8264323"/>
              <a:gd name="connsiteY2" fmla="*/ 0 h 2824222"/>
              <a:gd name="connsiteX0" fmla="*/ 0 w 8148576"/>
              <a:gd name="connsiteY0" fmla="*/ 3044141 h 3044141"/>
              <a:gd name="connsiteX1" fmla="*/ 5382227 w 8148576"/>
              <a:gd name="connsiteY1" fmla="*/ 1608881 h 3044141"/>
              <a:gd name="connsiteX2" fmla="*/ 8148576 w 8148576"/>
              <a:gd name="connsiteY2" fmla="*/ 0 h 3044141"/>
              <a:gd name="connsiteX0" fmla="*/ 0 w 8148951"/>
              <a:gd name="connsiteY0" fmla="*/ 3044141 h 3044141"/>
              <a:gd name="connsiteX1" fmla="*/ 5382227 w 8148951"/>
              <a:gd name="connsiteY1" fmla="*/ 1608881 h 3044141"/>
              <a:gd name="connsiteX2" fmla="*/ 8148576 w 8148951"/>
              <a:gd name="connsiteY2" fmla="*/ 0 h 3044141"/>
              <a:gd name="connsiteX0" fmla="*/ 0 w 8148889"/>
              <a:gd name="connsiteY0" fmla="*/ 3044141 h 3044141"/>
              <a:gd name="connsiteX1" fmla="*/ 5092860 w 8148889"/>
              <a:gd name="connsiteY1" fmla="*/ 2233914 h 3044141"/>
              <a:gd name="connsiteX2" fmla="*/ 8148576 w 8148889"/>
              <a:gd name="connsiteY2" fmla="*/ 0 h 3044141"/>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82630"/>
              <a:gd name="connsiteX1" fmla="*/ 5150734 w 8206765"/>
              <a:gd name="connsiteY1" fmla="*/ 2233914 h 3782630"/>
              <a:gd name="connsiteX2" fmla="*/ 8206450 w 8206765"/>
              <a:gd name="connsiteY2" fmla="*/ 0 h 3782630"/>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8225"/>
              <a:gd name="connsiteX1" fmla="*/ 5150734 w 8206765"/>
              <a:gd name="connsiteY1" fmla="*/ 2233914 h 3778225"/>
              <a:gd name="connsiteX2" fmla="*/ 8206450 w 8206765"/>
              <a:gd name="connsiteY2" fmla="*/ 0 h 3778225"/>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3346"/>
              <a:gd name="connsiteX1" fmla="*/ 5150734 w 8206765"/>
              <a:gd name="connsiteY1" fmla="*/ 2245488 h 3773346"/>
              <a:gd name="connsiteX2" fmla="*/ 8206450 w 8206765"/>
              <a:gd name="connsiteY2" fmla="*/ 0 h 3773346"/>
              <a:gd name="connsiteX0" fmla="*/ 0 w 8206677"/>
              <a:gd name="connsiteY0" fmla="*/ 3773346 h 3773346"/>
              <a:gd name="connsiteX1" fmla="*/ 5150734 w 8206677"/>
              <a:gd name="connsiteY1" fmla="*/ 2245488 h 3773346"/>
              <a:gd name="connsiteX2" fmla="*/ 8206450 w 8206677"/>
              <a:gd name="connsiteY2" fmla="*/ 0 h 3773346"/>
              <a:gd name="connsiteX0" fmla="*/ 0 w 8206647"/>
              <a:gd name="connsiteY0" fmla="*/ 3773346 h 3773346"/>
              <a:gd name="connsiteX1" fmla="*/ 4791919 w 8206647"/>
              <a:gd name="connsiteY1" fmla="*/ 2546430 h 3773346"/>
              <a:gd name="connsiteX2" fmla="*/ 8206450 w 8206647"/>
              <a:gd name="connsiteY2" fmla="*/ 0 h 3773346"/>
              <a:gd name="connsiteX0" fmla="*/ 0 w 8206756"/>
              <a:gd name="connsiteY0" fmla="*/ 3773346 h 3903963"/>
              <a:gd name="connsiteX1" fmla="*/ 4791919 w 8206756"/>
              <a:gd name="connsiteY1" fmla="*/ 2546430 h 3903963"/>
              <a:gd name="connsiteX2" fmla="*/ 8206450 w 8206756"/>
              <a:gd name="connsiteY2" fmla="*/ 0 h 3903963"/>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2170"/>
              <a:gd name="connsiteX1" fmla="*/ 5023413 w 8438210"/>
              <a:gd name="connsiteY1" fmla="*/ 2546430 h 3972170"/>
              <a:gd name="connsiteX2" fmla="*/ 8437944 w 8438210"/>
              <a:gd name="connsiteY2" fmla="*/ 0 h 3972170"/>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0116"/>
              <a:gd name="connsiteX1" fmla="*/ 5023413 w 8438210"/>
              <a:gd name="connsiteY1" fmla="*/ 2546430 h 3970116"/>
              <a:gd name="connsiteX2" fmla="*/ 8437944 w 8438210"/>
              <a:gd name="connsiteY2" fmla="*/ 0 h 3970116"/>
              <a:gd name="connsiteX0" fmla="*/ 0 w 8438127"/>
              <a:gd name="connsiteY0" fmla="*/ 3970116 h 3970116"/>
              <a:gd name="connsiteX1" fmla="*/ 5023413 w 8438127"/>
              <a:gd name="connsiteY1" fmla="*/ 2546430 h 3970116"/>
              <a:gd name="connsiteX2" fmla="*/ 8437944 w 8438127"/>
              <a:gd name="connsiteY2" fmla="*/ 0 h 3970116"/>
              <a:gd name="connsiteX0" fmla="*/ 0 w 8437944"/>
              <a:gd name="connsiteY0" fmla="*/ 3970116 h 3970116"/>
              <a:gd name="connsiteX1" fmla="*/ 5023413 w 8437944"/>
              <a:gd name="connsiteY1" fmla="*/ 254643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93151"/>
              <a:gd name="connsiteX1" fmla="*/ 4907666 w 8437944"/>
              <a:gd name="connsiteY1" fmla="*/ 2541260 h 3993151"/>
              <a:gd name="connsiteX2" fmla="*/ 8437944 w 8437944"/>
              <a:gd name="connsiteY2" fmla="*/ 17980 h 3993151"/>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88799"/>
              <a:gd name="connsiteX1" fmla="*/ 4907666 w 8437944"/>
              <a:gd name="connsiteY1" fmla="*/ 2541260 h 3988799"/>
              <a:gd name="connsiteX2" fmla="*/ 8437944 w 8437944"/>
              <a:gd name="connsiteY2" fmla="*/ 17980 h 3988799"/>
              <a:gd name="connsiteX0" fmla="*/ 0 w 8437944"/>
              <a:gd name="connsiteY0" fmla="*/ 3988096 h 3988306"/>
              <a:gd name="connsiteX1" fmla="*/ 4907666 w 8437944"/>
              <a:gd name="connsiteY1" fmla="*/ 2541260 h 3988306"/>
              <a:gd name="connsiteX2" fmla="*/ 8437944 w 8437944"/>
              <a:gd name="connsiteY2" fmla="*/ 17980 h 3988306"/>
              <a:gd name="connsiteX0" fmla="*/ 0 w 8437944"/>
              <a:gd name="connsiteY0" fmla="*/ 3988096 h 3988100"/>
              <a:gd name="connsiteX1" fmla="*/ 4907666 w 8437944"/>
              <a:gd name="connsiteY1" fmla="*/ 2541260 h 3988100"/>
              <a:gd name="connsiteX2" fmla="*/ 8437944 w 8437944"/>
              <a:gd name="connsiteY2" fmla="*/ 17980 h 3988100"/>
              <a:gd name="connsiteX0" fmla="*/ 0 w 8437944"/>
              <a:gd name="connsiteY0" fmla="*/ 3970748 h 3970752"/>
              <a:gd name="connsiteX1" fmla="*/ 4907666 w 8437944"/>
              <a:gd name="connsiteY1" fmla="*/ 2523912 h 3970752"/>
              <a:gd name="connsiteX2" fmla="*/ 8437944 w 8437944"/>
              <a:gd name="connsiteY2" fmla="*/ 632 h 3970752"/>
              <a:gd name="connsiteX0" fmla="*/ 0 w 8437944"/>
              <a:gd name="connsiteY0" fmla="*/ 3970116 h 3970120"/>
              <a:gd name="connsiteX1" fmla="*/ 4907666 w 8437944"/>
              <a:gd name="connsiteY1" fmla="*/ 2523280 h 3970120"/>
              <a:gd name="connsiteX2" fmla="*/ 8437944 w 8437944"/>
              <a:gd name="connsiteY2" fmla="*/ 0 h 3970120"/>
              <a:gd name="connsiteX0" fmla="*/ 0 w 8437944"/>
              <a:gd name="connsiteY0" fmla="*/ 3970219 h 3970223"/>
              <a:gd name="connsiteX1" fmla="*/ 4907666 w 8437944"/>
              <a:gd name="connsiteY1" fmla="*/ 2523383 h 3970223"/>
              <a:gd name="connsiteX2" fmla="*/ 8437944 w 8437944"/>
              <a:gd name="connsiteY2" fmla="*/ 103 h 3970223"/>
            </a:gdLst>
            <a:ahLst/>
            <a:cxnLst>
              <a:cxn ang="0">
                <a:pos x="connsiteX0" y="connsiteY0"/>
              </a:cxn>
              <a:cxn ang="0">
                <a:pos x="connsiteX1" y="connsiteY1"/>
              </a:cxn>
              <a:cxn ang="0">
                <a:pos x="connsiteX2" y="connsiteY2"/>
              </a:cxn>
            </a:cxnLst>
            <a:rect l="l" t="t" r="r" b="b"/>
            <a:pathLst>
              <a:path w="8437944" h="3970223">
                <a:moveTo>
                  <a:pt x="0" y="3970219"/>
                </a:moveTo>
                <a:cubicBezTo>
                  <a:pt x="653487" y="3972146"/>
                  <a:pt x="3987479" y="3347114"/>
                  <a:pt x="4907666" y="2523383"/>
                </a:cubicBezTo>
                <a:cubicBezTo>
                  <a:pt x="5827853" y="1699652"/>
                  <a:pt x="7376931" y="-15330"/>
                  <a:pt x="8437944" y="103"/>
                </a:cubicBezTo>
              </a:path>
            </a:pathLst>
          </a:custGeom>
          <a:noFill/>
          <a:ln w="1143000" cap="flat" cmpd="sng" algn="ctr">
            <a:gradFill>
              <a:gsLst>
                <a:gs pos="0">
                  <a:srgbClr val="336699"/>
                </a:gs>
                <a:gs pos="100000">
                  <a:srgbClr val="B9C1FD"/>
                </a:gs>
              </a:gsLst>
              <a:lin ang="5400000" scaled="1"/>
            </a:gradFill>
            <a:prstDash val="solid"/>
            <a:round/>
            <a:headEnd type="none" w="med" len="med"/>
            <a:tailEnd type="none" w="med" len="med"/>
          </a:ln>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563" name="Text Box 19"/>
          <p:cNvSpPr txBox="1">
            <a:spLocks noChangeArrowheads="1"/>
          </p:cNvSpPr>
          <p:nvPr/>
        </p:nvSpPr>
        <p:spPr bwMode="auto">
          <a:xfrm>
            <a:off x="1000125" y="5157788"/>
            <a:ext cx="1165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Assess</a:t>
            </a:r>
          </a:p>
        </p:txBody>
      </p:sp>
      <p:sp>
        <p:nvSpPr>
          <p:cNvPr id="23564" name="Text Box 20"/>
          <p:cNvSpPr txBox="1">
            <a:spLocks noChangeArrowheads="1"/>
          </p:cNvSpPr>
          <p:nvPr/>
        </p:nvSpPr>
        <p:spPr bwMode="auto">
          <a:xfrm>
            <a:off x="3587750" y="4273550"/>
            <a:ext cx="18923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Demonstrate</a:t>
            </a:r>
          </a:p>
        </p:txBody>
      </p:sp>
      <p:sp>
        <p:nvSpPr>
          <p:cNvPr id="23565" name="Text Box 21"/>
          <p:cNvSpPr txBox="1">
            <a:spLocks noChangeArrowheads="1"/>
          </p:cNvSpPr>
          <p:nvPr/>
        </p:nvSpPr>
        <p:spPr bwMode="auto">
          <a:xfrm>
            <a:off x="6407150" y="2298700"/>
            <a:ext cx="9128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Scale</a:t>
            </a:r>
          </a:p>
        </p:txBody>
      </p:sp>
      <p:cxnSp>
        <p:nvCxnSpPr>
          <p:cNvPr id="45070" name="Straight Connector 3"/>
          <p:cNvCxnSpPr>
            <a:cxnSpLocks noChangeShapeType="1"/>
          </p:cNvCxnSpPr>
          <p:nvPr/>
        </p:nvCxnSpPr>
        <p:spPr bwMode="auto">
          <a:xfrm>
            <a:off x="509588" y="1444625"/>
            <a:ext cx="0" cy="48656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5071" name="Isosceles Triangle 4"/>
          <p:cNvSpPr>
            <a:spLocks noChangeArrowheads="1"/>
          </p:cNvSpPr>
          <p:nvPr/>
        </p:nvSpPr>
        <p:spPr bwMode="auto">
          <a:xfrm rot="5400000">
            <a:off x="7761287" y="1836738"/>
            <a:ext cx="1071563" cy="268288"/>
          </a:xfrm>
          <a:prstGeom prst="triangle">
            <a:avLst>
              <a:gd name="adj" fmla="val 50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en-US" sz="1900">
              <a:solidFill>
                <a:schemeClr val="hlink"/>
              </a:solidFill>
              <a:ea typeface="宋体" panose="02010600030101010101" pitchFamily="2" charset="-122"/>
            </a:endParaRPr>
          </a:p>
        </p:txBody>
      </p:sp>
      <p:sp>
        <p:nvSpPr>
          <p:cNvPr id="23568" name="Rectangle 5"/>
          <p:cNvSpPr>
            <a:spLocks noChangeArrowheads="1"/>
          </p:cNvSpPr>
          <p:nvPr/>
        </p:nvSpPr>
        <p:spPr bwMode="auto">
          <a:xfrm>
            <a:off x="5851525" y="4010025"/>
            <a:ext cx="30686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3"/>
              <a:defRPr/>
            </a:pPr>
            <a:r>
              <a:rPr lang="en-US" altLang="en-US" sz="1451" b="1" smtClean="0">
                <a:solidFill>
                  <a:srgbClr val="006699"/>
                </a:solidFill>
                <a:ea typeface="Geneva"/>
                <a:cs typeface="Geneva"/>
              </a:rPr>
              <a:t>Grow the value by scaling IBM Cloud Dev/Test Managed Services </a:t>
            </a:r>
            <a:r>
              <a:rPr lang="en-US" altLang="en-US" sz="1451" smtClean="0">
                <a:ea typeface="Geneva"/>
                <a:cs typeface="Geneva"/>
              </a:rPr>
              <a:t>to support the enterprise Strategic, Tactical and Operational Dev/Test Solution objectives</a:t>
            </a:r>
          </a:p>
        </p:txBody>
      </p:sp>
      <p:sp>
        <p:nvSpPr>
          <p:cNvPr id="21" name="Rectangle 18"/>
          <p:cNvSpPr txBox="1">
            <a:spLocks noChangeArrowheads="1"/>
          </p:cNvSpPr>
          <p:nvPr/>
        </p:nvSpPr>
        <p:spPr bwMode="auto">
          <a:xfrm>
            <a:off x="3321050" y="2662238"/>
            <a:ext cx="2255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Proof of the business case</a:t>
            </a:r>
          </a:p>
        </p:txBody>
      </p:sp>
      <p:sp>
        <p:nvSpPr>
          <p:cNvPr id="22" name="Rectangle 18"/>
          <p:cNvSpPr txBox="1">
            <a:spLocks noChangeArrowheads="1"/>
          </p:cNvSpPr>
          <p:nvPr/>
        </p:nvSpPr>
        <p:spPr bwMode="auto">
          <a:xfrm>
            <a:off x="6115050" y="5572125"/>
            <a:ext cx="2754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Competitive advantage</a:t>
            </a:r>
          </a:p>
        </p:txBody>
      </p:sp>
      <p:cxnSp>
        <p:nvCxnSpPr>
          <p:cNvPr id="45075" name="Straight Connector 7"/>
          <p:cNvCxnSpPr>
            <a:cxnSpLocks noChangeShapeType="1"/>
          </p:cNvCxnSpPr>
          <p:nvPr/>
        </p:nvCxnSpPr>
        <p:spPr bwMode="auto">
          <a:xfrm>
            <a:off x="515938" y="6310313"/>
            <a:ext cx="80406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4507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3343275"/>
            <a:ext cx="53451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D1B512-93C8-4837-8F41-CCE15A694170}" type="slidenum">
              <a:rPr lang="de-DE" altLang="zh-CN"/>
              <a:pPr/>
              <a:t>28</a:t>
            </a:fld>
            <a:endParaRPr lang="de-DE" altLang="zh-CN"/>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6"/>
          <p:cNvSpPr txBox="1">
            <a:spLocks noChangeArrowheads="1"/>
          </p:cNvSpPr>
          <p:nvPr/>
        </p:nvSpPr>
        <p:spPr bwMode="auto">
          <a:xfrm>
            <a:off x="6457950" y="1943100"/>
            <a:ext cx="1403350" cy="2806700"/>
          </a:xfrm>
          <a:prstGeom prst="rect">
            <a:avLst/>
          </a:prstGeom>
          <a:noFill/>
          <a:ln w="9525">
            <a:noFill/>
            <a:miter lim="800000"/>
            <a:headEnd/>
            <a:tailEnd/>
          </a:ln>
        </p:spPr>
        <p:txBody>
          <a:bodyPr lIns="0" tIns="30737" rIns="0" bIns="30737"/>
          <a:lstStyle/>
          <a:p>
            <a:pPr>
              <a:spcBef>
                <a:spcPct val="90000"/>
              </a:spcBef>
              <a:buClr>
                <a:srgbClr val="009999"/>
              </a:buClr>
              <a:defRPr/>
            </a:pPr>
            <a:endParaRPr lang="en-US" sz="975">
              <a:solidFill>
                <a:srgbClr val="000000"/>
              </a:solidFill>
              <a:latin typeface="Helvetica" pitchFamily="34" charset="0"/>
            </a:endParaRPr>
          </a:p>
        </p:txBody>
      </p:sp>
      <p:sp>
        <p:nvSpPr>
          <p:cNvPr id="47107" name="Rectangle 3"/>
          <p:cNvSpPr>
            <a:spLocks noChangeArrowheads="1"/>
          </p:cNvSpPr>
          <p:nvPr/>
        </p:nvSpPr>
        <p:spPr bwMode="auto">
          <a:xfrm>
            <a:off x="6715125" y="1873250"/>
            <a:ext cx="2058988" cy="3668713"/>
          </a:xfrm>
          <a:prstGeom prst="rect">
            <a:avLst/>
          </a:prstGeom>
          <a:noFill/>
          <a:ln>
            <a:noFill/>
          </a:ln>
          <a:effectLst>
            <a:prstShdw prst="shdw17" dist="17961" dir="2700000">
              <a:srgbClr val="00004D"/>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09" tIns="31105" rIns="62209" bIns="31105">
            <a:spAutoFit/>
          </a:bodyPr>
          <a:lstStyle>
            <a:lvl1pPr defTabSz="309563">
              <a:defRPr>
                <a:solidFill>
                  <a:schemeClr val="tx1"/>
                </a:solidFill>
                <a:latin typeface="Arial" panose="020B0604020202020204" pitchFamily="34" charset="0"/>
                <a:cs typeface="Arial" panose="020B0604020202020204" pitchFamily="34" charset="0"/>
              </a:defRPr>
            </a:lvl1pPr>
            <a:lvl2pPr marL="742950" indent="-285750" defTabSz="309563">
              <a:defRPr>
                <a:solidFill>
                  <a:schemeClr val="tx1"/>
                </a:solidFill>
                <a:latin typeface="Arial" panose="020B0604020202020204" pitchFamily="34" charset="0"/>
                <a:cs typeface="Arial" panose="020B0604020202020204" pitchFamily="34" charset="0"/>
              </a:defRPr>
            </a:lvl2pPr>
            <a:lvl3pPr marL="1143000" indent="-228600" defTabSz="309563">
              <a:defRPr>
                <a:solidFill>
                  <a:schemeClr val="tx1"/>
                </a:solidFill>
                <a:latin typeface="Arial" panose="020B0604020202020204" pitchFamily="34" charset="0"/>
                <a:cs typeface="Arial" panose="020B0604020202020204" pitchFamily="34" charset="0"/>
              </a:defRPr>
            </a:lvl3pPr>
            <a:lvl4pPr marL="1600200" indent="-228600" defTabSz="309563">
              <a:defRPr>
                <a:solidFill>
                  <a:schemeClr val="tx1"/>
                </a:solidFill>
                <a:latin typeface="Arial" panose="020B0604020202020204" pitchFamily="34" charset="0"/>
                <a:cs typeface="Arial" panose="020B0604020202020204" pitchFamily="34" charset="0"/>
              </a:defRPr>
            </a:lvl4pPr>
            <a:lvl5pPr marL="2057400" indent="-228600" defTabSz="309563">
              <a:defRPr>
                <a:solidFill>
                  <a:schemeClr val="tx1"/>
                </a:solidFill>
                <a:latin typeface="Arial" panose="020B0604020202020204" pitchFamily="34" charset="0"/>
                <a:cs typeface="Arial" panose="020B0604020202020204" pitchFamily="34" charset="0"/>
              </a:defRPr>
            </a:lvl5pPr>
            <a:lvl6pPr marL="25146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3000"/>
              </a:lnSpc>
              <a:buClr>
                <a:srgbClr val="000000"/>
              </a:buClr>
              <a:buSzPct val="100000"/>
            </a:pPr>
            <a:r>
              <a:rPr lang="en-US" altLang="zh-CN" sz="1200">
                <a:cs typeface="Times New Roman" panose="02020603050405020304" pitchFamily="18" charset="0"/>
              </a:rPr>
              <a:t>Over 4000 respondents world-wide, 63% with some level of DevOps implementation</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Those with DevOps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Ship code 30x faster </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50% fewer failures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Restore service 12x faster</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Deploy 8000x faster</a:t>
            </a:r>
          </a:p>
          <a:p>
            <a:pPr>
              <a:lnSpc>
                <a:spcPct val="93000"/>
              </a:lnSpc>
              <a:buClr>
                <a:srgbClr val="000000"/>
              </a:buClr>
              <a:buSzPct val="100000"/>
            </a:pPr>
            <a:r>
              <a:rPr lang="en-US" altLang="zh-CN" sz="1200">
                <a:cs typeface="Times New Roman" panose="02020603050405020304" pitchFamily="18" charset="0"/>
              </a:rPr>
              <a:t>than their peers without DevOps</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Some key inhibitors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48%: Value of DevOps not understood across the organization</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43%: No common management structure between Dev and 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33%:  Lack of tools</a:t>
            </a:r>
          </a:p>
        </p:txBody>
      </p:sp>
      <p:pic>
        <p:nvPicPr>
          <p:cNvPr id="471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349375"/>
            <a:ext cx="5938837"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2"/>
          <p:cNvSpPr>
            <a:spLocks noChangeArrowheads="1"/>
          </p:cNvSpPr>
          <p:nvPr/>
        </p:nvSpPr>
        <p:spPr bwMode="auto">
          <a:xfrm>
            <a:off x="3621088" y="6234113"/>
            <a:ext cx="2697162" cy="196850"/>
          </a:xfrm>
          <a:prstGeom prst="rect">
            <a:avLst/>
          </a:prstGeom>
          <a:noFill/>
          <a:ln w="9525">
            <a:solidFill>
              <a:schemeClr val="tx1"/>
            </a:solidFill>
            <a:miter lim="800000"/>
            <a:headEnd/>
            <a:tailEnd/>
          </a:ln>
        </p:spPr>
        <p:txBody>
          <a:bodyPr>
            <a:spAutoFit/>
          </a:bodyPr>
          <a:lstStyle/>
          <a:p>
            <a:pPr>
              <a:lnSpc>
                <a:spcPct val="90000"/>
              </a:lnSpc>
              <a:defRPr/>
            </a:pPr>
            <a:r>
              <a:rPr lang="en-US" sz="750">
                <a:solidFill>
                  <a:schemeClr val="hlink"/>
                </a:solidFill>
              </a:rPr>
              <a:t>Source:  Puppet Labs &amp; IT Revolution Press, 2013</a:t>
            </a:r>
            <a:endParaRPr lang="en-US" sz="750">
              <a:solidFill>
                <a:srgbClr val="009BB9"/>
              </a:solidFill>
            </a:endParaRPr>
          </a:p>
        </p:txBody>
      </p:sp>
      <p:sp>
        <p:nvSpPr>
          <p:cNvPr id="47110" name="Title 1"/>
          <p:cNvSpPr>
            <a:spLocks/>
          </p:cNvSpPr>
          <p:nvPr/>
        </p:nvSpPr>
        <p:spPr bwMode="auto">
          <a:xfrm>
            <a:off x="209550" y="896938"/>
            <a:ext cx="926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200">
                <a:solidFill>
                  <a:schemeClr val="hlink"/>
                </a:solidFill>
              </a:rPr>
              <a:t>Cloud Dev/Test Managed Service is driving value in responsiveness, quality, and development cost</a:t>
            </a:r>
          </a:p>
        </p:txBody>
      </p:sp>
      <p:sp>
        <p:nvSpPr>
          <p:cNvPr id="4711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EB8FE9-D6E2-4E86-A921-5EA20128AAD2}" type="slidenum">
              <a:rPr lang="de-DE" altLang="zh-CN"/>
              <a:pPr/>
              <a:t>29</a:t>
            </a:fld>
            <a:endParaRPr lang="de-DE"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7313" y="593725"/>
            <a:ext cx="8686800" cy="731838"/>
          </a:xfrm>
        </p:spPr>
        <p:txBody>
          <a:bodyPr/>
          <a:lstStyle/>
          <a:p>
            <a:r>
              <a:rPr lang="de-DE" altLang="zh-CN" smtClean="0">
                <a:ea typeface="宋体" panose="02010600030101010101" pitchFamily="2" charset="-122"/>
              </a:rPr>
              <a:t>Cloud is a cornerstone of the IBM and GBS strategy 2014.</a:t>
            </a:r>
            <a:endParaRPr lang="en-US" altLang="zh-CN" smtClean="0"/>
          </a:p>
        </p:txBody>
      </p:sp>
      <p:pic>
        <p:nvPicPr>
          <p:cNvPr id="11267" name="Picture 1" descr="ALL_IBMers_I&amp;VT_Iwata_v09cmk_PPT_Version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713" y="977900"/>
            <a:ext cx="42751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descr="ALL_IBMers_I&amp;VT_Iwata_v09cmk_PPT_Version1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0013" y="1117600"/>
            <a:ext cx="4864100" cy="2735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1" descr="ALL_IBMers_I&amp;VT_Iwata_v09cmk_PPT_Version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2865438"/>
            <a:ext cx="6530975" cy="3671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70" name="Picture 1" descr="ALL_IBMers_I&amp;VT_Iwata_v09cmk_PPT_Version1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5175" y="2930525"/>
            <a:ext cx="3549650" cy="1995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407250-81F8-46B2-BBE6-8913DAFD46D7}" type="slidenum">
              <a:rPr lang="de-DE" altLang="zh-CN"/>
              <a:pPr/>
              <a:t>3</a:t>
            </a:fld>
            <a:endParaRPr lang="de-DE"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12713" y="633413"/>
            <a:ext cx="8686800" cy="34290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Projects can move to the cloud anytime in the application lifecycle</a:t>
            </a:r>
          </a:p>
        </p:txBody>
      </p:sp>
      <p:grpSp>
        <p:nvGrpSpPr>
          <p:cNvPr id="39" name="Group 38"/>
          <p:cNvGrpSpPr/>
          <p:nvPr/>
        </p:nvGrpSpPr>
        <p:grpSpPr>
          <a:xfrm>
            <a:off x="2191949" y="1453490"/>
            <a:ext cx="4663239" cy="3951021"/>
            <a:chOff x="2862449" y="1601974"/>
            <a:chExt cx="4355726" cy="4355726"/>
          </a:xfrm>
          <a:scene3d>
            <a:camera prst="perspectiveRelaxed"/>
            <a:lightRig rig="soft" dir="t"/>
          </a:scene3d>
        </p:grpSpPr>
        <p:sp>
          <p:nvSpPr>
            <p:cNvPr id="25" name="Circular Arrow 24"/>
            <p:cNvSpPr/>
            <p:nvPr/>
          </p:nvSpPr>
          <p:spPr>
            <a:xfrm>
              <a:off x="2988793" y="1601974"/>
              <a:ext cx="4229382" cy="4229382"/>
            </a:xfrm>
            <a:prstGeom prst="circularArrow">
              <a:avLst>
                <a:gd name="adj1" fmla="val 11864"/>
                <a:gd name="adj2" fmla="val 327528"/>
                <a:gd name="adj3" fmla="val 21266764"/>
                <a:gd name="adj4" fmla="val 162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Circular Arrow 25"/>
            <p:cNvSpPr/>
            <p:nvPr/>
          </p:nvSpPr>
          <p:spPr>
            <a:xfrm>
              <a:off x="2988793" y="1728318"/>
              <a:ext cx="4229382" cy="4229382"/>
            </a:xfrm>
            <a:prstGeom prst="circularArrow">
              <a:avLst>
                <a:gd name="adj1" fmla="val 11864"/>
                <a:gd name="adj2" fmla="val 327528"/>
                <a:gd name="adj3" fmla="val 4897412"/>
                <a:gd name="adj4" fmla="val 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Circular Arrow 26"/>
            <p:cNvSpPr/>
            <p:nvPr/>
          </p:nvSpPr>
          <p:spPr>
            <a:xfrm>
              <a:off x="2862449" y="1728318"/>
              <a:ext cx="4229382" cy="4229382"/>
            </a:xfrm>
            <a:prstGeom prst="circularArrow">
              <a:avLst>
                <a:gd name="adj1" fmla="val 11864"/>
                <a:gd name="adj2" fmla="val 327528"/>
                <a:gd name="adj3" fmla="val 10456741"/>
                <a:gd name="adj4" fmla="val 54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Circular Arrow 27"/>
            <p:cNvSpPr/>
            <p:nvPr/>
          </p:nvSpPr>
          <p:spPr>
            <a:xfrm>
              <a:off x="2862449" y="1601974"/>
              <a:ext cx="4229382" cy="4229382"/>
            </a:xfrm>
            <a:prstGeom prst="circularArrow">
              <a:avLst>
                <a:gd name="adj1" fmla="val 11864"/>
                <a:gd name="adj2" fmla="val 327528"/>
                <a:gd name="adj3" fmla="val 16002016"/>
                <a:gd name="adj4" fmla="val 108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0484" name="Rounded Rectangle 6"/>
          <p:cNvSpPr>
            <a:spLocks noChangeArrowheads="1"/>
          </p:cNvSpPr>
          <p:nvPr/>
        </p:nvSpPr>
        <p:spPr bwMode="auto">
          <a:xfrm>
            <a:off x="274638" y="33035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Project Startup</a:t>
            </a:r>
          </a:p>
        </p:txBody>
      </p:sp>
      <p:sp>
        <p:nvSpPr>
          <p:cNvPr id="20485" name="Rounded Rectangle 6"/>
          <p:cNvSpPr>
            <a:spLocks noChangeArrowheads="1"/>
          </p:cNvSpPr>
          <p:nvPr/>
        </p:nvSpPr>
        <p:spPr bwMode="auto">
          <a:xfrm>
            <a:off x="3729038" y="17922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Development</a:t>
            </a:r>
          </a:p>
        </p:txBody>
      </p:sp>
      <p:sp>
        <p:nvSpPr>
          <p:cNvPr id="20486" name="Rounded Rectangle 6"/>
          <p:cNvSpPr>
            <a:spLocks noChangeArrowheads="1"/>
          </p:cNvSpPr>
          <p:nvPr/>
        </p:nvSpPr>
        <p:spPr bwMode="auto">
          <a:xfrm>
            <a:off x="7042150" y="3340100"/>
            <a:ext cx="1717675"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Test</a:t>
            </a:r>
          </a:p>
        </p:txBody>
      </p:sp>
      <p:sp>
        <p:nvSpPr>
          <p:cNvPr id="20487" name="Rounded Rectangle 6"/>
          <p:cNvSpPr>
            <a:spLocks noChangeArrowheads="1"/>
          </p:cNvSpPr>
          <p:nvPr/>
        </p:nvSpPr>
        <p:spPr bwMode="auto">
          <a:xfrm>
            <a:off x="3546475" y="5354638"/>
            <a:ext cx="1719263"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Maintenance</a:t>
            </a:r>
          </a:p>
        </p:txBody>
      </p:sp>
      <p:sp>
        <p:nvSpPr>
          <p:cNvPr id="22" name="Rounded Rectangular Callout 21"/>
          <p:cNvSpPr/>
          <p:nvPr/>
        </p:nvSpPr>
        <p:spPr bwMode="auto">
          <a:xfrm>
            <a:off x="6719924" y="4486947"/>
            <a:ext cx="2201135" cy="1151546"/>
          </a:xfrm>
          <a:prstGeom prst="wedgeRoundRectCallout">
            <a:avLst>
              <a:gd name="adj1" fmla="val -90996"/>
              <a:gd name="adj2" fmla="val -4690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itchFamily="34" charset="0"/>
              <a:buChar char="•"/>
              <a:defRPr/>
            </a:pPr>
            <a:r>
              <a:rPr lang="en-US" sz="1270" dirty="0"/>
              <a:t>Clone environments to allow for overlapping test phases</a:t>
            </a:r>
          </a:p>
          <a:p>
            <a:pPr marL="82945" indent="-82945" eaLnBrk="1" hangingPunct="1">
              <a:buFont typeface="Arial" pitchFamily="34" charset="0"/>
              <a:buChar char="•"/>
              <a:defRPr/>
            </a:pPr>
            <a:r>
              <a:rPr lang="en-US" sz="1270" dirty="0"/>
              <a:t>Accelerate integration testing</a:t>
            </a:r>
          </a:p>
        </p:txBody>
      </p:sp>
      <p:sp>
        <p:nvSpPr>
          <p:cNvPr id="2" name="Oval 1"/>
          <p:cNvSpPr/>
          <p:nvPr/>
        </p:nvSpPr>
        <p:spPr bwMode="auto">
          <a:xfrm>
            <a:off x="3202274" y="2550282"/>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0" name="Rounded Rectangular Callout 19"/>
          <p:cNvSpPr/>
          <p:nvPr/>
        </p:nvSpPr>
        <p:spPr bwMode="auto">
          <a:xfrm>
            <a:off x="586379" y="1398735"/>
            <a:ext cx="2201135" cy="1151546"/>
          </a:xfrm>
          <a:prstGeom prst="wedgeRoundRectCallout">
            <a:avLst>
              <a:gd name="adj1" fmla="val 71202"/>
              <a:gd name="adj2" fmla="val 5409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Conduct software evaluation, Proof of Concept without waiting on hardware</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Sales Support</a:t>
            </a:r>
            <a:endParaRPr lang="en-US" sz="1200" smtClean="0">
              <a:solidFill>
                <a:schemeClr val="hlink"/>
              </a:solidFill>
              <a:ea typeface="宋体" panose="02010600030101010101" pitchFamily="2" charset="-122"/>
            </a:endParaRPr>
          </a:p>
        </p:txBody>
      </p:sp>
      <p:sp>
        <p:nvSpPr>
          <p:cNvPr id="17" name="Oval 16"/>
          <p:cNvSpPr/>
          <p:nvPr/>
        </p:nvSpPr>
        <p:spPr bwMode="auto">
          <a:xfrm>
            <a:off x="3056510" y="262902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8" name="Oval 17"/>
          <p:cNvSpPr/>
          <p:nvPr/>
        </p:nvSpPr>
        <p:spPr bwMode="auto">
          <a:xfrm>
            <a:off x="2910747" y="271502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9" name="Oval 18"/>
          <p:cNvSpPr/>
          <p:nvPr/>
        </p:nvSpPr>
        <p:spPr bwMode="auto">
          <a:xfrm>
            <a:off x="2764984" y="280971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 name="Oval 22"/>
          <p:cNvSpPr/>
          <p:nvPr/>
        </p:nvSpPr>
        <p:spPr bwMode="auto">
          <a:xfrm>
            <a:off x="3260020"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4" name="Oval 23"/>
          <p:cNvSpPr/>
          <p:nvPr/>
        </p:nvSpPr>
        <p:spPr bwMode="auto">
          <a:xfrm>
            <a:off x="3431798" y="448694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9" name="Oval 28"/>
          <p:cNvSpPr/>
          <p:nvPr/>
        </p:nvSpPr>
        <p:spPr bwMode="auto">
          <a:xfrm>
            <a:off x="3614075" y="454469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0" name="Oval 29"/>
          <p:cNvSpPr/>
          <p:nvPr/>
        </p:nvSpPr>
        <p:spPr bwMode="auto">
          <a:xfrm>
            <a:off x="3814103" y="458506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1" name="Oval 30"/>
          <p:cNvSpPr/>
          <p:nvPr/>
        </p:nvSpPr>
        <p:spPr bwMode="auto">
          <a:xfrm>
            <a:off x="5954825" y="2671025"/>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 name="Rounded Rectangular Callout 3"/>
          <p:cNvSpPr/>
          <p:nvPr/>
        </p:nvSpPr>
        <p:spPr bwMode="auto">
          <a:xfrm>
            <a:off x="441598" y="4711055"/>
            <a:ext cx="2201135" cy="1151546"/>
          </a:xfrm>
          <a:prstGeom prst="wedgeRoundRectCallout">
            <a:avLst>
              <a:gd name="adj1" fmla="val 81032"/>
              <a:gd name="adj2" fmla="val -7117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Scale down instantly</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Can even deprovision all servers until maintenance is actually needed (e.g. bug fix)</a:t>
            </a:r>
            <a:endParaRPr lang="en-US" sz="1200" smtClean="0">
              <a:solidFill>
                <a:schemeClr val="hlink"/>
              </a:solidFill>
              <a:ea typeface="宋体" panose="02010600030101010101" pitchFamily="2" charset="-122"/>
            </a:endParaRPr>
          </a:p>
        </p:txBody>
      </p:sp>
      <p:sp>
        <p:nvSpPr>
          <p:cNvPr id="21" name="Rounded Rectangular Callout 20"/>
          <p:cNvSpPr/>
          <p:nvPr/>
        </p:nvSpPr>
        <p:spPr bwMode="auto">
          <a:xfrm>
            <a:off x="6403917" y="1209467"/>
            <a:ext cx="2233974" cy="1151546"/>
          </a:xfrm>
          <a:prstGeom prst="wedgeRoundRectCallout">
            <a:avLst>
              <a:gd name="adj1" fmla="val -70108"/>
              <a:gd name="adj2" fmla="val 77581"/>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anose="020B0604020202020204" pitchFamily="34" charset="0"/>
              <a:buChar char="•"/>
              <a:defRPr/>
            </a:pPr>
            <a:r>
              <a:rPr lang="en-US" sz="1270" dirty="0"/>
              <a:t>Provision ready-to-go systems and begin development on day one </a:t>
            </a:r>
          </a:p>
          <a:p>
            <a:pPr marL="82945" indent="-82945" eaLnBrk="1" hangingPunct="1">
              <a:buFont typeface="Arial" panose="020B0604020202020204" pitchFamily="34" charset="0"/>
              <a:buChar char="•"/>
              <a:defRPr/>
            </a:pPr>
            <a:r>
              <a:rPr lang="en-US" sz="1270" dirty="0"/>
              <a:t>Add capacity as needed</a:t>
            </a:r>
          </a:p>
        </p:txBody>
      </p:sp>
      <p:sp>
        <p:nvSpPr>
          <p:cNvPr id="32" name="Oval 31"/>
          <p:cNvSpPr/>
          <p:nvPr/>
        </p:nvSpPr>
        <p:spPr bwMode="auto">
          <a:xfrm>
            <a:off x="5784829" y="2589031"/>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3" name="Oval 32"/>
          <p:cNvSpPr/>
          <p:nvPr/>
        </p:nvSpPr>
        <p:spPr bwMode="auto">
          <a:xfrm>
            <a:off x="5615217" y="253978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4" name="Oval 33"/>
          <p:cNvSpPr/>
          <p:nvPr/>
        </p:nvSpPr>
        <p:spPr bwMode="auto">
          <a:xfrm>
            <a:off x="5469196" y="248678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5" name="Oval 34"/>
          <p:cNvSpPr/>
          <p:nvPr/>
        </p:nvSpPr>
        <p:spPr bwMode="auto">
          <a:xfrm>
            <a:off x="5784829"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6" name="Oval 35"/>
          <p:cNvSpPr/>
          <p:nvPr/>
        </p:nvSpPr>
        <p:spPr bwMode="auto">
          <a:xfrm>
            <a:off x="3076896" y="435045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7" name="Oval 36"/>
          <p:cNvSpPr/>
          <p:nvPr/>
        </p:nvSpPr>
        <p:spPr bwMode="auto">
          <a:xfrm>
            <a:off x="6103821" y="2771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8" name="Oval 37"/>
          <p:cNvSpPr/>
          <p:nvPr/>
        </p:nvSpPr>
        <p:spPr bwMode="auto">
          <a:xfrm>
            <a:off x="5953027" y="434486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0" name="Oval 39"/>
          <p:cNvSpPr/>
          <p:nvPr/>
        </p:nvSpPr>
        <p:spPr bwMode="auto">
          <a:xfrm>
            <a:off x="6126735" y="4229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1" name="Oval 40"/>
          <p:cNvSpPr/>
          <p:nvPr/>
        </p:nvSpPr>
        <p:spPr bwMode="auto">
          <a:xfrm>
            <a:off x="6298298" y="409629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8202"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6409F4-F6DE-415C-9E2E-FA11AE4A8C19}" type="slidenum">
              <a:rPr lang="de-DE" altLang="zh-CN"/>
              <a:pPr/>
              <a:t>30</a:t>
            </a:fld>
            <a:endParaRPr lang="de-DE"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4"/>
          <p:cNvSpPr>
            <a:spLocks noGrp="1"/>
          </p:cNvSpPr>
          <p:nvPr>
            <p:ph type="ctrTitle"/>
          </p:nvPr>
        </p:nvSpPr>
        <p:spPr>
          <a:xfrm>
            <a:off x="427038" y="1712913"/>
            <a:ext cx="8301037" cy="1589087"/>
          </a:xfrm>
        </p:spPr>
        <p:txBody>
          <a:bodyPr/>
          <a:lstStyle/>
          <a:p>
            <a:r>
              <a:rPr lang="en-US" altLang="zh-CN" sz="2800" smtClean="0">
                <a:solidFill>
                  <a:srgbClr val="002060"/>
                </a:solidFill>
              </a:rPr>
              <a:t>DST Services &amp; Commercial Value Proposition</a:t>
            </a:r>
            <a:br>
              <a:rPr lang="en-US" altLang="zh-CN" sz="2800" smtClean="0">
                <a:solidFill>
                  <a:srgbClr val="002060"/>
                </a:solidFill>
              </a:rPr>
            </a:br>
            <a:r>
              <a:rPr lang="en-US" altLang="zh-CN" sz="2000" smtClean="0">
                <a:solidFill>
                  <a:srgbClr val="002060"/>
                </a:solidFill>
              </a:rPr>
              <a:t>GBS Smart Cloud Dev &amp; Test Solutions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e 99"/>
          <p:cNvGrpSpPr>
            <a:grpSpLocks/>
          </p:cNvGrpSpPr>
          <p:nvPr/>
        </p:nvGrpSpPr>
        <p:grpSpPr bwMode="auto">
          <a:xfrm>
            <a:off x="6756400" y="5108575"/>
            <a:ext cx="2022475" cy="1485900"/>
            <a:chOff x="6865448" y="5483671"/>
            <a:chExt cx="2073835" cy="1757738"/>
          </a:xfrm>
        </p:grpSpPr>
        <p:grpSp>
          <p:nvGrpSpPr>
            <p:cNvPr id="52269" name="Groupe 97"/>
            <p:cNvGrpSpPr>
              <a:grpSpLocks/>
            </p:cNvGrpSpPr>
            <p:nvPr/>
          </p:nvGrpSpPr>
          <p:grpSpPr bwMode="auto">
            <a:xfrm>
              <a:off x="6865448" y="5483671"/>
              <a:ext cx="2059544" cy="1757738"/>
              <a:chOff x="6865448" y="5483671"/>
              <a:chExt cx="2059544" cy="1757738"/>
            </a:xfrm>
          </p:grpSpPr>
          <p:grpSp>
            <p:nvGrpSpPr>
              <p:cNvPr id="52271" name="Groupe 68"/>
              <p:cNvGrpSpPr>
                <a:grpSpLocks/>
              </p:cNvGrpSpPr>
              <p:nvPr/>
            </p:nvGrpSpPr>
            <p:grpSpPr bwMode="auto">
              <a:xfrm>
                <a:off x="6865448" y="5483671"/>
                <a:ext cx="2059544" cy="1757738"/>
                <a:chOff x="6865448" y="4423390"/>
                <a:chExt cx="2059544" cy="2313760"/>
              </a:xfrm>
            </p:grpSpPr>
            <p:sp>
              <p:nvSpPr>
                <p:cNvPr id="32" name="AutoShape 8"/>
                <p:cNvSpPr>
                  <a:spLocks noChangeArrowheads="1"/>
                </p:cNvSpPr>
                <p:nvPr/>
              </p:nvSpPr>
              <p:spPr bwMode="auto">
                <a:xfrm>
                  <a:off x="6865448" y="4423390"/>
                  <a:ext cx="2059185" cy="2313760"/>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Cloud Managed services, Social, Mobile, Analytics, Big Data, SoftLayer,  Managed Security, Rational dev Tools GaiN Jazz Agile,    DevOps UrbanCode/Chef. </a:t>
                  </a:r>
                </a:p>
              </p:txBody>
            </p:sp>
            <p:pic>
              <p:nvPicPr>
                <p:cNvPr id="522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8004" y="4579673"/>
                  <a:ext cx="443357" cy="60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19414" y="4572824"/>
                  <a:ext cx="382138" cy="60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10063" y="4578487"/>
                  <a:ext cx="414569" cy="58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2" name="Picture 14" descr="https://encrypted-tbn0.gstatic.com/images?q=tbn:ANd9GcTtP375599vwFBgJADSE25P5dbOL1GvjAqpD6aXrvk7Anhg1OiTj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430" y="5569735"/>
                <a:ext cx="444014" cy="52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0" name="Picture 16" descr="https://encrypted-tbn0.gstatic.com/images?q=tbn:ANd9GcT-3pPkwga4nN60vulJXVLuV-qfsryvH4nmLfzRZtvdmuU1LKjAF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3236" y="5596948"/>
              <a:ext cx="376047" cy="47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7" name="AutoShape 3"/>
          <p:cNvSpPr>
            <a:spLocks noChangeArrowheads="1"/>
          </p:cNvSpPr>
          <p:nvPr/>
        </p:nvSpPr>
        <p:spPr bwMode="black">
          <a:xfrm>
            <a:off x="1793875" y="2016125"/>
            <a:ext cx="4687888" cy="1077913"/>
          </a:xfrm>
          <a:prstGeom prst="homePlate">
            <a:avLst>
              <a:gd name="adj" fmla="val 48423"/>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High-Level Expertise </a:t>
            </a:r>
          </a:p>
          <a:p>
            <a:pPr eaLnBrk="1" hangingPunct="1">
              <a:spcBef>
                <a:spcPct val="0"/>
              </a:spcBef>
              <a:buClrTx/>
              <a:buFontTx/>
              <a:buNone/>
            </a:pPr>
            <a:r>
              <a:rPr lang="en-US" altLang="zh-CN" sz="1400" i="1">
                <a:solidFill>
                  <a:srgbClr val="4B6BAF"/>
                </a:solidFill>
                <a:ea typeface="MS PGothic" panose="020B0600070205080204" pitchFamily="34" charset="-128"/>
              </a:rPr>
              <a:t>Unique GBS investment of 650+ highly-skilled IT hardware &amp; Software Specialists, Architects, Project Managers and  Application Development consultant delivering high level of support.</a:t>
            </a:r>
          </a:p>
        </p:txBody>
      </p:sp>
      <p:sp>
        <p:nvSpPr>
          <p:cNvPr id="52228" name="AutoShape 4"/>
          <p:cNvSpPr>
            <a:spLocks noChangeArrowheads="1"/>
          </p:cNvSpPr>
          <p:nvPr/>
        </p:nvSpPr>
        <p:spPr bwMode="black">
          <a:xfrm>
            <a:off x="1792288" y="3189288"/>
            <a:ext cx="4676775" cy="1036637"/>
          </a:xfrm>
          <a:prstGeom prst="homePlate">
            <a:avLst>
              <a:gd name="adj" fmla="val 53010"/>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Technology </a:t>
            </a:r>
          </a:p>
          <a:p>
            <a:pPr eaLnBrk="1" hangingPunct="1">
              <a:spcBef>
                <a:spcPct val="0"/>
              </a:spcBef>
              <a:buClrTx/>
              <a:buFontTx/>
              <a:buNone/>
            </a:pPr>
            <a:r>
              <a:rPr lang="en-US" altLang="zh-CN" sz="1400" i="1">
                <a:solidFill>
                  <a:srgbClr val="4B6BAF"/>
                </a:solidFill>
                <a:ea typeface="MS PGothic" panose="020B0600070205080204" pitchFamily="34" charset="-128"/>
              </a:rPr>
              <a:t>Significant technology available for customers remotely in the DST private cloud or dedicated, include latest Systems x, SoftLayer, Power, iSeries,  System z, SUN, Network, Storage &amp; Mobiles. </a:t>
            </a:r>
          </a:p>
        </p:txBody>
      </p:sp>
      <p:sp>
        <p:nvSpPr>
          <p:cNvPr id="52229" name="AutoShape 5"/>
          <p:cNvSpPr>
            <a:spLocks noChangeArrowheads="1"/>
          </p:cNvSpPr>
          <p:nvPr/>
        </p:nvSpPr>
        <p:spPr bwMode="black">
          <a:xfrm>
            <a:off x="1779588" y="5448300"/>
            <a:ext cx="4689475" cy="1208088"/>
          </a:xfrm>
          <a:prstGeom prst="homePlate">
            <a:avLst>
              <a:gd name="adj" fmla="val 45808"/>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Geo dispersed Data center Facilities</a:t>
            </a:r>
          </a:p>
          <a:p>
            <a:pPr eaLnBrk="1" hangingPunct="1">
              <a:spcBef>
                <a:spcPct val="0"/>
              </a:spcBef>
              <a:buClrTx/>
              <a:buFontTx/>
              <a:buNone/>
            </a:pPr>
            <a:r>
              <a:rPr lang="en-US" altLang="zh-CN" sz="1400" i="1">
                <a:solidFill>
                  <a:srgbClr val="4B6BAF"/>
                </a:solidFill>
                <a:ea typeface="MS PGothic" panose="020B0600070205080204" pitchFamily="34" charset="-128"/>
              </a:rPr>
              <a:t>More than 23 worldwide datacenter dispersed in 14 countries delivering secured and fully featured Development &amp; Testing platforms, ITCS104 compliance &amp; Yellow zone security Network access. </a:t>
            </a:r>
          </a:p>
        </p:txBody>
      </p:sp>
      <p:sp>
        <p:nvSpPr>
          <p:cNvPr id="52230" name="AutoShape 6"/>
          <p:cNvSpPr>
            <a:spLocks noChangeArrowheads="1"/>
          </p:cNvSpPr>
          <p:nvPr/>
        </p:nvSpPr>
        <p:spPr bwMode="black">
          <a:xfrm>
            <a:off x="1814513" y="4319588"/>
            <a:ext cx="4675187" cy="1052512"/>
          </a:xfrm>
          <a:prstGeom prst="homePlate">
            <a:avLst>
              <a:gd name="adj" fmla="val 56429"/>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Software, Middleware, Solutions.  </a:t>
            </a:r>
          </a:p>
          <a:p>
            <a:pPr eaLnBrk="1" hangingPunct="1">
              <a:spcBef>
                <a:spcPct val="0"/>
              </a:spcBef>
              <a:buClrTx/>
              <a:buFontTx/>
              <a:buNone/>
            </a:pPr>
            <a:r>
              <a:rPr lang="en-US" altLang="zh-CN" sz="1400" i="1">
                <a:solidFill>
                  <a:srgbClr val="4B6BAF"/>
                </a:solidFill>
                <a:ea typeface="MS PGothic" panose="020B0600070205080204" pitchFamily="34" charset="-128"/>
              </a:rPr>
              <a:t>Significant software images available thru the DST Smart Cloud: OS, Virtualization, Middleware, Mobile development, Rational Dev tools, Analytics, Oracle &amp; SAP Solutions, DevOps UrbanCode-Chef Solutions.</a:t>
            </a:r>
          </a:p>
        </p:txBody>
      </p:sp>
      <p:sp>
        <p:nvSpPr>
          <p:cNvPr id="52231" name="Rectangle 7"/>
          <p:cNvSpPr>
            <a:spLocks noGrp="1" noChangeArrowheads="1"/>
          </p:cNvSpPr>
          <p:nvPr>
            <p:ph type="title" sz="quarter" idx="4294967295"/>
          </p:nvPr>
        </p:nvSpPr>
        <p:spPr>
          <a:xfrm>
            <a:off x="206375" y="527050"/>
            <a:ext cx="7485063" cy="677863"/>
          </a:xfrm>
          <a:ln>
            <a:solidFill>
              <a:schemeClr val="bg1"/>
            </a:solidFill>
            <a:miter lim="800000"/>
            <a:headEnd/>
            <a:tailEnd/>
          </a:ln>
        </p:spPr>
        <p:txBody>
          <a:bodyPr/>
          <a:lstStyle/>
          <a:p>
            <a:r>
              <a:rPr lang="en-US" altLang="zh-CN" smtClean="0">
                <a:solidFill>
                  <a:srgbClr val="00B0F0"/>
                </a:solidFill>
                <a:ea typeface="MS PGothic" panose="020B0600070205080204" pitchFamily="34" charset="-128"/>
              </a:rPr>
              <a:t>DST at a glance - an IBM GBS ‘home field’ advantage </a:t>
            </a:r>
          </a:p>
        </p:txBody>
      </p:sp>
      <p:sp>
        <p:nvSpPr>
          <p:cNvPr id="23" name="Rectangle 2"/>
          <p:cNvSpPr>
            <a:spLocks noChangeArrowheads="1"/>
          </p:cNvSpPr>
          <p:nvPr/>
        </p:nvSpPr>
        <p:spPr bwMode="auto">
          <a:xfrm>
            <a:off x="177800" y="854075"/>
            <a:ext cx="8693150" cy="10668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1370" tIns="45687" rIns="91370" bIns="45687">
            <a:spAutoFit/>
          </a:bodyPr>
          <a:lstStyle/>
          <a:p>
            <a:pPr>
              <a:lnSpc>
                <a:spcPts val="1875"/>
              </a:lnSpc>
              <a:spcBef>
                <a:spcPts val="600"/>
              </a:spcBef>
              <a:defRPr/>
            </a:pPr>
            <a:r>
              <a:rPr lang="en-US" sz="1400" dirty="0">
                <a:solidFill>
                  <a:schemeClr val="tx1"/>
                </a:solidFill>
                <a:ea typeface="MS PGothic" pitchFamily="34" charset="-128"/>
              </a:rPr>
              <a:t>The IBM Development Support Team ‘DST’ is a worldwide GBS global center of competencies based on a team of experts providing optimized "end to end" Development Solutions for Internal and Commercial Application Development workload. With over 12 years experience in running large scale environments, DST provides a whole set of offerings from Demo-Sand-Box to Development, Test &amp; </a:t>
            </a:r>
            <a:r>
              <a:rPr lang="en-US" sz="1400" dirty="0" err="1">
                <a:solidFill>
                  <a:schemeClr val="tx1"/>
                </a:solidFill>
                <a:ea typeface="MS PGothic" pitchFamily="34" charset="-128"/>
              </a:rPr>
              <a:t>PoC</a:t>
            </a:r>
            <a:r>
              <a:rPr lang="en-US" sz="1400" dirty="0">
                <a:solidFill>
                  <a:schemeClr val="tx1"/>
                </a:solidFill>
                <a:ea typeface="MS PGothic" pitchFamily="34" charset="-128"/>
              </a:rPr>
              <a:t> capabilities.</a:t>
            </a:r>
          </a:p>
        </p:txBody>
      </p:sp>
      <p:pic>
        <p:nvPicPr>
          <p:cNvPr id="52233" name="Picture 8" descr="crowd-of-people 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813" y="2247900"/>
            <a:ext cx="10810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4" name="Groupe 45"/>
          <p:cNvGrpSpPr>
            <a:grpSpLocks/>
          </p:cNvGrpSpPr>
          <p:nvPr/>
        </p:nvGrpSpPr>
        <p:grpSpPr bwMode="auto">
          <a:xfrm>
            <a:off x="593725" y="5168900"/>
            <a:ext cx="769938" cy="395288"/>
            <a:chOff x="603533" y="4503761"/>
            <a:chExt cx="870425" cy="339393"/>
          </a:xfrm>
        </p:grpSpPr>
        <p:pic>
          <p:nvPicPr>
            <p:cNvPr id="52266" name="Picture 42" descr="E:\Donnees\Pictures\Brands-OS\Oracl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42" y="4526701"/>
              <a:ext cx="502016" cy="12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44" descr="E:\Donnees\Pictures\Brands-OS\SA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533" y="4503761"/>
              <a:ext cx="324516" cy="17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2" descr="http://upload.wikimedia.org/wikipedia/fr/thumb/3/36/PeopleSoft_logo.svg/220px-PeopleSoft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308" y="4697963"/>
              <a:ext cx="580763" cy="14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 name="Picture 20"/>
          <p:cNvPicPr>
            <a:picLocks noChangeAspect="1"/>
          </p:cNvPicPr>
          <p:nvPr/>
        </p:nvPicPr>
        <p:blipFill>
          <a:blip r:embed="rId12"/>
          <a:srcRect/>
          <a:stretch>
            <a:fillRect/>
          </a:stretch>
        </p:blipFill>
        <p:spPr bwMode="auto">
          <a:xfrm>
            <a:off x="252413" y="3257550"/>
            <a:ext cx="1398587" cy="477838"/>
          </a:xfrm>
          <a:prstGeom prst="rect">
            <a:avLst/>
          </a:prstGeom>
          <a:noFill/>
          <a:ln>
            <a:noFill/>
          </a:ln>
          <a:effectLst>
            <a:outerShdw blurRad="76200" dir="13500000" sy="23000" kx="1200000" algn="br" rotWithShape="0">
              <a:prstClr val="black">
                <a:alpha val="20000"/>
              </a:prstClr>
            </a:outerShdw>
          </a:effectLst>
          <a:extLst/>
        </p:spPr>
      </p:pic>
      <p:sp>
        <p:nvSpPr>
          <p:cNvPr id="31" name="AutoShape 8"/>
          <p:cNvSpPr>
            <a:spLocks noChangeArrowheads="1"/>
          </p:cNvSpPr>
          <p:nvPr/>
        </p:nvSpPr>
        <p:spPr bwMode="auto">
          <a:xfrm>
            <a:off x="6770688" y="2006600"/>
            <a:ext cx="2022475" cy="1400175"/>
          </a:xfrm>
          <a:prstGeom prst="roundRect">
            <a:avLst>
              <a:gd name="adj" fmla="val 9867"/>
            </a:avLst>
          </a:prstGeom>
          <a:solidFill>
            <a:srgbClr val="FFFFFF"/>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lIns="91430" tIns="45715" rIns="91430" bIns="45715"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r>
              <a:rPr lang="fr-FR" sz="1000" smtClean="0">
                <a:solidFill>
                  <a:schemeClr val="tx1"/>
                </a:solidFill>
                <a:latin typeface="Adobe Heiti Std R"/>
                <a:ea typeface="Adobe Heiti Std R"/>
                <a:cs typeface="Adobe Heiti Std R"/>
              </a:rPr>
              <a:t>650 experts in 31 locations</a:t>
            </a:r>
          </a:p>
          <a:p>
            <a:pPr eaLnBrk="1" hangingPunct="1">
              <a:spcBef>
                <a:spcPts val="200"/>
              </a:spcBef>
              <a:defRPr/>
            </a:pPr>
            <a:r>
              <a:rPr lang="en-US" sz="1000" smtClean="0">
                <a:solidFill>
                  <a:schemeClr val="tx1"/>
                </a:solidFill>
                <a:latin typeface="Adobe Heiti Std R"/>
                <a:ea typeface="Adobe Heiti Std R"/>
                <a:cs typeface="Adobe Heiti Std R"/>
              </a:rPr>
              <a:t>2% Sales &amp; marketing</a:t>
            </a:r>
          </a:p>
          <a:p>
            <a:pPr eaLnBrk="1" hangingPunct="1">
              <a:spcBef>
                <a:spcPts val="200"/>
              </a:spcBef>
              <a:defRPr/>
            </a:pPr>
            <a:r>
              <a:rPr lang="en-US" sz="1000" smtClean="0">
                <a:solidFill>
                  <a:schemeClr val="tx1"/>
                </a:solidFill>
                <a:latin typeface="Adobe Heiti Std R"/>
                <a:ea typeface="Adobe Heiti Std R"/>
                <a:cs typeface="Adobe Heiti Std R"/>
              </a:rPr>
              <a:t>10 % Engagement </a:t>
            </a:r>
          </a:p>
          <a:p>
            <a:pPr eaLnBrk="1" hangingPunct="1">
              <a:spcBef>
                <a:spcPts val="200"/>
              </a:spcBef>
              <a:defRPr/>
            </a:pPr>
            <a:r>
              <a:rPr lang="en-US" sz="1000" smtClean="0">
                <a:solidFill>
                  <a:schemeClr val="tx1"/>
                </a:solidFill>
                <a:latin typeface="Adobe Heiti Std R"/>
                <a:ea typeface="Adobe Heiti Std R"/>
                <a:cs typeface="Adobe Heiti Std R"/>
              </a:rPr>
              <a:t>24%  Design Solution</a:t>
            </a:r>
          </a:p>
          <a:p>
            <a:pPr eaLnBrk="1" hangingPunct="1">
              <a:spcBef>
                <a:spcPts val="200"/>
              </a:spcBef>
              <a:defRPr/>
            </a:pPr>
            <a:r>
              <a:rPr lang="en-US" sz="1000" smtClean="0">
                <a:solidFill>
                  <a:schemeClr val="tx1"/>
                </a:solidFill>
                <a:latin typeface="Adobe Heiti Std R"/>
                <a:ea typeface="Adobe Heiti Std R"/>
                <a:cs typeface="Adobe Heiti Std R"/>
              </a:rPr>
              <a:t>64%  Delivery Solution</a:t>
            </a:r>
          </a:p>
        </p:txBody>
      </p:sp>
      <p:grpSp>
        <p:nvGrpSpPr>
          <p:cNvPr id="52237" name="Groupe 95"/>
          <p:cNvGrpSpPr>
            <a:grpSpLocks/>
          </p:cNvGrpSpPr>
          <p:nvPr/>
        </p:nvGrpSpPr>
        <p:grpSpPr bwMode="auto">
          <a:xfrm>
            <a:off x="6856413" y="2100263"/>
            <a:ext cx="1798637" cy="341312"/>
            <a:chOff x="6552038" y="1842448"/>
            <a:chExt cx="2482778" cy="417771"/>
          </a:xfrm>
        </p:grpSpPr>
        <p:grpSp>
          <p:nvGrpSpPr>
            <p:cNvPr id="52255" name="Groupe 93"/>
            <p:cNvGrpSpPr>
              <a:grpSpLocks/>
            </p:cNvGrpSpPr>
            <p:nvPr/>
          </p:nvGrpSpPr>
          <p:grpSpPr bwMode="auto">
            <a:xfrm>
              <a:off x="6552038" y="1849601"/>
              <a:ext cx="1879431" cy="410618"/>
              <a:chOff x="6552038" y="1849601"/>
              <a:chExt cx="1879431" cy="410618"/>
            </a:xfrm>
          </p:grpSpPr>
          <p:pic>
            <p:nvPicPr>
              <p:cNvPr id="52262" name="Picture 18" descr="Flags PSSC 20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2038" y="1849601"/>
                <a:ext cx="1334470"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3"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8677" y="2084396"/>
                <a:ext cx="242792" cy="17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5640" y="1849869"/>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5"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09696" y="2060943"/>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grpSp>
        <p:grpSp>
          <p:nvGrpSpPr>
            <p:cNvPr id="52256" name="Groupe 94"/>
            <p:cNvGrpSpPr>
              <a:grpSpLocks/>
            </p:cNvGrpSpPr>
            <p:nvPr/>
          </p:nvGrpSpPr>
          <p:grpSpPr bwMode="auto">
            <a:xfrm>
              <a:off x="8195442" y="1842448"/>
              <a:ext cx="525477" cy="395785"/>
              <a:chOff x="8195442" y="1842448"/>
              <a:chExt cx="525477" cy="395785"/>
            </a:xfrm>
          </p:grpSpPr>
          <p:pic>
            <p:nvPicPr>
              <p:cNvPr id="52259" name="Picture 4" descr="https://encrypted-tbn1.gstatic.com/images?q=tbn:ANd9GcQYZSO8eyu4gVQOyBt55b7YlLbZ2v0x0DS0KxrtR2kr4wSkmnYrY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95442" y="1842448"/>
                <a:ext cx="249534" cy="1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6" descr="https://encrypted-tbn0.gstatic.com/images?q=tbn:ANd9GcSROBi1BasH_aXDQJ4kONCJV6AqwV1u-A71aN-lNY7PSQ44NVK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8203" y="1847818"/>
                <a:ext cx="232716" cy="18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1" name="Picture 8" descr="https://encrypted-tbn3.gstatic.com/images?q=tbn:ANd9GcQL1GTXF0nrSKdJ7eYeAjxVy1kvWyBTIQO65as8Dv4XhO__P88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75660" y="2070011"/>
                <a:ext cx="232715" cy="16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7" name="Picture 10" descr="https://encrypted-tbn0.gstatic.com/images?q=tbn:ANd9GcRjZfnUJjK8VBgkxa2JwQlJq_UR6_mCa3_QzylPMtd8cjAlwQrl6w"/>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67951" y="1856593"/>
              <a:ext cx="266865" cy="17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2" descr="https://encrypted-tbn3.gstatic.com/images?q=tbn:ANd9GcTq6_ffojKdPj0KM9yh04MZNtIVhRDjwNtOpuwYZ5X4frGDbYn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67953" y="2084089"/>
              <a:ext cx="252145" cy="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38"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 y="4022725"/>
            <a:ext cx="10922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3388" y="5745163"/>
            <a:ext cx="11318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40" name="Groupe 50"/>
          <p:cNvGrpSpPr>
            <a:grpSpLocks/>
          </p:cNvGrpSpPr>
          <p:nvPr/>
        </p:nvGrpSpPr>
        <p:grpSpPr bwMode="auto">
          <a:xfrm>
            <a:off x="6764338" y="3576638"/>
            <a:ext cx="2024062" cy="1333500"/>
            <a:chOff x="6805613" y="3376921"/>
            <a:chExt cx="2024062" cy="1333500"/>
          </a:xfrm>
        </p:grpSpPr>
        <p:grpSp>
          <p:nvGrpSpPr>
            <p:cNvPr id="52242" name="Groupe 80"/>
            <p:cNvGrpSpPr>
              <a:grpSpLocks/>
            </p:cNvGrpSpPr>
            <p:nvPr/>
          </p:nvGrpSpPr>
          <p:grpSpPr bwMode="auto">
            <a:xfrm>
              <a:off x="6805613" y="3376921"/>
              <a:ext cx="2024062" cy="1333500"/>
              <a:chOff x="6867722" y="3577733"/>
              <a:chExt cx="2061160" cy="1269366"/>
            </a:xfrm>
          </p:grpSpPr>
          <p:grpSp>
            <p:nvGrpSpPr>
              <p:cNvPr id="52244" name="Groupe 74"/>
              <p:cNvGrpSpPr>
                <a:grpSpLocks/>
              </p:cNvGrpSpPr>
              <p:nvPr/>
            </p:nvGrpSpPr>
            <p:grpSpPr bwMode="auto">
              <a:xfrm>
                <a:off x="6867722" y="3577733"/>
                <a:ext cx="2059573" cy="1269366"/>
                <a:chOff x="6867722" y="3639910"/>
                <a:chExt cx="2059573" cy="1661398"/>
              </a:xfrm>
            </p:grpSpPr>
            <p:sp>
              <p:nvSpPr>
                <p:cNvPr id="71" name="AutoShape 8"/>
                <p:cNvSpPr>
                  <a:spLocks noChangeArrowheads="1"/>
                </p:cNvSpPr>
                <p:nvPr/>
              </p:nvSpPr>
              <p:spPr bwMode="auto">
                <a:xfrm>
                  <a:off x="6867722" y="3639910"/>
                  <a:ext cx="2059543" cy="1661398"/>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Smart-Cloud Mobile Dev platform, IBM Mobile first architecture compliant. </a:t>
                  </a: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p:txBody>
            </p:sp>
            <p:grpSp>
              <p:nvGrpSpPr>
                <p:cNvPr id="52250" name="Groupe 57"/>
                <p:cNvGrpSpPr>
                  <a:grpSpLocks/>
                </p:cNvGrpSpPr>
                <p:nvPr/>
              </p:nvGrpSpPr>
              <p:grpSpPr bwMode="auto">
                <a:xfrm>
                  <a:off x="6932569" y="3702534"/>
                  <a:ext cx="1318239" cy="542059"/>
                  <a:chOff x="409693" y="4307425"/>
                  <a:chExt cx="1293913" cy="542059"/>
                </a:xfrm>
              </p:grpSpPr>
              <p:pic>
                <p:nvPicPr>
                  <p:cNvPr id="52251" name="Picture 46" descr="E:\Donnees\Pictures\Brands-OS\ibm-mobile-first-mobilefirst-gsx-solutions.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1319" y="4543956"/>
                    <a:ext cx="561862" cy="25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42" descr="https://encrypted-tbn1.gstatic.com/images?q=tbn:ANd9GcS5SI9HnAy-zFRh6ACMyvEF7vPMD9hfq_utrz_gJ9l9JT4X44Es"/>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7593" y="4313603"/>
                    <a:ext cx="626013" cy="28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48" descr="http://www.zdnet.com/i/story/60/01/033993/castiron.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9693" y="4307425"/>
                    <a:ext cx="667237" cy="2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50" descr="https://encrypted-tbn3.gstatic.com/images?q=tbn:ANd9GcTinFLH47_JCypvqglcw96ooVGWwJUxokH2r9LDgKPb6MCgPyvRuQ"/>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75956" y="4556750"/>
                    <a:ext cx="473378" cy="29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52245" name="Picture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01425" y="3721213"/>
                <a:ext cx="627457" cy="28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46" name="Picture 34" descr="https://encrypted-tbn1.gstatic.com/images?q=tbn:ANd9GcTrj-L0mg_oYV_tDiz2lwzn6oT_sEpaqs2ZGyf7G-vw2oLBrz-_"/>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11518" y="4580402"/>
                <a:ext cx="279859" cy="19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8" descr="https://encrypted-tbn0.gstatic.com/images?q=tbn:ANd9GcSSFxZi5GRFkXqZnE0pTqE9QgbzlI8bnWU1vFzdr9C4T8oASuxo5A"/>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31998">
                <a:off x="8073403" y="4548893"/>
                <a:ext cx="348308" cy="2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8" name="Picture 54" descr="https://encrypted-tbn3.gstatic.com/images?q=tbn:ANd9GcSFTawtUQL3GV_UMkURcONkwuBzaHEgiP04lFaQ8fVxOxM1cZpuoQ"/>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rot="17195">
                <a:off x="7036629" y="4610588"/>
                <a:ext cx="733154" cy="13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43" name="Picture 51" descr="https://encrypted-tbn3.gstatic.com/images?q=tbn:ANd9GcTvv3GDXXJR_zn3sSrmzBVbTyF45EHFMXrlxiJmKaHIYzaqNExA"/>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63704" y="4415316"/>
              <a:ext cx="222009" cy="22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4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B9529C-BDDA-4A35-BFB0-AE944F9A6C24}" type="slidenum">
              <a:rPr lang="de-DE" altLang="zh-CN"/>
              <a:pPr/>
              <a:t>32</a:t>
            </a:fld>
            <a:endParaRPr lang="de-DE" altLang="zh-CN"/>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204913"/>
            <a:ext cx="8401050"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4275" name="Rectangle 3"/>
          <p:cNvSpPr>
            <a:spLocks noChangeArrowheads="1"/>
          </p:cNvSpPr>
          <p:nvPr/>
        </p:nvSpPr>
        <p:spPr bwMode="auto">
          <a:xfrm>
            <a:off x="4484688" y="6257925"/>
            <a:ext cx="3257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200" i="1">
                <a:solidFill>
                  <a:srgbClr val="000000"/>
                </a:solidFill>
                <a:ea typeface="MS PGothic" panose="020B0600070205080204" pitchFamily="34" charset="-128"/>
              </a:rPr>
              <a:t>23  DST datacenter dispersed in 14 countries</a:t>
            </a:r>
            <a:endParaRPr lang="en-US" altLang="zh-CN" sz="1200">
              <a:solidFill>
                <a:srgbClr val="000000"/>
              </a:solidFill>
              <a:ea typeface="MS PGothic" panose="020B0600070205080204" pitchFamily="34" charset="-128"/>
            </a:endParaRPr>
          </a:p>
        </p:txBody>
      </p:sp>
      <p:sp>
        <p:nvSpPr>
          <p:cNvPr id="54276" name="Rectangle 2"/>
          <p:cNvSpPr txBox="1">
            <a:spLocks noChangeArrowheads="1"/>
          </p:cNvSpPr>
          <p:nvPr/>
        </p:nvSpPr>
        <p:spPr bwMode="auto">
          <a:xfrm>
            <a:off x="201613" y="612775"/>
            <a:ext cx="824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0" tIns="45677" rIns="91350" bIns="45677"/>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0000"/>
              </a:lnSpc>
              <a:spcBef>
                <a:spcPct val="0"/>
              </a:spcBef>
              <a:buClrTx/>
              <a:buFontTx/>
              <a:buNone/>
            </a:pPr>
            <a:r>
              <a:rPr lang="en-US" altLang="zh-CN" sz="2200">
                <a:solidFill>
                  <a:srgbClr val="00B0F0"/>
                </a:solidFill>
                <a:ea typeface="MS PGothic" panose="020B0600070205080204" pitchFamily="34" charset="-128"/>
              </a:rPr>
              <a:t>DST WW Locations</a:t>
            </a:r>
            <a:endParaRPr lang="en-US" altLang="zh-CN" sz="1400">
              <a:solidFill>
                <a:srgbClr val="7889FB"/>
              </a:solidFill>
              <a:ea typeface="MS PGothic" panose="020B0600070205080204" pitchFamily="34" charset="-128"/>
            </a:endParaRPr>
          </a:p>
        </p:txBody>
      </p:sp>
      <p:sp>
        <p:nvSpPr>
          <p:cNvPr id="5427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463F94-6083-4ACB-BAF7-041604CFD777}" type="slidenum">
              <a:rPr lang="de-DE" altLang="zh-CN"/>
              <a:pPr/>
              <a:t>33</a:t>
            </a:fld>
            <a:endParaRPr lang="de-DE" altLang="zh-CN"/>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idx="4294967295"/>
          </p:nvPr>
        </p:nvSpPr>
        <p:spPr>
          <a:xfrm>
            <a:off x="266700" y="565150"/>
            <a:ext cx="8686800" cy="338138"/>
          </a:xfrm>
        </p:spPr>
        <p:txBody>
          <a:bodyPr/>
          <a:lstStyle/>
          <a:p>
            <a:pPr eaLnBrk="1" hangingPunct="1"/>
            <a:r>
              <a:rPr lang="en-US" altLang="zh-CN" smtClean="0">
                <a:solidFill>
                  <a:srgbClr val="00B0F0"/>
                </a:solidFill>
              </a:rPr>
              <a:t> DST Strengths &amp; Positioning</a:t>
            </a:r>
          </a:p>
        </p:txBody>
      </p:sp>
      <p:grpSp>
        <p:nvGrpSpPr>
          <p:cNvPr id="55299" name="Group 10"/>
          <p:cNvGrpSpPr>
            <a:grpSpLocks/>
          </p:cNvGrpSpPr>
          <p:nvPr/>
        </p:nvGrpSpPr>
        <p:grpSpPr bwMode="auto">
          <a:xfrm>
            <a:off x="5719763" y="2255838"/>
            <a:ext cx="3906837" cy="2271712"/>
            <a:chOff x="3545" y="1683"/>
            <a:chExt cx="2461" cy="1258"/>
          </a:xfrm>
        </p:grpSpPr>
        <p:sp>
          <p:nvSpPr>
            <p:cNvPr id="55311" name="AutoShape 17"/>
            <p:cNvSpPr>
              <a:spLocks noChangeArrowheads="1"/>
            </p:cNvSpPr>
            <p:nvPr/>
          </p:nvSpPr>
          <p:spPr bwMode="auto">
            <a:xfrm rot="10797456">
              <a:off x="3545" y="1994"/>
              <a:ext cx="761" cy="825"/>
            </a:xfrm>
            <a:prstGeom prst="rightArrow">
              <a:avLst>
                <a:gd name="adj1" fmla="val 64528"/>
                <a:gd name="adj2" fmla="val 33616"/>
              </a:avLst>
            </a:prstGeom>
            <a:gradFill rotWithShape="0">
              <a:gsLst>
                <a:gs pos="0">
                  <a:srgbClr val="C0C0C0">
                    <a:alpha val="57999"/>
                  </a:srgbClr>
                </a:gs>
                <a:gs pos="100000">
                  <a:srgbClr val="FFFFFF">
                    <a:alpha val="0"/>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2" name="Text Box 8"/>
            <p:cNvSpPr txBox="1">
              <a:spLocks noChangeArrowheads="1"/>
            </p:cNvSpPr>
            <p:nvPr/>
          </p:nvSpPr>
          <p:spPr bwMode="auto">
            <a:xfrm>
              <a:off x="3943" y="1683"/>
              <a:ext cx="2063" cy="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Plays &amp; Solutions</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development</a:t>
              </a:r>
            </a:p>
            <a:p>
              <a:pPr eaLnBrk="1" hangingPunct="1">
                <a:spcBef>
                  <a:spcPct val="20000"/>
                </a:spcBef>
                <a:buClrTx/>
                <a:buFontTx/>
                <a:buChar char="•"/>
              </a:pPr>
              <a:r>
                <a:rPr lang="en-US" altLang="zh-CN" sz="1200">
                  <a:solidFill>
                    <a:srgbClr val="000000"/>
                  </a:solidFill>
                  <a:ea typeface="MS PGothic" panose="020B0600070205080204" pitchFamily="34" charset="-128"/>
                </a:rPr>
                <a:t>Smart Cloud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BAO/Big Data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Mobiles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Social Business Dev&amp;Test </a:t>
              </a:r>
            </a:p>
            <a:p>
              <a:pPr eaLnBrk="1" hangingPunct="1">
                <a:spcBef>
                  <a:spcPct val="20000"/>
                </a:spcBef>
                <a:buClrTx/>
                <a:buFontTx/>
                <a:buChar char="•"/>
              </a:pPr>
              <a:r>
                <a:rPr lang="en-US" altLang="zh-CN" sz="1200">
                  <a:solidFill>
                    <a:srgbClr val="000000"/>
                  </a:solidFill>
                  <a:ea typeface="MS PGothic" panose="020B0600070205080204" pitchFamily="34" charset="-128"/>
                </a:rPr>
                <a:t>Cloud Architectures</a:t>
              </a:r>
            </a:p>
            <a:p>
              <a:pPr eaLnBrk="1" hangingPunct="1">
                <a:spcBef>
                  <a:spcPct val="20000"/>
                </a:spcBef>
                <a:buClrTx/>
                <a:buFontTx/>
                <a:buChar char="•"/>
              </a:pPr>
              <a:r>
                <a:rPr lang="en-US" altLang="zh-CN" sz="1200">
                  <a:solidFill>
                    <a:srgbClr val="000000"/>
                  </a:solidFill>
                  <a:ea typeface="MS PGothic" panose="020B0600070205080204" pitchFamily="34" charset="-128"/>
                </a:rPr>
                <a:t>Managed Security </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life-Cycle Mngt</a:t>
              </a:r>
            </a:p>
            <a:p>
              <a:pPr eaLnBrk="1" hangingPunct="1">
                <a:spcBef>
                  <a:spcPct val="20000"/>
                </a:spcBef>
                <a:buClrTx/>
                <a:buFontTx/>
                <a:buChar char="•"/>
              </a:pPr>
              <a:r>
                <a:rPr lang="en-US" altLang="zh-CN" sz="1200">
                  <a:solidFill>
                    <a:srgbClr val="000000"/>
                  </a:solidFill>
                  <a:ea typeface="MS PGothic" panose="020B0600070205080204" pitchFamily="34" charset="-128"/>
                </a:rPr>
                <a:t>DevOps Solutions</a:t>
              </a:r>
            </a:p>
          </p:txBody>
        </p:sp>
      </p:grpSp>
      <p:grpSp>
        <p:nvGrpSpPr>
          <p:cNvPr id="55300" name="Group 14"/>
          <p:cNvGrpSpPr>
            <a:grpSpLocks/>
          </p:cNvGrpSpPr>
          <p:nvPr/>
        </p:nvGrpSpPr>
        <p:grpSpPr bwMode="auto">
          <a:xfrm>
            <a:off x="3408363" y="1060450"/>
            <a:ext cx="2841625" cy="1390650"/>
            <a:chOff x="2285" y="870"/>
            <a:chExt cx="1790" cy="876"/>
          </a:xfrm>
        </p:grpSpPr>
        <p:sp>
          <p:nvSpPr>
            <p:cNvPr id="55309" name="AutoShape 17"/>
            <p:cNvSpPr>
              <a:spLocks noChangeArrowheads="1"/>
            </p:cNvSpPr>
            <p:nvPr/>
          </p:nvSpPr>
          <p:spPr bwMode="auto">
            <a:xfrm rot="16220765" flipH="1">
              <a:off x="2598" y="953"/>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540000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0" name="Text Box 9"/>
            <p:cNvSpPr txBox="1">
              <a:spLocks noChangeArrowheads="1"/>
            </p:cNvSpPr>
            <p:nvPr/>
          </p:nvSpPr>
          <p:spPr bwMode="auto">
            <a:xfrm>
              <a:off x="2285" y="870"/>
              <a:ext cx="1790"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Go to Market</a:t>
              </a:r>
            </a:p>
            <a:p>
              <a:pPr eaLnBrk="1" hangingPunct="1">
                <a:spcBef>
                  <a:spcPct val="20000"/>
                </a:spcBef>
                <a:buClrTx/>
                <a:buFontTx/>
                <a:buChar char="•"/>
              </a:pPr>
              <a:r>
                <a:rPr lang="en-US" altLang="zh-CN" sz="1200">
                  <a:solidFill>
                    <a:srgbClr val="000000"/>
                  </a:solidFill>
                  <a:ea typeface="MS PGothic" panose="020B0600070205080204" pitchFamily="34" charset="-128"/>
                </a:rPr>
                <a:t>Clients</a:t>
              </a:r>
            </a:p>
            <a:p>
              <a:pPr eaLnBrk="1" hangingPunct="1">
                <a:spcBef>
                  <a:spcPct val="20000"/>
                </a:spcBef>
                <a:buClrTx/>
                <a:buFontTx/>
                <a:buChar char="•"/>
              </a:pPr>
              <a:r>
                <a:rPr lang="en-US" altLang="zh-CN" sz="1200">
                  <a:solidFill>
                    <a:srgbClr val="000000"/>
                  </a:solidFill>
                  <a:ea typeface="MS PGothic" panose="020B0600070205080204" pitchFamily="34" charset="-128"/>
                </a:rPr>
                <a:t>BPs</a:t>
              </a:r>
            </a:p>
            <a:p>
              <a:pPr eaLnBrk="1" hangingPunct="1">
                <a:spcBef>
                  <a:spcPct val="20000"/>
                </a:spcBef>
                <a:buClrTx/>
                <a:buFontTx/>
                <a:buChar char="•"/>
              </a:pPr>
              <a:r>
                <a:rPr lang="en-US" altLang="zh-CN" sz="1200">
                  <a:solidFill>
                    <a:srgbClr val="000000"/>
                  </a:solidFill>
                  <a:ea typeface="MS PGothic" panose="020B0600070205080204" pitchFamily="34" charset="-128"/>
                </a:rPr>
                <a:t>IBM’ers  (DST is a cost center)</a:t>
              </a:r>
            </a:p>
          </p:txBody>
        </p:sp>
      </p:grpSp>
      <p:pic>
        <p:nvPicPr>
          <p:cNvPr id="55301" name="Picture 9" descr="2_2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9163" y="2571750"/>
            <a:ext cx="204152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2" name="Group 18"/>
          <p:cNvGrpSpPr>
            <a:grpSpLocks/>
          </p:cNvGrpSpPr>
          <p:nvPr/>
        </p:nvGrpSpPr>
        <p:grpSpPr bwMode="auto">
          <a:xfrm>
            <a:off x="420688" y="2281238"/>
            <a:ext cx="3168650" cy="2455862"/>
            <a:chOff x="522" y="1476"/>
            <a:chExt cx="1996" cy="1547"/>
          </a:xfrm>
        </p:grpSpPr>
        <p:sp>
          <p:nvSpPr>
            <p:cNvPr id="55307" name="AutoShape 17"/>
            <p:cNvSpPr>
              <a:spLocks noChangeArrowheads="1"/>
            </p:cNvSpPr>
            <p:nvPr/>
          </p:nvSpPr>
          <p:spPr bwMode="auto">
            <a:xfrm rot="10802544" flipH="1">
              <a:off x="1537" y="1891"/>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08" name="Text Box 8"/>
            <p:cNvSpPr txBox="1">
              <a:spLocks noChangeArrowheads="1"/>
            </p:cNvSpPr>
            <p:nvPr/>
          </p:nvSpPr>
          <p:spPr bwMode="auto">
            <a:xfrm>
              <a:off x="522" y="1476"/>
              <a:ext cx="1996"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Industry Application Development Solutions</a:t>
              </a:r>
            </a:p>
            <a:p>
              <a:pPr eaLnBrk="1" hangingPunct="1">
                <a:spcBef>
                  <a:spcPct val="20000"/>
                </a:spcBef>
                <a:buClrTx/>
                <a:buFontTx/>
                <a:buChar char="•"/>
              </a:pPr>
              <a:r>
                <a:rPr lang="en-US" altLang="zh-CN" sz="1200">
                  <a:solidFill>
                    <a:srgbClr val="000000"/>
                  </a:solidFill>
                  <a:ea typeface="MS PGothic" panose="020B0600070205080204" pitchFamily="34" charset="-128"/>
                </a:rPr>
                <a:t>Banking, Insurance</a:t>
              </a:r>
            </a:p>
            <a:p>
              <a:pPr eaLnBrk="1" hangingPunct="1">
                <a:spcBef>
                  <a:spcPct val="20000"/>
                </a:spcBef>
                <a:buClrTx/>
                <a:buFontTx/>
                <a:buChar char="•"/>
              </a:pPr>
              <a:r>
                <a:rPr lang="en-US" altLang="zh-CN" sz="1200">
                  <a:solidFill>
                    <a:srgbClr val="000000"/>
                  </a:solidFill>
                  <a:ea typeface="MS PGothic" panose="020B0600070205080204" pitchFamily="34" charset="-128"/>
                </a:rPr>
                <a:t>Telco, Retail</a:t>
              </a:r>
            </a:p>
            <a:p>
              <a:pPr eaLnBrk="1" hangingPunct="1">
                <a:spcBef>
                  <a:spcPct val="20000"/>
                </a:spcBef>
                <a:buClrTx/>
                <a:buFontTx/>
                <a:buChar char="•"/>
              </a:pPr>
              <a:r>
                <a:rPr lang="en-US" altLang="zh-CN" sz="1200">
                  <a:solidFill>
                    <a:srgbClr val="000000"/>
                  </a:solidFill>
                  <a:ea typeface="MS PGothic" panose="020B0600070205080204" pitchFamily="34" charset="-128"/>
                </a:rPr>
                <a:t>Government</a:t>
              </a:r>
            </a:p>
            <a:p>
              <a:pPr eaLnBrk="1" hangingPunct="1">
                <a:spcBef>
                  <a:spcPct val="20000"/>
                </a:spcBef>
                <a:buClrTx/>
                <a:buFontTx/>
                <a:buChar char="•"/>
              </a:pPr>
              <a:r>
                <a:rPr lang="en-US" altLang="zh-CN" sz="1200">
                  <a:solidFill>
                    <a:srgbClr val="000000"/>
                  </a:solidFill>
                  <a:ea typeface="MS PGothic" panose="020B0600070205080204" pitchFamily="34" charset="-128"/>
                </a:rPr>
                <a:t>Electronics,</a:t>
              </a:r>
            </a:p>
            <a:p>
              <a:pPr eaLnBrk="1" hangingPunct="1">
                <a:spcBef>
                  <a:spcPct val="20000"/>
                </a:spcBef>
                <a:buClrTx/>
                <a:buFontTx/>
                <a:buChar char="•"/>
              </a:pPr>
              <a:r>
                <a:rPr lang="en-US" altLang="zh-CN" sz="1200">
                  <a:solidFill>
                    <a:srgbClr val="000000"/>
                  </a:solidFill>
                  <a:ea typeface="MS PGothic" panose="020B0600070205080204" pitchFamily="34" charset="-128"/>
                </a:rPr>
                <a:t>Energy &amp; Utilities</a:t>
              </a:r>
            </a:p>
            <a:p>
              <a:pPr eaLnBrk="1" hangingPunct="1">
                <a:spcBef>
                  <a:spcPct val="20000"/>
                </a:spcBef>
                <a:buClrTx/>
                <a:buFontTx/>
                <a:buChar char="•"/>
              </a:pPr>
              <a:r>
                <a:rPr lang="en-US" altLang="zh-CN" sz="1200">
                  <a:solidFill>
                    <a:srgbClr val="000000"/>
                  </a:solidFill>
                  <a:ea typeface="MS PGothic" panose="020B0600070205080204" pitchFamily="34" charset="-128"/>
                </a:rPr>
                <a:t>Healthcare, Media</a:t>
              </a:r>
            </a:p>
            <a:p>
              <a:pPr eaLnBrk="1" hangingPunct="1">
                <a:spcBef>
                  <a:spcPct val="20000"/>
                </a:spcBef>
                <a:buClrTx/>
                <a:buFontTx/>
                <a:buChar char="•"/>
              </a:pPr>
              <a:r>
                <a:rPr lang="en-US" altLang="zh-CN" sz="1200">
                  <a:solidFill>
                    <a:srgbClr val="000000"/>
                  </a:solidFill>
                  <a:ea typeface="MS PGothic" panose="020B0600070205080204" pitchFamily="34" charset="-128"/>
                </a:rPr>
                <a:t>Oil &amp; Gas</a:t>
              </a:r>
            </a:p>
            <a:p>
              <a:pPr eaLnBrk="1" hangingPunct="1">
                <a:spcBef>
                  <a:spcPct val="20000"/>
                </a:spcBef>
                <a:buClrTx/>
                <a:buFontTx/>
                <a:buChar char="•"/>
              </a:pPr>
              <a:r>
                <a:rPr lang="en-US" altLang="zh-CN" sz="1200">
                  <a:solidFill>
                    <a:srgbClr val="000000"/>
                  </a:solidFill>
                  <a:ea typeface="MS PGothic" panose="020B0600070205080204" pitchFamily="34" charset="-128"/>
                </a:rPr>
                <a:t>Transportation</a:t>
              </a:r>
            </a:p>
            <a:p>
              <a:pPr eaLnBrk="1" hangingPunct="1">
                <a:spcBef>
                  <a:spcPct val="20000"/>
                </a:spcBef>
                <a:buClrTx/>
                <a:buFontTx/>
                <a:buChar char="•"/>
              </a:pPr>
              <a:endParaRPr lang="en-US" altLang="zh-CN" sz="1200">
                <a:solidFill>
                  <a:srgbClr val="000000"/>
                </a:solidFill>
                <a:ea typeface="MS PGothic" panose="020B0600070205080204" pitchFamily="34" charset="-128"/>
              </a:endParaRPr>
            </a:p>
          </p:txBody>
        </p:sp>
      </p:grpSp>
      <p:grpSp>
        <p:nvGrpSpPr>
          <p:cNvPr id="55303" name="Group 21"/>
          <p:cNvGrpSpPr>
            <a:grpSpLocks/>
          </p:cNvGrpSpPr>
          <p:nvPr/>
        </p:nvGrpSpPr>
        <p:grpSpPr bwMode="auto">
          <a:xfrm>
            <a:off x="704850" y="4667250"/>
            <a:ext cx="7681913" cy="1944688"/>
            <a:chOff x="1987" y="2987"/>
            <a:chExt cx="2769" cy="1225"/>
          </a:xfrm>
        </p:grpSpPr>
        <p:sp>
          <p:nvSpPr>
            <p:cNvPr id="55305" name="Text Box 9"/>
            <p:cNvSpPr txBox="1">
              <a:spLocks noChangeArrowheads="1"/>
            </p:cNvSpPr>
            <p:nvPr/>
          </p:nvSpPr>
          <p:spPr bwMode="auto">
            <a:xfrm>
              <a:off x="1987" y="3153"/>
              <a:ext cx="2769"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Application Development Managed Services in the cloud IaaS PaaS SaaS</a:t>
              </a:r>
              <a:br>
                <a:rPr lang="en-US" altLang="zh-CN" sz="1200" b="1" i="1">
                  <a:solidFill>
                    <a:srgbClr val="000000"/>
                  </a:solidFill>
                  <a:ea typeface="MS PGothic" panose="020B0600070205080204" pitchFamily="34" charset="-128"/>
                </a:rPr>
              </a:br>
              <a:r>
                <a:rPr lang="en-US" altLang="zh-CN" sz="1200" b="1" i="1">
                  <a:solidFill>
                    <a:srgbClr val="000000"/>
                  </a:solidFill>
                  <a:ea typeface="MS PGothic" panose="020B0600070205080204" pitchFamily="34" charset="-128"/>
                </a:rPr>
                <a:t>Latest Technologies, Software &amp; Solutions, Application Development support</a:t>
              </a:r>
            </a:p>
            <a:p>
              <a:pPr eaLnBrk="1" hangingPunct="1">
                <a:spcBef>
                  <a:spcPct val="20000"/>
                </a:spcBef>
                <a:buClrTx/>
                <a:buFontTx/>
                <a:buChar char="•"/>
              </a:pPr>
              <a:r>
                <a:rPr lang="en-US" altLang="zh-CN" sz="1200">
                  <a:solidFill>
                    <a:srgbClr val="000000"/>
                  </a:solidFill>
                  <a:ea typeface="MS PGothic" panose="020B0600070205080204" pitchFamily="34" charset="-128"/>
                </a:rPr>
                <a:t>System z, System x, Power, Pure Systems, PureData, Storage, Network, iSeries, SUN Solaris (In the Cloud or Traditional), Softlayer Systems &amp; Managed Services.</a:t>
              </a:r>
            </a:p>
            <a:p>
              <a:pPr eaLnBrk="1" hangingPunct="1">
                <a:spcBef>
                  <a:spcPct val="20000"/>
                </a:spcBef>
                <a:buClrTx/>
                <a:buFontTx/>
                <a:buChar char="•"/>
              </a:pPr>
              <a:r>
                <a:rPr lang="en-US" altLang="zh-CN" sz="1200">
                  <a:solidFill>
                    <a:srgbClr val="000000"/>
                  </a:solidFill>
                  <a:ea typeface="MS PGothic" panose="020B0600070205080204" pitchFamily="34" charset="-128"/>
                </a:rPr>
                <a:t>Software (OS-Virtualization &amp; middleware), Development toolkit (Rational GaIN, Jazz, Agile), Industry Solutions (Oracle, SAP, PeopleSoft, Mobile, Analytics), DevOps (UrbanCode, Chef).</a:t>
              </a:r>
            </a:p>
            <a:p>
              <a:pPr eaLnBrk="1" hangingPunct="1">
                <a:spcBef>
                  <a:spcPct val="20000"/>
                </a:spcBef>
                <a:buClrTx/>
                <a:buFontTx/>
                <a:buChar char="•"/>
              </a:pPr>
              <a:r>
                <a:rPr lang="en-US" altLang="zh-CN" sz="1200">
                  <a:solidFill>
                    <a:srgbClr val="000000"/>
                  </a:solidFill>
                  <a:ea typeface="MS PGothic" panose="020B0600070205080204" pitchFamily="34" charset="-128"/>
                </a:rPr>
                <a:t>Cloud Managed Services for Application Development &amp; Test workload, Design Solution &amp; Cloud architecture, Managed Security, ITCS104 compliance, Yellow zone Network access</a:t>
              </a:r>
            </a:p>
          </p:txBody>
        </p:sp>
        <p:sp>
          <p:nvSpPr>
            <p:cNvPr id="55306" name="AutoShape 17"/>
            <p:cNvSpPr>
              <a:spLocks noChangeArrowheads="1"/>
            </p:cNvSpPr>
            <p:nvPr/>
          </p:nvSpPr>
          <p:spPr bwMode="auto">
            <a:xfrm rot="5402545" flipH="1">
              <a:off x="2959" y="3103"/>
              <a:ext cx="761" cy="529"/>
            </a:xfrm>
            <a:prstGeom prst="rightArrow">
              <a:avLst>
                <a:gd name="adj1" fmla="val 64528"/>
                <a:gd name="adj2" fmla="val 33620"/>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333333"/>
                </a:solidFill>
                <a:ea typeface="MS PGothic" panose="020B0600070205080204" pitchFamily="34" charset="-128"/>
              </a:endParaRPr>
            </a:p>
          </p:txBody>
        </p:sp>
      </p:grpSp>
      <p:sp>
        <p:nvSpPr>
          <p:cNvPr id="5530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E7C497-4783-4CC8-8579-E6E02BF4DD55}" type="slidenum">
              <a:rPr lang="de-DE" altLang="zh-CN"/>
              <a:pPr/>
              <a:t>34</a:t>
            </a:fld>
            <a:endParaRPr lang="de-DE" altLang="zh-CN"/>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28600" y="536575"/>
            <a:ext cx="8686800" cy="338138"/>
          </a:xfrm>
        </p:spPr>
        <p:txBody>
          <a:bodyPr/>
          <a:lstStyle/>
          <a:p>
            <a:r>
              <a:rPr lang="en-US" altLang="zh-CN" smtClean="0">
                <a:solidFill>
                  <a:srgbClr val="00B0F0"/>
                </a:solidFill>
                <a:ea typeface="宋体" panose="02010600030101010101" pitchFamily="2" charset="-122"/>
              </a:rPr>
              <a:t>Collaborating with DST</a:t>
            </a:r>
          </a:p>
        </p:txBody>
      </p:sp>
      <p:sp>
        <p:nvSpPr>
          <p:cNvPr id="57347" name="Rectangle 7"/>
          <p:cNvSpPr>
            <a:spLocks noChangeArrowheads="1"/>
          </p:cNvSpPr>
          <p:nvPr/>
        </p:nvSpPr>
        <p:spPr bwMode="auto">
          <a:xfrm>
            <a:off x="250825" y="1073150"/>
            <a:ext cx="86741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918" tIns="41460" rIns="82918" bIns="4146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a:ea typeface="MS PGothic" panose="020B0600070205080204" pitchFamily="34" charset="-128"/>
              </a:rPr>
              <a:t>Collaborating with DST helps Software application developers to focus on their core competencies in a highly flexible, unconstrained environment.  Developers can benefit from support provided by experts in Dev/Test infrastructure, Middleware, Solutions, developments tools methods and best practices. </a:t>
            </a:r>
          </a:p>
        </p:txBody>
      </p:sp>
      <p:grpSp>
        <p:nvGrpSpPr>
          <p:cNvPr id="57348" name="Groupe 34"/>
          <p:cNvGrpSpPr>
            <a:grpSpLocks/>
          </p:cNvGrpSpPr>
          <p:nvPr/>
        </p:nvGrpSpPr>
        <p:grpSpPr bwMode="auto">
          <a:xfrm>
            <a:off x="588963" y="2341563"/>
            <a:ext cx="4852987" cy="3208337"/>
            <a:chOff x="701040" y="1930910"/>
            <a:chExt cx="4875826" cy="3207519"/>
          </a:xfrm>
        </p:grpSpPr>
        <p:sp>
          <p:nvSpPr>
            <p:cNvPr id="46114" name="Rectangle 3"/>
            <p:cNvSpPr txBox="1">
              <a:spLocks noChangeArrowheads="1"/>
            </p:cNvSpPr>
            <p:nvPr/>
          </p:nvSpPr>
          <p:spPr bwMode="auto">
            <a:xfrm>
              <a:off x="1136467" y="2253090"/>
              <a:ext cx="4440399" cy="2885339"/>
            </a:xfrm>
            <a:prstGeom prst="rect">
              <a:avLst/>
            </a:prstGeom>
            <a:gradFill flip="none" rotWithShape="1">
              <a:gsLst>
                <a:gs pos="50000">
                  <a:srgbClr val="0E6FC9"/>
                </a:gs>
                <a:gs pos="100000">
                  <a:schemeClr val="accent1">
                    <a:shade val="100000"/>
                    <a:satMod val="115000"/>
                  </a:schemeClr>
                </a:gs>
              </a:gsLst>
              <a:lin ang="5400000" scaled="1"/>
              <a:tileRect/>
            </a:gradFill>
            <a:ln w="9525">
              <a:noFill/>
              <a:miter lim="800000"/>
              <a:headEnd/>
              <a:tailEnd/>
            </a:ln>
          </p:spPr>
          <p:txBody>
            <a:bodyPr lIns="100695" tIns="50350" rIns="100695" bIns="50350" anchor="ctr"/>
            <a:lstStyle>
              <a:lvl1pPr marL="169863" indent="-169863" eaLnBrk="0" hangingPunct="0">
                <a:defRPr sz="2200">
                  <a:solidFill>
                    <a:schemeClr val="hlink"/>
                  </a:solidFill>
                  <a:latin typeface="Arial" panose="020B0604020202020204" pitchFamily="34" charset="0"/>
                  <a:ea typeface="MS PGothic" panose="020B0600070205080204" pitchFamily="34" charset="-128"/>
                </a:defRPr>
              </a:lvl1pPr>
              <a:lvl2pPr marL="169863" indent="-169863"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lvl="1" hangingPunct="1">
                <a:lnSpc>
                  <a:spcPct val="80000"/>
                </a:lnSpc>
                <a:spcBef>
                  <a:spcPct val="50000"/>
                </a:spcBef>
                <a:buFont typeface="Arial" panose="020B0604020202020204" pitchFamily="34" charset="0"/>
                <a:buChar char="•"/>
                <a:defRPr/>
              </a:pPr>
              <a:r>
                <a:rPr lang="en-US" sz="1400" smtClean="0">
                  <a:solidFill>
                    <a:srgbClr val="FFFFFF"/>
                  </a:solidFill>
                </a:rPr>
                <a:t>Cloud Dev &amp; Test platform</a:t>
              </a:r>
            </a:p>
            <a:p>
              <a:pPr hangingPunct="1">
                <a:lnSpc>
                  <a:spcPct val="80000"/>
                </a:lnSpc>
                <a:spcBef>
                  <a:spcPct val="50000"/>
                </a:spcBef>
                <a:buFont typeface="Arial" panose="020B0604020202020204" pitchFamily="34" charset="0"/>
                <a:buChar char="•"/>
                <a:defRPr/>
              </a:pPr>
              <a:r>
                <a:rPr lang="en-US" sz="1400" smtClean="0">
                  <a:solidFill>
                    <a:srgbClr val="FFFFFF"/>
                  </a:solidFill>
                </a:rPr>
                <a:t>Mobile Dev &amp; Test platform</a:t>
              </a:r>
              <a:endParaRPr lang="en-US" altLang="en-US" sz="1400" smtClean="0">
                <a:solidFill>
                  <a:schemeClr val="bg1"/>
                </a:solidFill>
              </a:endParaRPr>
            </a:p>
            <a:p>
              <a:pPr hangingPunct="1">
                <a:lnSpc>
                  <a:spcPct val="80000"/>
                </a:lnSpc>
                <a:spcBef>
                  <a:spcPct val="50000"/>
                </a:spcBef>
                <a:buFont typeface="Arial" panose="020B0604020202020204" pitchFamily="34" charset="0"/>
                <a:buChar char="•"/>
                <a:defRPr/>
              </a:pPr>
              <a:r>
                <a:rPr lang="en-US" sz="1400" smtClean="0">
                  <a:solidFill>
                    <a:srgbClr val="FFFFFF"/>
                  </a:solidFill>
                </a:rPr>
                <a:t>Development &amp; Test tools</a:t>
              </a:r>
            </a:p>
            <a:p>
              <a:pPr lvl="1" hangingPunct="1">
                <a:lnSpc>
                  <a:spcPct val="80000"/>
                </a:lnSpc>
                <a:spcBef>
                  <a:spcPct val="50000"/>
                </a:spcBef>
                <a:buFont typeface="Arial" panose="020B0604020202020204" pitchFamily="34" charset="0"/>
                <a:buChar char="•"/>
                <a:defRPr/>
              </a:pPr>
              <a:r>
                <a:rPr lang="en-US" sz="1400" smtClean="0">
                  <a:solidFill>
                    <a:srgbClr val="FFFFFF"/>
                  </a:solidFill>
                </a:rPr>
                <a:t>Traditional Dev &amp; Test platform </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DevOps UrbanCode Deploy</a:t>
              </a:r>
            </a:p>
            <a:p>
              <a:pPr hangingPunct="1">
                <a:lnSpc>
                  <a:spcPct val="80000"/>
                </a:lnSpc>
                <a:spcBef>
                  <a:spcPct val="50000"/>
                </a:spcBef>
                <a:buFont typeface="Arial" panose="020B0604020202020204" pitchFamily="34" charset="0"/>
                <a:buChar char="•"/>
                <a:defRPr/>
              </a:pPr>
              <a:r>
                <a:rPr lang="en-US" sz="1400" smtClean="0">
                  <a:solidFill>
                    <a:schemeClr val="bg1"/>
                  </a:solidFill>
                </a:rPr>
                <a:t>Cloud Managed Services</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Managed Security Services</a:t>
              </a:r>
              <a:endParaRPr lang="en-US" sz="1400" smtClean="0">
                <a:solidFill>
                  <a:schemeClr val="bg1"/>
                </a:solidFill>
              </a:endParaRPr>
            </a:p>
            <a:p>
              <a:pPr lvl="1" hangingPunct="1">
                <a:lnSpc>
                  <a:spcPct val="80000"/>
                </a:lnSpc>
                <a:spcBef>
                  <a:spcPct val="50000"/>
                </a:spcBef>
                <a:buFont typeface="Arial" panose="020B0604020202020204" pitchFamily="34" charset="0"/>
                <a:buChar char="•"/>
                <a:defRPr/>
              </a:pPr>
              <a:r>
                <a:rPr lang="en-US" sz="1400" smtClean="0">
                  <a:solidFill>
                    <a:srgbClr val="FFFFFF"/>
                  </a:solidFill>
                </a:rPr>
                <a:t>Sand-Box, Demo’s, </a:t>
              </a:r>
              <a:r>
                <a:rPr lang="en-US" sz="1400" smtClean="0">
                  <a:solidFill>
                    <a:schemeClr val="bg1"/>
                  </a:solidFill>
                </a:rPr>
                <a:t>Training platforms</a:t>
              </a:r>
            </a:p>
            <a:p>
              <a:pPr hangingPunct="1">
                <a:lnSpc>
                  <a:spcPct val="80000"/>
                </a:lnSpc>
                <a:spcBef>
                  <a:spcPct val="50000"/>
                </a:spcBef>
                <a:buFont typeface="Arial" panose="020B0604020202020204" pitchFamily="34" charset="0"/>
                <a:buChar char="•"/>
                <a:defRPr/>
              </a:pPr>
              <a:r>
                <a:rPr lang="en-US" sz="1400" smtClean="0">
                  <a:solidFill>
                    <a:schemeClr val="bg1"/>
                  </a:solidFill>
                </a:rPr>
                <a:t>PoC &amp; Performances Testing</a:t>
              </a:r>
            </a:p>
            <a:p>
              <a:pPr hangingPunct="1">
                <a:lnSpc>
                  <a:spcPct val="80000"/>
                </a:lnSpc>
                <a:spcBef>
                  <a:spcPct val="50000"/>
                </a:spcBef>
                <a:buFont typeface="Arial" panose="020B0604020202020204" pitchFamily="34" charset="0"/>
                <a:buChar char="•"/>
                <a:defRPr/>
              </a:pPr>
              <a:r>
                <a:rPr lang="en-US" sz="1400" smtClean="0">
                  <a:solidFill>
                    <a:srgbClr val="FFFFFF"/>
                  </a:solidFill>
                </a:rPr>
                <a:t>Backup Services, Ticketing System</a:t>
              </a:r>
              <a:endParaRPr lang="en-US" sz="1400" smtClean="0">
                <a:solidFill>
                  <a:schemeClr val="bg1"/>
                </a:solidFill>
              </a:endParaRPr>
            </a:p>
          </p:txBody>
        </p:sp>
        <p:sp>
          <p:nvSpPr>
            <p:cNvPr id="57404" name="TextBox 5"/>
            <p:cNvSpPr txBox="1">
              <a:spLocks noChangeArrowheads="1"/>
            </p:cNvSpPr>
            <p:nvPr/>
          </p:nvSpPr>
          <p:spPr bwMode="auto">
            <a:xfrm>
              <a:off x="701040" y="1930910"/>
              <a:ext cx="4225265" cy="30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8" tIns="41460" rIns="82918" bIns="4146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i="1">
                  <a:ea typeface="MS PGothic" panose="020B0600070205080204" pitchFamily="34" charset="-128"/>
                </a:rPr>
                <a:t>Type of Services available</a:t>
              </a:r>
            </a:p>
          </p:txBody>
        </p:sp>
      </p:grpSp>
      <p:grpSp>
        <p:nvGrpSpPr>
          <p:cNvPr id="57349" name="Groupe 31"/>
          <p:cNvGrpSpPr>
            <a:grpSpLocks/>
          </p:cNvGrpSpPr>
          <p:nvPr/>
        </p:nvGrpSpPr>
        <p:grpSpPr bwMode="auto">
          <a:xfrm>
            <a:off x="1039813" y="6167438"/>
            <a:ext cx="7100887" cy="442912"/>
            <a:chOff x="583812" y="5483083"/>
            <a:chExt cx="7954812" cy="554753"/>
          </a:xfrm>
        </p:grpSpPr>
        <p:sp>
          <p:nvSpPr>
            <p:cNvPr id="36" name="Rounded Rectangle 6"/>
            <p:cNvSpPr>
              <a:spLocks noChangeArrowheads="1"/>
            </p:cNvSpPr>
            <p:nvPr/>
          </p:nvSpPr>
          <p:spPr bwMode="auto">
            <a:xfrm>
              <a:off x="583812" y="5495203"/>
              <a:ext cx="1132450"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Extremely Fast</a:t>
              </a:r>
            </a:p>
          </p:txBody>
        </p:sp>
        <p:sp>
          <p:nvSpPr>
            <p:cNvPr id="37" name="Rounded Rectangle 27"/>
            <p:cNvSpPr>
              <a:spLocks noChangeArrowheads="1"/>
            </p:cNvSpPr>
            <p:nvPr/>
          </p:nvSpPr>
          <p:spPr bwMode="auto">
            <a:xfrm>
              <a:off x="1758465" y="5502024"/>
              <a:ext cx="1125416"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Cost Effective</a:t>
              </a:r>
            </a:p>
          </p:txBody>
        </p:sp>
        <p:sp>
          <p:nvSpPr>
            <p:cNvPr id="38" name="Rounded Rectangle 28"/>
            <p:cNvSpPr>
              <a:spLocks noChangeArrowheads="1"/>
            </p:cNvSpPr>
            <p:nvPr/>
          </p:nvSpPr>
          <p:spPr bwMode="auto">
            <a:xfrm>
              <a:off x="2904982" y="5491335"/>
              <a:ext cx="1090247"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Flexible &amp; Efficient</a:t>
              </a:r>
            </a:p>
          </p:txBody>
        </p:sp>
        <p:sp>
          <p:nvSpPr>
            <p:cNvPr id="39" name="Rounded Rectangle 29"/>
            <p:cNvSpPr>
              <a:spLocks noChangeArrowheads="1"/>
            </p:cNvSpPr>
            <p:nvPr/>
          </p:nvSpPr>
          <p:spPr bwMode="auto">
            <a:xfrm>
              <a:off x="7336303" y="5483083"/>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Available Inventory</a:t>
              </a:r>
            </a:p>
          </p:txBody>
        </p:sp>
        <p:sp>
          <p:nvSpPr>
            <p:cNvPr id="40" name="Rounded Rectangle 30"/>
            <p:cNvSpPr>
              <a:spLocks noChangeArrowheads="1"/>
            </p:cNvSpPr>
            <p:nvPr/>
          </p:nvSpPr>
          <p:spPr bwMode="auto">
            <a:xfrm>
              <a:off x="6196822" y="5488084"/>
              <a:ext cx="1104313"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Risk Compliant</a:t>
              </a:r>
            </a:p>
          </p:txBody>
        </p:sp>
        <p:sp>
          <p:nvSpPr>
            <p:cNvPr id="41" name="Rounded Rectangle 31"/>
            <p:cNvSpPr>
              <a:spLocks noChangeArrowheads="1"/>
            </p:cNvSpPr>
            <p:nvPr/>
          </p:nvSpPr>
          <p:spPr bwMode="auto">
            <a:xfrm>
              <a:off x="4958864" y="5493089"/>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Standardized</a:t>
              </a:r>
            </a:p>
          </p:txBody>
        </p:sp>
        <p:sp>
          <p:nvSpPr>
            <p:cNvPr id="42" name="Rounded Rectangle 32"/>
            <p:cNvSpPr>
              <a:spLocks noChangeArrowheads="1"/>
            </p:cNvSpPr>
            <p:nvPr/>
          </p:nvSpPr>
          <p:spPr bwMode="auto">
            <a:xfrm>
              <a:off x="4016330" y="5500469"/>
              <a:ext cx="907365" cy="534575"/>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Global</a:t>
              </a:r>
            </a:p>
            <a:p>
              <a:pPr algn="ctr" defTabSz="825500">
                <a:defRPr/>
              </a:pPr>
              <a:r>
                <a:rPr lang="en-US" sz="1200" b="1" dirty="0">
                  <a:solidFill>
                    <a:schemeClr val="bg1"/>
                  </a:solidFill>
                  <a:ea typeface="ＭＳ Ｐゴシック" pitchFamily="34" charset="-128"/>
                </a:rPr>
                <a:t>Support</a:t>
              </a:r>
            </a:p>
          </p:txBody>
        </p:sp>
      </p:grpSp>
      <p:grpSp>
        <p:nvGrpSpPr>
          <p:cNvPr id="57350" name="Groupe 76"/>
          <p:cNvGrpSpPr>
            <a:grpSpLocks/>
          </p:cNvGrpSpPr>
          <p:nvPr/>
        </p:nvGrpSpPr>
        <p:grpSpPr bwMode="auto">
          <a:xfrm>
            <a:off x="4471988" y="2284413"/>
            <a:ext cx="3633787" cy="3609975"/>
            <a:chOff x="5403850" y="2024063"/>
            <a:chExt cx="4272235" cy="4148137"/>
          </a:xfrm>
        </p:grpSpPr>
        <p:sp>
          <p:nvSpPr>
            <p:cNvPr id="78" name="Rounded Rectangle 4"/>
            <p:cNvSpPr/>
            <p:nvPr/>
          </p:nvSpPr>
          <p:spPr bwMode="auto">
            <a:xfrm>
              <a:off x="5403850" y="2024063"/>
              <a:ext cx="4216242" cy="4128071"/>
            </a:xfrm>
            <a:prstGeom prst="roundRect">
              <a:avLst>
                <a:gd name="adj" fmla="val 3361"/>
              </a:avLst>
            </a:prstGeom>
            <a:solidFill>
              <a:schemeClr val="bg1">
                <a:lumMod val="95000"/>
              </a:schemeClr>
            </a:solidFill>
            <a:ln w="9525" cap="flat" cmpd="sng" algn="ctr">
              <a:solidFill>
                <a:srgbClr val="BFBFBF"/>
              </a:solidFill>
              <a:prstDash val="solid"/>
              <a:round/>
              <a:headEnd type="none" w="med" len="med"/>
              <a:tailEnd type="none" w="med" len="med"/>
            </a:ln>
            <a:effec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defRPr/>
              </a:pPr>
              <a:endParaRPr lang="en-US" sz="2000" smtClean="0">
                <a:solidFill>
                  <a:schemeClr val="hlink"/>
                </a:solidFill>
                <a:ea typeface="宋体" panose="02010600030101010101" pitchFamily="2" charset="-122"/>
              </a:endParaRPr>
            </a:p>
          </p:txBody>
        </p:sp>
        <p:grpSp>
          <p:nvGrpSpPr>
            <p:cNvPr id="57354" name="Group 22"/>
            <p:cNvGrpSpPr>
              <a:grpSpLocks/>
            </p:cNvGrpSpPr>
            <p:nvPr/>
          </p:nvGrpSpPr>
          <p:grpSpPr bwMode="auto">
            <a:xfrm>
              <a:off x="5837238" y="2940035"/>
              <a:ext cx="965200" cy="965189"/>
              <a:chOff x="142875" y="1776317"/>
              <a:chExt cx="1398683" cy="1398683"/>
            </a:xfrm>
          </p:grpSpPr>
          <p:sp>
            <p:nvSpPr>
              <p:cNvPr id="57380" name="Oval 1"/>
              <p:cNvSpPr>
                <a:spLocks noChangeArrowheads="1"/>
              </p:cNvSpPr>
              <p:nvPr/>
            </p:nvSpPr>
            <p:spPr bwMode="auto">
              <a:xfrm>
                <a:off x="142875" y="1776317"/>
                <a:ext cx="1398683" cy="1398683"/>
              </a:xfrm>
              <a:prstGeom prst="ellipse">
                <a:avLst/>
              </a:pr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81" name="Picture 3" descr="D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754"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 name="TextBox 23"/>
            <p:cNvSpPr txBox="1">
              <a:spLocks noChangeArrowheads="1"/>
            </p:cNvSpPr>
            <p:nvPr/>
          </p:nvSpPr>
          <p:spPr bwMode="auto">
            <a:xfrm>
              <a:off x="5521434" y="2361532"/>
              <a:ext cx="1371819"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Environmental Hosting (Cloud &amp; Traditional)</a:t>
              </a:r>
            </a:p>
          </p:txBody>
        </p:sp>
        <p:grpSp>
          <p:nvGrpSpPr>
            <p:cNvPr id="57356" name="Group 21"/>
            <p:cNvGrpSpPr>
              <a:grpSpLocks/>
            </p:cNvGrpSpPr>
            <p:nvPr/>
          </p:nvGrpSpPr>
          <p:grpSpPr bwMode="auto">
            <a:xfrm>
              <a:off x="7062786" y="2282795"/>
              <a:ext cx="966788" cy="965189"/>
              <a:chOff x="1634788" y="1776317"/>
              <a:chExt cx="1398683" cy="1398683"/>
            </a:xfrm>
          </p:grpSpPr>
          <p:sp>
            <p:nvSpPr>
              <p:cNvPr id="57378" name="Oval 8"/>
              <p:cNvSpPr>
                <a:spLocks noChangeArrowheads="1"/>
              </p:cNvSpPr>
              <p:nvPr/>
            </p:nvSpPr>
            <p:spPr bwMode="auto">
              <a:xfrm>
                <a:off x="1634788" y="1776317"/>
                <a:ext cx="1398683" cy="1398683"/>
              </a:xfrm>
              <a:prstGeom prst="ellipse">
                <a:avLst/>
              </a:prstGeom>
              <a:solidFill>
                <a:srgbClr val="2B7D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9"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4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TextBox 30"/>
            <p:cNvSpPr txBox="1">
              <a:spLocks noChangeArrowheads="1"/>
            </p:cNvSpPr>
            <p:nvPr/>
          </p:nvSpPr>
          <p:spPr bwMode="auto">
            <a:xfrm>
              <a:off x="6327727" y="2025887"/>
              <a:ext cx="236662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Managed Security Services</a:t>
              </a:r>
            </a:p>
          </p:txBody>
        </p:sp>
        <p:grpSp>
          <p:nvGrpSpPr>
            <p:cNvPr id="57358" name="Group 13"/>
            <p:cNvGrpSpPr>
              <a:grpSpLocks/>
            </p:cNvGrpSpPr>
            <p:nvPr/>
          </p:nvGrpSpPr>
          <p:grpSpPr bwMode="auto">
            <a:xfrm>
              <a:off x="8374063" y="2940035"/>
              <a:ext cx="966787" cy="965189"/>
              <a:chOff x="4667081" y="1776317"/>
              <a:chExt cx="1398683" cy="1398683"/>
            </a:xfrm>
          </p:grpSpPr>
          <p:sp>
            <p:nvSpPr>
              <p:cNvPr id="57376" name="Oval 10"/>
              <p:cNvSpPr>
                <a:spLocks noChangeArrowheads="1"/>
              </p:cNvSpPr>
              <p:nvPr/>
            </p:nvSpPr>
            <p:spPr bwMode="auto">
              <a:xfrm>
                <a:off x="4667081" y="1776317"/>
                <a:ext cx="1398683" cy="1398683"/>
              </a:xfrm>
              <a:prstGeom prst="ellipse">
                <a:avLst/>
              </a:prstGeom>
              <a:solidFill>
                <a:srgbClr val="594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7" name="Picture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86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TextBox 31"/>
            <p:cNvSpPr txBox="1">
              <a:spLocks noChangeArrowheads="1"/>
            </p:cNvSpPr>
            <p:nvPr/>
          </p:nvSpPr>
          <p:spPr bwMode="auto">
            <a:xfrm>
              <a:off x="8225877" y="2487399"/>
              <a:ext cx="1394215" cy="452391"/>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Smarter Mobile Development</a:t>
              </a:r>
            </a:p>
          </p:txBody>
        </p:sp>
        <p:grpSp>
          <p:nvGrpSpPr>
            <p:cNvPr id="57360" name="Group 6"/>
            <p:cNvGrpSpPr>
              <a:grpSpLocks/>
            </p:cNvGrpSpPr>
            <p:nvPr/>
          </p:nvGrpSpPr>
          <p:grpSpPr bwMode="auto">
            <a:xfrm>
              <a:off x="5846763" y="4646578"/>
              <a:ext cx="965200" cy="965189"/>
              <a:chOff x="7602442" y="1776317"/>
              <a:chExt cx="1398683" cy="1398683"/>
            </a:xfrm>
          </p:grpSpPr>
          <p:sp>
            <p:nvSpPr>
              <p:cNvPr id="57374" name="Oval 12"/>
              <p:cNvSpPr>
                <a:spLocks noChangeArrowheads="1"/>
              </p:cNvSpPr>
              <p:nvPr/>
            </p:nvSpPr>
            <p:spPr bwMode="auto">
              <a:xfrm>
                <a:off x="7602442" y="1776317"/>
                <a:ext cx="1398683" cy="1398683"/>
              </a:xfrm>
              <a:prstGeom prst="ellipse">
                <a:avLst/>
              </a:prstGeom>
              <a:solidFill>
                <a:srgbClr val="006F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5"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3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TextBox 32"/>
            <p:cNvSpPr txBox="1">
              <a:spLocks noChangeArrowheads="1"/>
            </p:cNvSpPr>
            <p:nvPr/>
          </p:nvSpPr>
          <p:spPr bwMode="auto">
            <a:xfrm>
              <a:off x="5444911" y="4065296"/>
              <a:ext cx="1550995"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Instance Security, OS, Network support</a:t>
              </a:r>
            </a:p>
          </p:txBody>
        </p:sp>
        <p:grpSp>
          <p:nvGrpSpPr>
            <p:cNvPr id="57362" name="Group 14"/>
            <p:cNvGrpSpPr>
              <a:grpSpLocks/>
            </p:cNvGrpSpPr>
            <p:nvPr/>
          </p:nvGrpSpPr>
          <p:grpSpPr bwMode="auto">
            <a:xfrm>
              <a:off x="7113588" y="4989486"/>
              <a:ext cx="966787" cy="965189"/>
              <a:chOff x="3126701" y="1776317"/>
              <a:chExt cx="1398683" cy="1398683"/>
            </a:xfrm>
          </p:grpSpPr>
          <p:sp>
            <p:nvSpPr>
              <p:cNvPr id="57372" name="Oval 9"/>
              <p:cNvSpPr>
                <a:spLocks noChangeArrowheads="1"/>
              </p:cNvSpPr>
              <p:nvPr/>
            </p:nvSpPr>
            <p:spPr bwMode="auto">
              <a:xfrm>
                <a:off x="3126701" y="1776317"/>
                <a:ext cx="1398683" cy="1398683"/>
              </a:xfrm>
              <a:prstGeom prst="ellipse">
                <a:avLst/>
              </a:prstGeom>
              <a:solidFill>
                <a:srgbClr val="306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3"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225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TextBox 33"/>
            <p:cNvSpPr txBox="1">
              <a:spLocks noChangeArrowheads="1"/>
            </p:cNvSpPr>
            <p:nvPr/>
          </p:nvSpPr>
          <p:spPr bwMode="auto">
            <a:xfrm>
              <a:off x="6279200" y="5887631"/>
              <a:ext cx="269511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Middleware Support / Expertise</a:t>
              </a:r>
            </a:p>
          </p:txBody>
        </p:sp>
        <p:grpSp>
          <p:nvGrpSpPr>
            <p:cNvPr id="57364" name="Group 7"/>
            <p:cNvGrpSpPr>
              <a:grpSpLocks/>
            </p:cNvGrpSpPr>
            <p:nvPr/>
          </p:nvGrpSpPr>
          <p:grpSpPr bwMode="auto">
            <a:xfrm>
              <a:off x="8383588" y="4646578"/>
              <a:ext cx="965200" cy="965189"/>
              <a:chOff x="6110527" y="1776317"/>
              <a:chExt cx="1398683" cy="1398683"/>
            </a:xfrm>
          </p:grpSpPr>
          <p:sp>
            <p:nvSpPr>
              <p:cNvPr id="57370" name="Oval 11"/>
              <p:cNvSpPr>
                <a:spLocks noChangeArrowheads="1"/>
              </p:cNvSpPr>
              <p:nvPr/>
            </p:nvSpPr>
            <p:spPr bwMode="auto">
              <a:xfrm>
                <a:off x="6110527" y="1776317"/>
                <a:ext cx="1398683" cy="1398683"/>
              </a:xfrm>
              <a:prstGeom prst="ellipse">
                <a:avLst/>
              </a:prstGeom>
              <a:solidFill>
                <a:srgbClr val="0B99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1"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30879"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 name="TextBox 34"/>
            <p:cNvSpPr txBox="1">
              <a:spLocks noChangeArrowheads="1"/>
            </p:cNvSpPr>
            <p:nvPr/>
          </p:nvSpPr>
          <p:spPr bwMode="auto">
            <a:xfrm>
              <a:off x="8209079" y="4039758"/>
              <a:ext cx="1467006" cy="616566"/>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Application Tool &amp; Methodology Support </a:t>
              </a:r>
            </a:p>
          </p:txBody>
        </p:sp>
        <p:grpSp>
          <p:nvGrpSpPr>
            <p:cNvPr id="57366" name="Group 37"/>
            <p:cNvGrpSpPr>
              <a:grpSpLocks noChangeAspect="1"/>
            </p:cNvGrpSpPr>
            <p:nvPr/>
          </p:nvGrpSpPr>
          <p:grpSpPr bwMode="auto">
            <a:xfrm>
              <a:off x="7088194" y="3687237"/>
              <a:ext cx="973511" cy="969253"/>
              <a:chOff x="3127791" y="-1567315"/>
              <a:chExt cx="1124712" cy="1119804"/>
            </a:xfrm>
          </p:grpSpPr>
          <p:sp>
            <p:nvSpPr>
              <p:cNvPr id="93" name="Oval 38"/>
              <p:cNvSpPr/>
              <p:nvPr/>
            </p:nvSpPr>
            <p:spPr bwMode="auto">
              <a:xfrm>
                <a:off x="3126828" y="-1566785"/>
                <a:ext cx="1125591" cy="1119082"/>
              </a:xfrm>
              <a:prstGeom prst="ellipse">
                <a:avLst/>
              </a:prstGeom>
              <a:solidFill>
                <a:schemeClr val="bg1"/>
              </a:solidFill>
              <a:ln w="25400" cap="flat" cmpd="sng" algn="ctr">
                <a:solidFill>
                  <a:schemeClr val="accent5">
                    <a:lumMod val="75000"/>
                  </a:schemeClr>
                </a:solidFill>
                <a:prstDash val="solid"/>
                <a:round/>
                <a:headEnd type="none" w="med" len="med"/>
                <a:tailEnd type="none" w="med" len="med"/>
              </a:ln>
              <a:effectLst/>
            </p:spPr>
            <p:txBody>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defRPr/>
                </a:pPr>
                <a:endParaRPr lang="en-US" sz="2000" smtClean="0"/>
              </a:p>
            </p:txBody>
          </p:sp>
          <p:pic>
            <p:nvPicPr>
              <p:cNvPr id="57369" name="Picture 39"/>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4147" y="-1342906"/>
                <a:ext cx="832000" cy="7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33"/>
            <p:cNvSpPr txBox="1">
              <a:spLocks noChangeArrowheads="1"/>
            </p:cNvSpPr>
            <p:nvPr/>
          </p:nvSpPr>
          <p:spPr bwMode="auto">
            <a:xfrm>
              <a:off x="6355724" y="3280908"/>
              <a:ext cx="2398349" cy="450568"/>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a:t>
              </a:r>
              <a:r>
                <a:rPr lang="en-US" altLang="en-US" sz="1050" b="1" dirty="0" err="1"/>
                <a:t>DevOps</a:t>
              </a:r>
              <a:r>
                <a:rPr lang="en-US" altLang="en-US" sz="1050" b="1" dirty="0"/>
                <a:t/>
              </a:r>
              <a:br>
                <a:rPr lang="en-US" altLang="en-US" sz="1050" b="1" dirty="0"/>
              </a:br>
              <a:r>
                <a:rPr lang="en-US" altLang="en-US" sz="1050" b="1" dirty="0"/>
                <a:t> Deployment</a:t>
              </a:r>
            </a:p>
          </p:txBody>
        </p:sp>
      </p:grpSp>
      <p:sp>
        <p:nvSpPr>
          <p:cNvPr id="57351" name="TextBox 40"/>
          <p:cNvSpPr txBox="1">
            <a:spLocks noChangeArrowheads="1"/>
          </p:cNvSpPr>
          <p:nvPr/>
        </p:nvSpPr>
        <p:spPr bwMode="auto">
          <a:xfrm>
            <a:off x="4756150" y="1947863"/>
            <a:ext cx="30543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i="1">
                <a:ea typeface="MS PGothic" panose="020B0600070205080204" pitchFamily="34" charset="-128"/>
              </a:rPr>
              <a:t>DST Offerings</a:t>
            </a:r>
          </a:p>
        </p:txBody>
      </p:sp>
      <p:sp>
        <p:nvSpPr>
          <p:cNvPr id="573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601A75-54BA-46E3-8277-4349B155C561}" type="slidenum">
              <a:rPr lang="de-DE" altLang="zh-CN"/>
              <a:pPr/>
              <a:t>35</a:t>
            </a:fld>
            <a:endParaRPr lang="de-DE" altLang="zh-CN"/>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802" name="Group 130"/>
          <p:cNvGraphicFramePr>
            <a:graphicFrameLocks noGrp="1"/>
          </p:cNvGraphicFramePr>
          <p:nvPr/>
        </p:nvGraphicFramePr>
        <p:xfrm>
          <a:off x="300038" y="1025525"/>
          <a:ext cx="8135937" cy="4997450"/>
        </p:xfrm>
        <a:graphic>
          <a:graphicData uri="http://schemas.openxmlformats.org/drawingml/2006/table">
            <a:tbl>
              <a:tblPr/>
              <a:tblGrid>
                <a:gridCol w="3251200"/>
                <a:gridCol w="1963737"/>
                <a:gridCol w="1460500"/>
                <a:gridCol w="1460500"/>
              </a:tblGrid>
              <a:tr h="322285">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Capability</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DST SmartCloud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Softlayer</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SCE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Traditional hosting </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Infrastructure Resiliency</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Operating System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65783">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Security Support </a:t>
                      </a: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(ITCS104 compliance)</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 ISEC</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(not ITCS104)</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17522">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Middleware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Mobile Development Platform</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DevOps Deployment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SAP  /  Oracle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Backups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425479">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Administration </a:t>
                      </a: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security zones, firewall admin, port management, SSL certif)</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Blue &amp; Yellow Zones</a:t>
                      </a: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External access for provision on Cloud</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bl>
          </a:graphicData>
        </a:graphic>
      </p:graphicFrame>
      <p:pic>
        <p:nvPicPr>
          <p:cNvPr id="17533" name="Picture 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8" y="3073400"/>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4" name="Picture 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113" y="340836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5" name="Picture 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6" name="Picture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575" y="480218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7"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813" y="5407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8" name="Picture 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225" y="276383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6" name="Picture 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3406775"/>
            <a:ext cx="6223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7"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8" name="Picture 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79107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9" name="Picture 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405438"/>
            <a:ext cx="6223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0" name="Picture 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53231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2" name="Picture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4532313"/>
            <a:ext cx="6207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bwMode="auto">
          <a:xfrm>
            <a:off x="300038" y="563563"/>
            <a:ext cx="8686800" cy="339725"/>
          </a:xfrm>
          <a:prstGeom prst="rect">
            <a:avLst/>
          </a:prstGeom>
          <a:noFill/>
          <a:ln w="9525">
            <a:noFill/>
            <a:miter lim="800000"/>
            <a:headEnd/>
            <a:tailEnd/>
          </a:ln>
        </p:spPr>
        <p:txBody>
          <a:bodyPr lIns="0" tIns="0" rIns="0" bIns="0">
            <a:spAutoFit/>
          </a:bodyPr>
          <a:lstStyle/>
          <a:p>
            <a:pPr>
              <a:defRPr/>
            </a:pPr>
            <a:r>
              <a:rPr lang="en-US" altLang="zh-CN" sz="2200" dirty="0" err="1">
                <a:solidFill>
                  <a:srgbClr val="00B0F0"/>
                </a:solidFill>
                <a:latin typeface="+mj-lt"/>
                <a:ea typeface="+mj-ea"/>
                <a:cs typeface="+mj-cs"/>
              </a:rPr>
              <a:t>SmartCloud</a:t>
            </a:r>
            <a:r>
              <a:rPr lang="en-US" altLang="zh-CN" sz="2200" dirty="0">
                <a:solidFill>
                  <a:srgbClr val="00B0F0"/>
                </a:solidFill>
                <a:latin typeface="+mj-lt"/>
                <a:ea typeface="+mj-ea"/>
                <a:cs typeface="+mj-cs"/>
              </a:rPr>
              <a:t> capability comparison &amp; Cross brand delivery</a:t>
            </a:r>
          </a:p>
        </p:txBody>
      </p:sp>
      <p:sp>
        <p:nvSpPr>
          <p:cNvPr id="5949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BCF533-7607-4E9F-B2DA-7649F92148EF}" type="slidenum">
              <a:rPr lang="de-DE" altLang="zh-CN"/>
              <a:pPr/>
              <a:t>36</a:t>
            </a:fld>
            <a:endParaRPr lang="de-DE"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533"/>
                                        </p:tgtEl>
                                        <p:attrNameLst>
                                          <p:attrName>style.visibility</p:attrName>
                                        </p:attrNameLst>
                                      </p:cBhvr>
                                      <p:to>
                                        <p:strVal val="visible"/>
                                      </p:to>
                                    </p:set>
                                    <p:animEffect transition="in" filter="checkerboard(across)">
                                      <p:cBhvr>
                                        <p:cTn id="7" dur="500"/>
                                        <p:tgtEl>
                                          <p:spTgt spid="17533"/>
                                        </p:tgtEl>
                                      </p:cBhvr>
                                    </p:animEffect>
                                  </p:childTnLst>
                                </p:cTn>
                              </p:par>
                              <p:par>
                                <p:cTn id="8" presetID="5" presetClass="entr" presetSubtype="10" fill="hold" nodeType="withEffect">
                                  <p:stCondLst>
                                    <p:cond delay="0"/>
                                  </p:stCondLst>
                                  <p:childTnLst>
                                    <p:set>
                                      <p:cBhvr>
                                        <p:cTn id="9" dur="1" fill="hold">
                                          <p:stCondLst>
                                            <p:cond delay="0"/>
                                          </p:stCondLst>
                                        </p:cTn>
                                        <p:tgtEl>
                                          <p:spTgt spid="17534"/>
                                        </p:tgtEl>
                                        <p:attrNameLst>
                                          <p:attrName>style.visibility</p:attrName>
                                        </p:attrNameLst>
                                      </p:cBhvr>
                                      <p:to>
                                        <p:strVal val="visible"/>
                                      </p:to>
                                    </p:set>
                                    <p:animEffect transition="in" filter="checkerboard(across)">
                                      <p:cBhvr>
                                        <p:cTn id="10" dur="500"/>
                                        <p:tgtEl>
                                          <p:spTgt spid="17534"/>
                                        </p:tgtEl>
                                      </p:cBhvr>
                                    </p:animEffect>
                                  </p:childTnLst>
                                </p:cTn>
                              </p:par>
                              <p:par>
                                <p:cTn id="11" presetID="5" presetClass="entr" presetSubtype="10" fill="hold" nodeType="withEffect">
                                  <p:stCondLst>
                                    <p:cond delay="0"/>
                                  </p:stCondLst>
                                  <p:childTnLst>
                                    <p:set>
                                      <p:cBhvr>
                                        <p:cTn id="12" dur="1" fill="hold">
                                          <p:stCondLst>
                                            <p:cond delay="0"/>
                                          </p:stCondLst>
                                        </p:cTn>
                                        <p:tgtEl>
                                          <p:spTgt spid="17535"/>
                                        </p:tgtEl>
                                        <p:attrNameLst>
                                          <p:attrName>style.visibility</p:attrName>
                                        </p:attrNameLst>
                                      </p:cBhvr>
                                      <p:to>
                                        <p:strVal val="visible"/>
                                      </p:to>
                                    </p:set>
                                    <p:animEffect transition="in" filter="checkerboard(across)">
                                      <p:cBhvr>
                                        <p:cTn id="13" dur="500"/>
                                        <p:tgtEl>
                                          <p:spTgt spid="17535"/>
                                        </p:tgtEl>
                                      </p:cBhvr>
                                    </p:animEffect>
                                  </p:childTnLst>
                                </p:cTn>
                              </p:par>
                              <p:par>
                                <p:cTn id="14" presetID="5" presetClass="entr" presetSubtype="10" fill="hold" nodeType="withEffect">
                                  <p:stCondLst>
                                    <p:cond delay="0"/>
                                  </p:stCondLst>
                                  <p:childTnLst>
                                    <p:set>
                                      <p:cBhvr>
                                        <p:cTn id="15" dur="1" fill="hold">
                                          <p:stCondLst>
                                            <p:cond delay="0"/>
                                          </p:stCondLst>
                                        </p:cTn>
                                        <p:tgtEl>
                                          <p:spTgt spid="17536"/>
                                        </p:tgtEl>
                                        <p:attrNameLst>
                                          <p:attrName>style.visibility</p:attrName>
                                        </p:attrNameLst>
                                      </p:cBhvr>
                                      <p:to>
                                        <p:strVal val="visible"/>
                                      </p:to>
                                    </p:set>
                                    <p:animEffect transition="in" filter="checkerboard(across)">
                                      <p:cBhvr>
                                        <p:cTn id="16" dur="500"/>
                                        <p:tgtEl>
                                          <p:spTgt spid="17536"/>
                                        </p:tgtEl>
                                      </p:cBhvr>
                                    </p:animEffect>
                                  </p:childTnLst>
                                </p:cTn>
                              </p:par>
                              <p:par>
                                <p:cTn id="17" presetID="5" presetClass="entr" presetSubtype="10" fill="hold" nodeType="withEffect">
                                  <p:stCondLst>
                                    <p:cond delay="0"/>
                                  </p:stCondLst>
                                  <p:childTnLst>
                                    <p:set>
                                      <p:cBhvr>
                                        <p:cTn id="18" dur="1" fill="hold">
                                          <p:stCondLst>
                                            <p:cond delay="0"/>
                                          </p:stCondLst>
                                        </p:cTn>
                                        <p:tgtEl>
                                          <p:spTgt spid="17537"/>
                                        </p:tgtEl>
                                        <p:attrNameLst>
                                          <p:attrName>style.visibility</p:attrName>
                                        </p:attrNameLst>
                                      </p:cBhvr>
                                      <p:to>
                                        <p:strVal val="visible"/>
                                      </p:to>
                                    </p:set>
                                    <p:animEffect transition="in" filter="checkerboard(across)">
                                      <p:cBhvr>
                                        <p:cTn id="19" dur="500"/>
                                        <p:tgtEl>
                                          <p:spTgt spid="17537"/>
                                        </p:tgtEl>
                                      </p:cBhvr>
                                    </p:animEffect>
                                  </p:childTnLst>
                                </p:cTn>
                              </p:par>
                              <p:par>
                                <p:cTn id="20" presetID="5" presetClass="entr" presetSubtype="10" fill="hold" nodeType="withEffect">
                                  <p:stCondLst>
                                    <p:cond delay="0"/>
                                  </p:stCondLst>
                                  <p:childTnLst>
                                    <p:set>
                                      <p:cBhvr>
                                        <p:cTn id="21" dur="1" fill="hold">
                                          <p:stCondLst>
                                            <p:cond delay="0"/>
                                          </p:stCondLst>
                                        </p:cTn>
                                        <p:tgtEl>
                                          <p:spTgt spid="17538"/>
                                        </p:tgtEl>
                                        <p:attrNameLst>
                                          <p:attrName>style.visibility</p:attrName>
                                        </p:attrNameLst>
                                      </p:cBhvr>
                                      <p:to>
                                        <p:strVal val="visible"/>
                                      </p:to>
                                    </p:set>
                                    <p:animEffect transition="in" filter="checkerboard(across)">
                                      <p:cBhvr>
                                        <p:cTn id="22" dur="500"/>
                                        <p:tgtEl>
                                          <p:spTgt spid="17538"/>
                                        </p:tgtEl>
                                      </p:cBhvr>
                                    </p:animEffect>
                                  </p:childTnLst>
                                </p:cTn>
                              </p:par>
                              <p:par>
                                <p:cTn id="23" presetID="5" presetClass="entr" presetSubtype="10" fill="hold" nodeType="withEffect">
                                  <p:stCondLst>
                                    <p:cond delay="0"/>
                                  </p:stCondLst>
                                  <p:childTnLst>
                                    <p:set>
                                      <p:cBhvr>
                                        <p:cTn id="24" dur="1" fill="hold">
                                          <p:stCondLst>
                                            <p:cond delay="0"/>
                                          </p:stCondLst>
                                        </p:cTn>
                                        <p:tgtEl>
                                          <p:spTgt spid="17546"/>
                                        </p:tgtEl>
                                        <p:attrNameLst>
                                          <p:attrName>style.visibility</p:attrName>
                                        </p:attrNameLst>
                                      </p:cBhvr>
                                      <p:to>
                                        <p:strVal val="visible"/>
                                      </p:to>
                                    </p:set>
                                    <p:animEffect transition="in" filter="checkerboard(across)">
                                      <p:cBhvr>
                                        <p:cTn id="25" dur="500"/>
                                        <p:tgtEl>
                                          <p:spTgt spid="17546"/>
                                        </p:tgtEl>
                                      </p:cBhvr>
                                    </p:animEffect>
                                  </p:childTnLst>
                                </p:cTn>
                              </p:par>
                              <p:par>
                                <p:cTn id="26" presetID="5" presetClass="entr" presetSubtype="10" fill="hold" nodeType="withEffect">
                                  <p:stCondLst>
                                    <p:cond delay="0"/>
                                  </p:stCondLst>
                                  <p:childTnLst>
                                    <p:set>
                                      <p:cBhvr>
                                        <p:cTn id="27" dur="1" fill="hold">
                                          <p:stCondLst>
                                            <p:cond delay="0"/>
                                          </p:stCondLst>
                                        </p:cTn>
                                        <p:tgtEl>
                                          <p:spTgt spid="17547"/>
                                        </p:tgtEl>
                                        <p:attrNameLst>
                                          <p:attrName>style.visibility</p:attrName>
                                        </p:attrNameLst>
                                      </p:cBhvr>
                                      <p:to>
                                        <p:strVal val="visible"/>
                                      </p:to>
                                    </p:set>
                                    <p:animEffect transition="in" filter="checkerboard(across)">
                                      <p:cBhvr>
                                        <p:cTn id="28" dur="500"/>
                                        <p:tgtEl>
                                          <p:spTgt spid="17547"/>
                                        </p:tgtEl>
                                      </p:cBhvr>
                                    </p:animEffect>
                                  </p:childTnLst>
                                </p:cTn>
                              </p:par>
                              <p:par>
                                <p:cTn id="29" presetID="5" presetClass="entr" presetSubtype="10" fill="hold" nodeType="withEffect">
                                  <p:stCondLst>
                                    <p:cond delay="0"/>
                                  </p:stCondLst>
                                  <p:childTnLst>
                                    <p:set>
                                      <p:cBhvr>
                                        <p:cTn id="30" dur="1" fill="hold">
                                          <p:stCondLst>
                                            <p:cond delay="0"/>
                                          </p:stCondLst>
                                        </p:cTn>
                                        <p:tgtEl>
                                          <p:spTgt spid="17548"/>
                                        </p:tgtEl>
                                        <p:attrNameLst>
                                          <p:attrName>style.visibility</p:attrName>
                                        </p:attrNameLst>
                                      </p:cBhvr>
                                      <p:to>
                                        <p:strVal val="visible"/>
                                      </p:to>
                                    </p:set>
                                    <p:animEffect transition="in" filter="checkerboard(across)">
                                      <p:cBhvr>
                                        <p:cTn id="31" dur="500"/>
                                        <p:tgtEl>
                                          <p:spTgt spid="17548"/>
                                        </p:tgtEl>
                                      </p:cBhvr>
                                    </p:animEffect>
                                  </p:childTnLst>
                                </p:cTn>
                              </p:par>
                              <p:par>
                                <p:cTn id="32" presetID="5" presetClass="entr" presetSubtype="10" fill="hold" nodeType="withEffect">
                                  <p:stCondLst>
                                    <p:cond delay="0"/>
                                  </p:stCondLst>
                                  <p:childTnLst>
                                    <p:set>
                                      <p:cBhvr>
                                        <p:cTn id="33" dur="1" fill="hold">
                                          <p:stCondLst>
                                            <p:cond delay="0"/>
                                          </p:stCondLst>
                                        </p:cTn>
                                        <p:tgtEl>
                                          <p:spTgt spid="17549"/>
                                        </p:tgtEl>
                                        <p:attrNameLst>
                                          <p:attrName>style.visibility</p:attrName>
                                        </p:attrNameLst>
                                      </p:cBhvr>
                                      <p:to>
                                        <p:strVal val="visible"/>
                                      </p:to>
                                    </p:set>
                                    <p:animEffect transition="in" filter="checkerboard(across)">
                                      <p:cBhvr>
                                        <p:cTn id="34" dur="500"/>
                                        <p:tgtEl>
                                          <p:spTgt spid="17549"/>
                                        </p:tgtEl>
                                      </p:cBhvr>
                                    </p:animEffect>
                                  </p:childTnLst>
                                </p:cTn>
                              </p:par>
                              <p:par>
                                <p:cTn id="35" presetID="5" presetClass="entr" presetSubtype="10" fill="hold" nodeType="withEffect">
                                  <p:stCondLst>
                                    <p:cond delay="0"/>
                                  </p:stCondLst>
                                  <p:childTnLst>
                                    <p:set>
                                      <p:cBhvr>
                                        <p:cTn id="36" dur="1" fill="hold">
                                          <p:stCondLst>
                                            <p:cond delay="0"/>
                                          </p:stCondLst>
                                        </p:cTn>
                                        <p:tgtEl>
                                          <p:spTgt spid="17550"/>
                                        </p:tgtEl>
                                        <p:attrNameLst>
                                          <p:attrName>style.visibility</p:attrName>
                                        </p:attrNameLst>
                                      </p:cBhvr>
                                      <p:to>
                                        <p:strVal val="visible"/>
                                      </p:to>
                                    </p:set>
                                    <p:animEffect transition="in" filter="checkerboard(across)">
                                      <p:cBhvr>
                                        <p:cTn id="37" dur="500"/>
                                        <p:tgtEl>
                                          <p:spTgt spid="17550"/>
                                        </p:tgtEl>
                                      </p:cBhvr>
                                    </p:animEffect>
                                  </p:childTnLst>
                                </p:cTn>
                              </p:par>
                              <p:par>
                                <p:cTn id="38" presetID="5" presetClass="entr" presetSubtype="10" fill="hold" nodeType="withEffect">
                                  <p:stCondLst>
                                    <p:cond delay="0"/>
                                  </p:stCondLst>
                                  <p:childTnLst>
                                    <p:set>
                                      <p:cBhvr>
                                        <p:cTn id="39" dur="1" fill="hold">
                                          <p:stCondLst>
                                            <p:cond delay="0"/>
                                          </p:stCondLst>
                                        </p:cTn>
                                        <p:tgtEl>
                                          <p:spTgt spid="17552"/>
                                        </p:tgtEl>
                                        <p:attrNameLst>
                                          <p:attrName>style.visibility</p:attrName>
                                        </p:attrNameLst>
                                      </p:cBhvr>
                                      <p:to>
                                        <p:strVal val="visible"/>
                                      </p:to>
                                    </p:set>
                                    <p:animEffect transition="in" filter="checkerboard(across)">
                                      <p:cBhvr>
                                        <p:cTn id="40" dur="500"/>
                                        <p:tgtEl>
                                          <p:spTgt spid="17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1"/>
          <p:cNvSpPr>
            <a:spLocks noChangeArrowheads="1"/>
          </p:cNvSpPr>
          <p:nvPr/>
        </p:nvSpPr>
        <p:spPr bwMode="auto">
          <a:xfrm>
            <a:off x="5961063" y="1214438"/>
            <a:ext cx="2574925"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19" name="AutoShape 2"/>
          <p:cNvSpPr>
            <a:spLocks noChangeArrowheads="1"/>
          </p:cNvSpPr>
          <p:nvPr/>
        </p:nvSpPr>
        <p:spPr bwMode="auto">
          <a:xfrm>
            <a:off x="449263" y="1216025"/>
            <a:ext cx="2627312" cy="4113213"/>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0" name="AutoShape 3"/>
          <p:cNvSpPr>
            <a:spLocks noChangeArrowheads="1"/>
          </p:cNvSpPr>
          <p:nvPr/>
        </p:nvSpPr>
        <p:spPr bwMode="auto">
          <a:xfrm>
            <a:off x="3248025" y="1214438"/>
            <a:ext cx="2557463"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1" name="Text Box 4"/>
          <p:cNvSpPr txBox="1">
            <a:spLocks noChangeArrowheads="1"/>
          </p:cNvSpPr>
          <p:nvPr/>
        </p:nvSpPr>
        <p:spPr bwMode="auto">
          <a:xfrm>
            <a:off x="155575" y="498475"/>
            <a:ext cx="80803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lnSpc>
                <a:spcPct val="95000"/>
              </a:lnSpc>
              <a:spcBef>
                <a:spcPct val="0"/>
              </a:spcBef>
              <a:buClrTx/>
              <a:buSzPct val="45000"/>
              <a:buFontTx/>
              <a:buNone/>
            </a:pPr>
            <a:r>
              <a:rPr lang="en-US" altLang="zh-CN" sz="2200">
                <a:solidFill>
                  <a:srgbClr val="00B0F0"/>
                </a:solidFill>
                <a:ea typeface="MS PGothic" panose="020B0600070205080204" pitchFamily="34" charset="-128"/>
              </a:rPr>
              <a:t>Smarter Mobile Development Platform offering</a:t>
            </a:r>
            <a:r>
              <a:rPr lang="en-US" altLang="zh-CN" sz="2200" b="1">
                <a:solidFill>
                  <a:srgbClr val="00B0F0"/>
                </a:solidFill>
                <a:ea typeface="MS PGothic" panose="020B0600070205080204" pitchFamily="34" charset="-128"/>
              </a:rPr>
              <a:t> </a:t>
            </a:r>
            <a:r>
              <a:rPr lang="en-US" altLang="zh-CN" sz="1800">
                <a:solidFill>
                  <a:srgbClr val="00B0F0"/>
                </a:solidFill>
                <a:ea typeface="MS PGothic" panose="020B0600070205080204" pitchFamily="34" charset="-128"/>
              </a:rPr>
              <a:t>addresses </a:t>
            </a:r>
          </a:p>
          <a:p>
            <a:pPr eaLnBrk="1" hangingPunct="1">
              <a:lnSpc>
                <a:spcPct val="95000"/>
              </a:lnSpc>
              <a:spcBef>
                <a:spcPct val="0"/>
              </a:spcBef>
              <a:buClrTx/>
              <a:buSzPct val="45000"/>
              <a:buFontTx/>
              <a:buNone/>
            </a:pPr>
            <a:r>
              <a:rPr lang="en-US" altLang="zh-CN" sz="1800">
                <a:solidFill>
                  <a:srgbClr val="00B0F0"/>
                </a:solidFill>
                <a:ea typeface="MS PGothic" panose="020B0600070205080204" pitchFamily="34" charset="-128"/>
              </a:rPr>
              <a:t>all aspects of Mobile Application Development &amp; Maintenance</a:t>
            </a:r>
            <a:endParaRPr lang="en-US" altLang="zh-CN" sz="2200">
              <a:solidFill>
                <a:srgbClr val="00B0F0"/>
              </a:solidFill>
              <a:ea typeface="MS PGothic" panose="020B0600070205080204" pitchFamily="34" charset="-128"/>
            </a:endParaRPr>
          </a:p>
        </p:txBody>
      </p:sp>
      <p:sp>
        <p:nvSpPr>
          <p:cNvPr id="60422" name="Text Box 5"/>
          <p:cNvSpPr txBox="1">
            <a:spLocks noChangeArrowheads="1"/>
          </p:cNvSpPr>
          <p:nvPr/>
        </p:nvSpPr>
        <p:spPr bwMode="auto">
          <a:xfrm>
            <a:off x="5945188" y="1214438"/>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4300" indent="-104775">
              <a:spcBef>
                <a:spcPct val="50000"/>
              </a:spcBef>
              <a:buClr>
                <a:schemeClr val="tx1"/>
              </a:buClr>
              <a:buFont typeface="Wingdings" panose="05000000000000000000" pitchFamily="2" charset="2"/>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2pPr>
            <a:lvl3pPr marL="1143000" indent="-228600">
              <a:buClr>
                <a:schemeClr val="tx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9pPr>
          </a:lstStyle>
          <a:p>
            <a:pPr algn="ctr" eaLnBrk="1" hangingPunct="1">
              <a:spcBef>
                <a:spcPts val="500"/>
              </a:spcBef>
              <a:buClrTx/>
              <a:buFontTx/>
              <a:buNone/>
            </a:pPr>
            <a:r>
              <a:rPr lang="en-US" altLang="zh-CN" sz="2000">
                <a:solidFill>
                  <a:srgbClr val="7B2481"/>
                </a:solidFill>
                <a:ea typeface="MS PGothic" panose="020B0600070205080204" pitchFamily="34" charset="-128"/>
              </a:rPr>
              <a:t>Extend &amp; Transform</a:t>
            </a:r>
          </a:p>
        </p:txBody>
      </p:sp>
      <p:sp>
        <p:nvSpPr>
          <p:cNvPr id="60423" name="Text Box 6"/>
          <p:cNvSpPr txBox="1">
            <a:spLocks noChangeArrowheads="1"/>
          </p:cNvSpPr>
          <p:nvPr/>
        </p:nvSpPr>
        <p:spPr bwMode="auto">
          <a:xfrm>
            <a:off x="3336925" y="1214438"/>
            <a:ext cx="2355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8080"/>
                </a:solidFill>
                <a:ea typeface="MS PGothic" panose="020B0600070205080204" pitchFamily="34" charset="-128"/>
              </a:rPr>
              <a:t>Manage &amp; Secure</a:t>
            </a:r>
          </a:p>
        </p:txBody>
      </p:sp>
      <p:sp>
        <p:nvSpPr>
          <p:cNvPr id="60424" name="Text Box 7"/>
          <p:cNvSpPr txBox="1">
            <a:spLocks noChangeArrowheads="1"/>
          </p:cNvSpPr>
          <p:nvPr/>
        </p:nvSpPr>
        <p:spPr bwMode="auto">
          <a:xfrm>
            <a:off x="600075" y="1214438"/>
            <a:ext cx="2459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649D"/>
                </a:solidFill>
                <a:ea typeface="MS PGothic" panose="020B0600070205080204" pitchFamily="34" charset="-128"/>
              </a:rPr>
              <a:t>Build &amp; Connect</a:t>
            </a:r>
          </a:p>
        </p:txBody>
      </p:sp>
      <p:sp>
        <p:nvSpPr>
          <p:cNvPr id="60425" name="Text Box 8"/>
          <p:cNvSpPr txBox="1">
            <a:spLocks noChangeArrowheads="1"/>
          </p:cNvSpPr>
          <p:nvPr/>
        </p:nvSpPr>
        <p:spPr bwMode="auto">
          <a:xfrm>
            <a:off x="6069013" y="3073400"/>
            <a:ext cx="26685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Enable existing Enterprise systems for Mobile </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analytics, commerce, and social business with</a:t>
            </a:r>
            <a:r>
              <a:rPr lang="en-US" altLang="zh-CN" sz="1400">
                <a:solidFill>
                  <a:srgbClr val="0070C0"/>
                </a:solidFill>
                <a:ea typeface="MS PGothic" panose="020B0600070205080204" pitchFamily="34" charset="-128"/>
              </a:rPr>
              <a:t> IBM Tealeaf</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Leverage new markets unlocked by Mobile</a:t>
            </a:r>
          </a:p>
        </p:txBody>
      </p:sp>
      <p:sp>
        <p:nvSpPr>
          <p:cNvPr id="60426" name="Text Box 9"/>
          <p:cNvSpPr txBox="1">
            <a:spLocks noChangeArrowheads="1"/>
          </p:cNvSpPr>
          <p:nvPr/>
        </p:nvSpPr>
        <p:spPr bwMode="auto">
          <a:xfrm>
            <a:off x="525463" y="2990850"/>
            <a:ext cx="26193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Develop web, native and hybrid solutions using </a:t>
            </a:r>
            <a:r>
              <a:rPr lang="en-US" altLang="zh-CN" sz="1400">
                <a:solidFill>
                  <a:srgbClr val="0070C0"/>
                </a:solidFill>
                <a:ea typeface="宋体" panose="02010600030101010101" pitchFamily="2" charset="-122"/>
              </a:rPr>
              <a:t>IBM Worklight</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back end systems and databases via  </a:t>
            </a:r>
            <a:r>
              <a:rPr lang="en-US" altLang="zh-CN" sz="1400">
                <a:solidFill>
                  <a:srgbClr val="0070C0"/>
                </a:solidFill>
                <a:ea typeface="宋体" panose="02010600030101010101" pitchFamily="2" charset="-122"/>
              </a:rPr>
              <a:t>IBM WebSphere Cast Iron </a:t>
            </a:r>
            <a:r>
              <a:rPr lang="en-US" altLang="zh-CN" sz="1400">
                <a:solidFill>
                  <a:srgbClr val="000000"/>
                </a:solidFill>
                <a:ea typeface="宋体" panose="02010600030101010101" pitchFamily="2" charset="-122"/>
              </a:rPr>
              <a:t>through drag-and-drop configuration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Shared Mac hardware </a:t>
            </a:r>
          </a:p>
        </p:txBody>
      </p:sp>
      <p:sp>
        <p:nvSpPr>
          <p:cNvPr id="60427" name="Text Box 10"/>
          <p:cNvSpPr txBox="1">
            <a:spLocks noChangeArrowheads="1"/>
          </p:cNvSpPr>
          <p:nvPr/>
        </p:nvSpPr>
        <p:spPr bwMode="auto">
          <a:xfrm>
            <a:off x="3341688" y="3025775"/>
            <a:ext cx="2522537"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sz="1500">
                <a:solidFill>
                  <a:srgbClr val="000000"/>
                </a:solidFill>
                <a:ea typeface="宋体" panose="02010600030101010101" pitchFamily="2" charset="-122"/>
              </a:rPr>
              <a:t>Solution - </a:t>
            </a:r>
            <a:r>
              <a:rPr lang="en-US" altLang="zh-CN" sz="1500" b="1">
                <a:solidFill>
                  <a:srgbClr val="000000"/>
                </a:solidFill>
                <a:ea typeface="宋体" panose="02010600030101010101" pitchFamily="2" charset="-122"/>
              </a:rPr>
              <a:t>TEM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MS PGothic" panose="020B0600070205080204" pitchFamily="34" charset="-128"/>
              </a:rPr>
              <a:t>Provide BYOD (Bring your Own Device) support via </a:t>
            </a:r>
            <a:r>
              <a:rPr lang="en-US" altLang="zh-CN" sz="1400">
                <a:solidFill>
                  <a:srgbClr val="0070C0"/>
                </a:solidFill>
                <a:ea typeface="MS PGothic" panose="020B0600070205080204" pitchFamily="34" charset="-128"/>
              </a:rPr>
              <a:t>IBM Endpoint Manager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Test and stage fixes before deploying them to the enterprise</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Create and validate</a:t>
            </a:r>
            <a:r>
              <a:rPr lang="en-US" altLang="zh-CN" sz="1400">
                <a:solidFill>
                  <a:srgbClr val="000000"/>
                </a:solidFill>
                <a:ea typeface="MS PGothic" panose="020B0600070205080204" pitchFamily="34" charset="-128"/>
              </a:rPr>
              <a:t> custom enrollment scripts</a:t>
            </a:r>
          </a:p>
        </p:txBody>
      </p:sp>
      <p:sp>
        <p:nvSpPr>
          <p:cNvPr id="60428" name="Text Box 11"/>
          <p:cNvSpPr txBox="1">
            <a:spLocks noChangeArrowheads="1"/>
          </p:cNvSpPr>
          <p:nvPr/>
        </p:nvSpPr>
        <p:spPr bwMode="auto">
          <a:xfrm>
            <a:off x="1568450" y="1690688"/>
            <a:ext cx="14097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tIns="46800" rIns="4572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649D"/>
                </a:solidFill>
                <a:ea typeface="MS PGothic" panose="020B0600070205080204" pitchFamily="34" charset="-128"/>
              </a:rPr>
              <a:t>Build</a:t>
            </a:r>
            <a:r>
              <a:rPr lang="en-US" altLang="zh-CN" sz="1400">
                <a:solidFill>
                  <a:srgbClr val="00B2E2"/>
                </a:solidFill>
                <a:ea typeface="MS PGothic" panose="020B0600070205080204" pitchFamily="34" charset="-128"/>
              </a:rPr>
              <a:t> </a:t>
            </a:r>
            <a:r>
              <a:rPr lang="en-US" altLang="zh-CN" sz="1400">
                <a:solidFill>
                  <a:srgbClr val="000000"/>
                </a:solidFill>
                <a:ea typeface="MS PGothic" panose="020B0600070205080204" pitchFamily="34" charset="-128"/>
              </a:rPr>
              <a:t>mobile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apps</a:t>
            </a:r>
          </a:p>
          <a:p>
            <a:pPr eaLnBrk="1" hangingPunct="1">
              <a:spcBef>
                <a:spcPts val="900"/>
              </a:spcBef>
              <a:buClrTx/>
              <a:buSzPct val="115000"/>
              <a:buFontTx/>
              <a:buNone/>
            </a:pPr>
            <a:r>
              <a:rPr lang="en-US" altLang="zh-CN" sz="1400">
                <a:solidFill>
                  <a:srgbClr val="00649D"/>
                </a:solidFill>
                <a:ea typeface="MS PGothic" panose="020B0600070205080204" pitchFamily="34" charset="-128"/>
              </a:rPr>
              <a:t>Connect </a:t>
            </a:r>
            <a:r>
              <a:rPr lang="en-US" altLang="zh-CN" sz="1400">
                <a:solidFill>
                  <a:srgbClr val="000000"/>
                </a:solidFill>
                <a:ea typeface="MS PGothic" panose="020B0600070205080204" pitchFamily="34" charset="-128"/>
              </a:rPr>
              <a:t>&amp; run mobile systems </a:t>
            </a:r>
          </a:p>
        </p:txBody>
      </p:sp>
      <p:sp>
        <p:nvSpPr>
          <p:cNvPr id="60429" name="Text Box 12"/>
          <p:cNvSpPr txBox="1">
            <a:spLocks noChangeArrowheads="1"/>
          </p:cNvSpPr>
          <p:nvPr/>
        </p:nvSpPr>
        <p:spPr bwMode="auto">
          <a:xfrm>
            <a:off x="4310063" y="1706563"/>
            <a:ext cx="1509712"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8080"/>
                </a:solidFill>
                <a:ea typeface="MS PGothic" panose="020B0600070205080204" pitchFamily="34" charset="-128"/>
              </a:rPr>
              <a:t>Manage</a:t>
            </a:r>
            <a:r>
              <a:rPr lang="en-US" altLang="zh-CN" sz="1400">
                <a:solidFill>
                  <a:srgbClr val="000000"/>
                </a:solidFill>
                <a:ea typeface="MS PGothic" panose="020B0600070205080204" pitchFamily="34" charset="-128"/>
              </a:rPr>
              <a:t> mobile devices and apps</a:t>
            </a:r>
          </a:p>
          <a:p>
            <a:pPr eaLnBrk="1" hangingPunct="1">
              <a:spcBef>
                <a:spcPts val="900"/>
              </a:spcBef>
              <a:buClrTx/>
              <a:buSzPct val="115000"/>
              <a:buFontTx/>
              <a:buNone/>
            </a:pPr>
            <a:r>
              <a:rPr lang="en-US" altLang="zh-CN" sz="1400">
                <a:solidFill>
                  <a:srgbClr val="008080"/>
                </a:solidFill>
                <a:ea typeface="MS PGothic" panose="020B0600070205080204" pitchFamily="34" charset="-128"/>
              </a:rPr>
              <a:t>Secure</a:t>
            </a:r>
            <a:r>
              <a:rPr lang="en-US" altLang="zh-CN" sz="1400">
                <a:solidFill>
                  <a:srgbClr val="000000"/>
                </a:solidFill>
                <a:ea typeface="MS PGothic" panose="020B0600070205080204" pitchFamily="34" charset="-128"/>
              </a:rPr>
              <a:t> my mobile business</a:t>
            </a:r>
          </a:p>
        </p:txBody>
      </p:sp>
      <p:sp>
        <p:nvSpPr>
          <p:cNvPr id="60430" name="Text Box 13"/>
          <p:cNvSpPr txBox="1">
            <a:spLocks noChangeArrowheads="1"/>
          </p:cNvSpPr>
          <p:nvPr/>
        </p:nvSpPr>
        <p:spPr bwMode="auto">
          <a:xfrm>
            <a:off x="7085013" y="1706563"/>
            <a:ext cx="1506537"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7B2481"/>
                </a:solidFill>
                <a:ea typeface="MS PGothic" panose="020B0600070205080204" pitchFamily="34" charset="-128"/>
              </a:rPr>
              <a:t>Extend </a:t>
            </a:r>
            <a:r>
              <a:rPr lang="en-US" altLang="zh-CN" sz="1400">
                <a:solidFill>
                  <a:srgbClr val="000000"/>
                </a:solidFill>
                <a:ea typeface="MS PGothic" panose="020B0600070205080204" pitchFamily="34" charset="-128"/>
              </a:rPr>
              <a:t>capabilities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to mobile</a:t>
            </a:r>
          </a:p>
          <a:p>
            <a:pPr eaLnBrk="1" hangingPunct="1">
              <a:spcBef>
                <a:spcPts val="900"/>
              </a:spcBef>
              <a:buClrTx/>
              <a:buSzPct val="115000"/>
              <a:buFontTx/>
              <a:buNone/>
            </a:pPr>
            <a:r>
              <a:rPr lang="en-US" altLang="zh-CN" sz="1400">
                <a:solidFill>
                  <a:srgbClr val="7B2481"/>
                </a:solidFill>
                <a:ea typeface="MS PGothic" panose="020B0600070205080204" pitchFamily="34" charset="-128"/>
              </a:rPr>
              <a:t>Transform</a:t>
            </a:r>
            <a:r>
              <a:rPr lang="en-US" altLang="zh-CN" sz="1400">
                <a:solidFill>
                  <a:srgbClr val="000000"/>
                </a:solidFill>
                <a:ea typeface="MS PGothic" panose="020B0600070205080204" pitchFamily="34" charset="-128"/>
              </a:rPr>
              <a:t>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your business </a:t>
            </a:r>
          </a:p>
        </p:txBody>
      </p:sp>
      <p:sp>
        <p:nvSpPr>
          <p:cNvPr id="60431" name="AutoShape 14"/>
          <p:cNvSpPr>
            <a:spLocks noChangeArrowheads="1"/>
          </p:cNvSpPr>
          <p:nvPr/>
        </p:nvSpPr>
        <p:spPr bwMode="auto">
          <a:xfrm>
            <a:off x="530225" y="1638300"/>
            <a:ext cx="977900" cy="1258888"/>
          </a:xfrm>
          <a:prstGeom prst="roundRect">
            <a:avLst>
              <a:gd name="adj" fmla="val 12630"/>
            </a:avLst>
          </a:prstGeom>
          <a:solidFill>
            <a:srgbClr val="00649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1682750"/>
            <a:ext cx="7810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0433" name="AutoShape 16"/>
          <p:cNvSpPr>
            <a:spLocks noChangeArrowheads="1"/>
          </p:cNvSpPr>
          <p:nvPr/>
        </p:nvSpPr>
        <p:spPr bwMode="auto">
          <a:xfrm>
            <a:off x="3330575" y="1654175"/>
            <a:ext cx="977900" cy="1258888"/>
          </a:xfrm>
          <a:prstGeom prst="roundRect">
            <a:avLst>
              <a:gd name="adj" fmla="val 12653"/>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4"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5" y="1739900"/>
            <a:ext cx="62547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435" name="Group 18"/>
          <p:cNvGrpSpPr>
            <a:grpSpLocks/>
          </p:cNvGrpSpPr>
          <p:nvPr/>
        </p:nvGrpSpPr>
        <p:grpSpPr bwMode="auto">
          <a:xfrm>
            <a:off x="6103938" y="1654175"/>
            <a:ext cx="971550" cy="1249363"/>
            <a:chOff x="3892" y="1074"/>
            <a:chExt cx="612" cy="787"/>
          </a:xfrm>
        </p:grpSpPr>
        <p:sp>
          <p:nvSpPr>
            <p:cNvPr id="60446" name="AutoShape 19"/>
            <p:cNvSpPr>
              <a:spLocks noChangeArrowheads="1"/>
            </p:cNvSpPr>
            <p:nvPr/>
          </p:nvSpPr>
          <p:spPr bwMode="auto">
            <a:xfrm>
              <a:off x="3892" y="1074"/>
              <a:ext cx="612" cy="787"/>
            </a:xfrm>
            <a:prstGeom prst="roundRect">
              <a:avLst>
                <a:gd name="adj" fmla="val 11296"/>
              </a:avLst>
            </a:prstGeom>
            <a:solidFill>
              <a:srgbClr val="7B248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47"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 y="1174"/>
              <a:ext cx="558"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60436" name="Rectangle 6"/>
          <p:cNvSpPr>
            <a:spLocks noChangeArrowheads="1"/>
          </p:cNvSpPr>
          <p:nvPr/>
        </p:nvSpPr>
        <p:spPr bwMode="auto">
          <a:xfrm>
            <a:off x="1600200" y="5549900"/>
            <a:ext cx="74342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600"/>
              </a:spcBef>
              <a:buClr>
                <a:srgbClr val="000000"/>
              </a:buClr>
              <a:buFontTx/>
              <a:buNone/>
            </a:pPr>
            <a:r>
              <a:rPr lang="en-US" altLang="zh-CN" sz="1800">
                <a:solidFill>
                  <a:srgbClr val="000000"/>
                </a:solidFill>
                <a:latin typeface="Calibri" panose="020F0502020204030204" pitchFamily="34" charset="0"/>
                <a:ea typeface="MS PGothic" panose="020B0600070205080204" pitchFamily="34" charset="-128"/>
              </a:rPr>
              <a:t>DST SMDaaS helps you build, manage and extend your Mobile applications, create your environment in hours and leverage the full capabilities of IBM Mobile Foundation in one place with Worklight, Cast Iron, Tealeaf, Endpoint Manager &amp; Rational Dev &amp; Test tools.</a:t>
            </a:r>
          </a:p>
        </p:txBody>
      </p:sp>
      <p:pic>
        <p:nvPicPr>
          <p:cNvPr id="60437" name="Picture 42" descr="https://encrypted-tbn1.gstatic.com/images?q=tbn:ANd9GcS5SI9HnAy-zFRh6ACMyvEF7vPMD9hfq_utrz_gJ9l9JT4X44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788" y="2846388"/>
            <a:ext cx="684212"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Picture 48" descr="http://www.zdnet.com/i/story/60/01/033993/castir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4850" y="3041650"/>
            <a:ext cx="9366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Picture 50" descr="https://encrypted-tbn3.gstatic.com/images?q=tbn:ANd9GcTinFLH47_JCypvqglcw96ooVGWwJUxokH2r9LDgKPb6MCgPyvRu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0475" y="3081338"/>
            <a:ext cx="569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Picture 28" descr="http://www-03.ibm.com/innovation/us/engines/img/content/content_tivoli_endpoint_manag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250" y="6102350"/>
            <a:ext cx="8429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41" name="Groupe 24"/>
          <p:cNvGrpSpPr>
            <a:grpSpLocks/>
          </p:cNvGrpSpPr>
          <p:nvPr/>
        </p:nvGrpSpPr>
        <p:grpSpPr bwMode="auto">
          <a:xfrm>
            <a:off x="536575" y="5589588"/>
            <a:ext cx="1016000" cy="520700"/>
            <a:chOff x="373283" y="5628026"/>
            <a:chExt cx="1446701" cy="636443"/>
          </a:xfrm>
        </p:grpSpPr>
        <p:pic>
          <p:nvPicPr>
            <p:cNvPr id="60444"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283" y="5682327"/>
              <a:ext cx="919490" cy="48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0445"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2784" y="5628026"/>
              <a:ext cx="457200" cy="63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60442" name="Picture 2" descr="http://t0.gstatic.com/images?q=tbn:ANd9GcT-3pPkwga4nN60vulJXVLuV-qfsryvH4nmLfzRZtvdmuU1LKjAFQ"/>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94725" y="514350"/>
            <a:ext cx="534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36FD00-850E-407D-8F5D-66BFDB6E00F4}" type="slidenum">
              <a:rPr lang="de-DE" altLang="zh-CN"/>
              <a:pPr/>
              <a:t>37</a:t>
            </a:fld>
            <a:endParaRPr lang="de-DE" altLang="zh-CN"/>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276225" y="566738"/>
            <a:ext cx="8229600" cy="338137"/>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1170" name="Group 34"/>
          <p:cNvGraphicFramePr>
            <a:graphicFrameLocks noGrp="1"/>
          </p:cNvGraphicFramePr>
          <p:nvPr/>
        </p:nvGraphicFramePr>
        <p:xfrm>
          <a:off x="407988" y="1019175"/>
          <a:ext cx="8534400" cy="5416550"/>
        </p:xfrm>
        <a:graphic>
          <a:graphicData uri="http://schemas.openxmlformats.org/drawingml/2006/table">
            <a:tbl>
              <a:tblPr/>
              <a:tblGrid>
                <a:gridCol w="1371600"/>
                <a:gridCol w="2039938"/>
                <a:gridCol w="2670175"/>
                <a:gridCol w="2452687"/>
              </a:tblGrid>
              <a:tr h="259067">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IBM app’s Cloud Dev</a:t>
                      </a:r>
                    </a:p>
                  </a:txBody>
                  <a:tcPr marT="45715" marB="457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SAP Cloud Dev</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Oracle Cloud Dev </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DB2</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Application server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Database server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$1100/ month ($633 one time setup)</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 Products only (ECC, BI, SOLMAN)</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ABAP Stacks Only where possible</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$1962 Monthly + $726 OTC (for OS / hardware costs)</a:t>
                      </a:r>
                      <a:endPar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One landscape (e.g., Dev OR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$868 Monthly + $242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Application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Database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Web Server (dev, test)</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$3200/ month ($2000 one time setup)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 Products (ECC, BI, SOLMAN, PI, PORTAL, GTS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3rd Party Bolt-Ons (e.g. Vertex, Websphere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$7443 Monthly + $2904  OTC  (for OS/hardware costs)</a:t>
                      </a:r>
                      <a:endParaRPr kumimoji="0" 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 No Bolt-Ons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$1601 Monthly + $484 OTC (for OS/hardware costs</a:t>
                      </a:r>
                      <a:r>
                        <a:rPr kumimoji="0" lang="en-US" altLang="en-US" sz="900" b="1"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955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(Clustered),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Application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Database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Web servers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$7700/ month ($5300 one time setup)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6 Products (ECC, BI, SOLMAN, PI, PORTAL, SCM, SRM, CRM, GTS, BOBJ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2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3rd Party Bolt-Ons (e.g. Vertex, Websphere ,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30x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Bolt-Ons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$22059 Monthly + $8752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More than 3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Additional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(e.g. OAS, OIS </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etc</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$4992 Monthly + $2178 OTC (for OS/hardware costs)</a:t>
                      </a:r>
                      <a:endParaRPr kumimoji="0" lang="en-US" altLang="en-US" sz="800" b="0" i="0" u="none" strike="noStrike" cap="none" normalizeH="0" baseline="0" dirty="0" smtClean="0">
                        <a:ln>
                          <a:noFill/>
                        </a:ln>
                        <a:solidFill>
                          <a:srgbClr val="000000"/>
                        </a:solidFill>
                        <a:effectLst/>
                        <a:latin typeface="Calibri" panose="020F0502020204030204" pitchFamily="34" charset="0"/>
                        <a:ea typeface="MS PGothic" panose="020B0600070205080204"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49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6711F0-D255-45CD-98C2-F45973A27037}" type="slidenum">
              <a:rPr lang="de-DE" altLang="zh-CN"/>
              <a:pPr/>
              <a:t>38</a:t>
            </a:fld>
            <a:endParaRPr lang="de-DE" altLang="zh-CN"/>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idx="4294967295"/>
          </p:nvPr>
        </p:nvSpPr>
        <p:spPr>
          <a:xfrm>
            <a:off x="195263" y="504825"/>
            <a:ext cx="8229600" cy="338138"/>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2192" name="Group 32"/>
          <p:cNvGraphicFramePr>
            <a:graphicFrameLocks noGrp="1"/>
          </p:cNvGraphicFramePr>
          <p:nvPr/>
        </p:nvGraphicFramePr>
        <p:xfrm>
          <a:off x="287338" y="917575"/>
          <a:ext cx="8458200" cy="5857875"/>
        </p:xfrm>
        <a:graphic>
          <a:graphicData uri="http://schemas.openxmlformats.org/drawingml/2006/table">
            <a:tbl>
              <a:tblPr/>
              <a:tblGrid>
                <a:gridCol w="1295400"/>
                <a:gridCol w="2373312"/>
                <a:gridCol w="2244725"/>
                <a:gridCol w="2544763"/>
              </a:tblGrid>
              <a:tr h="259108">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People Soft Cloud Dev</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Smart Mobile Cloud Dev</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Rational Dev tools</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5E4E2"/>
                    </a:solidFill>
                  </a:tcPr>
                </a:tc>
              </a:tr>
              <a:tr h="1889965">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Product (e.g. HRMS or FSCM)</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All components on one Host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1x (4 cores x 16 GB RAM x 300 GB Disk) VMs or LPARs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(2 cores x 4 GB RAM x 200 GB Disk)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 – Install Workstation</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$1164 Monthly + $484 OTC (for OS/hardware costs)</a:t>
                      </a:r>
                      <a:endParaRPr kumimoji="0" lang="en-US" alt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applications only (Android, Mac), Minimal integration with back-end systems &amp; databases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Windows with Mobile Test Workbench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Server</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$790/month  (no one-time set-up fees)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69863" indent="-169863" defTabSz="457200" eaLnBrk="0" hangingPunct="0">
                        <a:spcBef>
                          <a:spcPct val="2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9pPr>
                    </a:lstStyle>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Streamlined IBM Rational solution for Collaborative Lifecycle Management  for traditional, agile or hybrid teams.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Requirements Management, Team Collaboration and Source Code Management, Test case management</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/DB2 Server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None/>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$2022/ month and one time set up of $1172</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RAD Developer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$415/ month,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RTW Tester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$450/ month</a:t>
                      </a:r>
                      <a:endPar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1722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Products (e.g. HRMS and FSCM), 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Bolt-Ons , All components on one Host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4x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(2 cores x 4 GB RAM x 200 GB Disk) Windows VM – Install WS and ProcSched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PSInstall/Setup (OTC), 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$5167 Monthly + $2178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Use Analytics to improve usability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8x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(shared),  1x Tealeaf CX </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$2635/month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team - 5 developers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Add on a full service Build Server to increase performance and productivity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DB2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Build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$6295/ month and one time set up of $1859</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157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Products (e.g. HRMS, FSCM and PORTAL)</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landscapes (e.g. Dev &amp; Sandbox &amp;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Distributed components (e.g. DB on one host and Apps on another)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18x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10x (2 cores x 4 GB RAM x 200 GB Disk)</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VMs – Install WS and Proc 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$17529 Monthly + $6776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Mobile Device Management, Use Analytics to improve usability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Worklight Studio Mac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(dedicated)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EndpointManager, 1x Tealeaf CX</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$4491/month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10 developers + 5 testers, Extensive integration with back-end systems &amp; databases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 on full service test functionality with the RTW (Rational Test Workbench) workstation and RTVS (Rational Test Virtualization Server) Service virtualization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DB2 Server, 1 Build Server (additional build servers can be added as needed)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RTVS Application Server, 5xRTW Tester Workstations , 10xRAD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$11811/ month and one time set up of $2115</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4F54D70-EDEC-4DB1-B6C1-8BDEFB203183}" type="slidenum">
              <a:rPr lang="de-DE" altLang="zh-CN"/>
              <a:pPr/>
              <a:t>39</a:t>
            </a:fld>
            <a:endParaRPr lang="de-DE" altLang="zh-CN"/>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5263" y="4930775"/>
            <a:ext cx="11668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182563" y="593725"/>
            <a:ext cx="8686800" cy="457200"/>
          </a:xfrm>
        </p:spPr>
        <p:txBody>
          <a:bodyPr/>
          <a:lstStyle/>
          <a:p>
            <a:r>
              <a:rPr lang="de-DE" altLang="zh-CN" sz="2400" smtClean="0">
                <a:ea typeface="宋体" panose="02010600030101010101" pitchFamily="2" charset="-122"/>
              </a:rPr>
              <a:t>Cloud solutions provide real benefits to our clients.</a:t>
            </a:r>
            <a:endParaRPr lang="en-US" altLang="zh-CN" sz="2400" smtClean="0"/>
          </a:p>
        </p:txBody>
      </p:sp>
      <p:sp>
        <p:nvSpPr>
          <p:cNvPr id="6147" name="AutoShape 112"/>
          <p:cNvSpPr>
            <a:spLocks noChangeArrowheads="1"/>
          </p:cNvSpPr>
          <p:nvPr/>
        </p:nvSpPr>
        <p:spPr bwMode="auto">
          <a:xfrm>
            <a:off x="5108575" y="5487988"/>
            <a:ext cx="2563813" cy="346075"/>
          </a:xfrm>
          <a:prstGeom prst="rightArrow">
            <a:avLst>
              <a:gd name="adj1" fmla="val 54250"/>
              <a:gd name="adj2" fmla="val 79062"/>
            </a:avLst>
          </a:prstGeom>
          <a:solidFill>
            <a:schemeClr val="tx2">
              <a:lumMod val="75000"/>
            </a:schemeClr>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Customer Value Proposition</a:t>
            </a:r>
          </a:p>
        </p:txBody>
      </p:sp>
      <p:sp>
        <p:nvSpPr>
          <p:cNvPr id="12293" name="Rectangle 3"/>
          <p:cNvSpPr>
            <a:spLocks noChangeArrowheads="1"/>
          </p:cNvSpPr>
          <p:nvPr/>
        </p:nvSpPr>
        <p:spPr bwMode="auto">
          <a:xfrm>
            <a:off x="5021263" y="2184400"/>
            <a:ext cx="2763837" cy="2925763"/>
          </a:xfrm>
          <a:prstGeom prst="rect">
            <a:avLst/>
          </a:prstGeom>
          <a:solidFill>
            <a:srgbClr val="081B78"/>
          </a:solidFill>
          <a:ln w="19050">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294" name="Freeform 5"/>
          <p:cNvSpPr>
            <a:spLocks/>
          </p:cNvSpPr>
          <p:nvPr/>
        </p:nvSpPr>
        <p:spPr bwMode="gray">
          <a:xfrm flipH="1" flipV="1">
            <a:off x="4987925" y="2176463"/>
            <a:ext cx="2768600" cy="2947987"/>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D8EE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5" name="Freeform 6"/>
          <p:cNvSpPr>
            <a:spLocks/>
          </p:cNvSpPr>
          <p:nvPr/>
        </p:nvSpPr>
        <p:spPr bwMode="gray">
          <a:xfrm flipH="1" flipV="1">
            <a:off x="5021263" y="3705225"/>
            <a:ext cx="1196975" cy="1387475"/>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7BCF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6" name="Text Box 25"/>
          <p:cNvSpPr txBox="1">
            <a:spLocks noChangeArrowheads="1"/>
          </p:cNvSpPr>
          <p:nvPr/>
        </p:nvSpPr>
        <p:spPr bwMode="auto">
          <a:xfrm rot="-5400000">
            <a:off x="4383088" y="4521200"/>
            <a:ext cx="10985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Improve</a:t>
            </a:r>
          </a:p>
        </p:txBody>
      </p:sp>
      <p:sp>
        <p:nvSpPr>
          <p:cNvPr id="12297" name="Text Box 25"/>
          <p:cNvSpPr txBox="1">
            <a:spLocks noChangeArrowheads="1"/>
          </p:cNvSpPr>
          <p:nvPr/>
        </p:nvSpPr>
        <p:spPr bwMode="auto">
          <a:xfrm rot="-5400000">
            <a:off x="4314032" y="3571081"/>
            <a:ext cx="12461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Transform</a:t>
            </a:r>
          </a:p>
        </p:txBody>
      </p:sp>
      <p:sp>
        <p:nvSpPr>
          <p:cNvPr id="12298" name="Text Box 26"/>
          <p:cNvSpPr txBox="1">
            <a:spLocks noChangeArrowheads="1"/>
          </p:cNvSpPr>
          <p:nvPr/>
        </p:nvSpPr>
        <p:spPr bwMode="auto">
          <a:xfrm rot="-5400000">
            <a:off x="4383882" y="2610644"/>
            <a:ext cx="11064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Create</a:t>
            </a:r>
          </a:p>
        </p:txBody>
      </p:sp>
      <p:sp>
        <p:nvSpPr>
          <p:cNvPr id="12299" name="Line 9"/>
          <p:cNvSpPr>
            <a:spLocks noChangeShapeType="1"/>
          </p:cNvSpPr>
          <p:nvPr/>
        </p:nvSpPr>
        <p:spPr bwMode="auto">
          <a:xfrm>
            <a:off x="594360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0" name="Line 10"/>
          <p:cNvSpPr>
            <a:spLocks noChangeShapeType="1"/>
          </p:cNvSpPr>
          <p:nvPr/>
        </p:nvSpPr>
        <p:spPr bwMode="auto">
          <a:xfrm>
            <a:off x="686435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1" name="Line 11"/>
          <p:cNvSpPr>
            <a:spLocks noChangeShapeType="1"/>
          </p:cNvSpPr>
          <p:nvPr/>
        </p:nvSpPr>
        <p:spPr bwMode="auto">
          <a:xfrm>
            <a:off x="5021263" y="4137025"/>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2" name="Line 12"/>
          <p:cNvSpPr>
            <a:spLocks noChangeShapeType="1"/>
          </p:cNvSpPr>
          <p:nvPr/>
        </p:nvSpPr>
        <p:spPr bwMode="auto">
          <a:xfrm>
            <a:off x="5021263" y="3163888"/>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3" name="Text Box 23"/>
          <p:cNvSpPr txBox="1">
            <a:spLocks noChangeArrowheads="1"/>
          </p:cNvSpPr>
          <p:nvPr/>
        </p:nvSpPr>
        <p:spPr bwMode="auto">
          <a:xfrm>
            <a:off x="4997450"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Enhance</a:t>
            </a:r>
          </a:p>
        </p:txBody>
      </p:sp>
      <p:sp>
        <p:nvSpPr>
          <p:cNvPr id="12304" name="Text Box 23"/>
          <p:cNvSpPr txBox="1">
            <a:spLocks noChangeArrowheads="1"/>
          </p:cNvSpPr>
          <p:nvPr/>
        </p:nvSpPr>
        <p:spPr bwMode="auto">
          <a:xfrm>
            <a:off x="5899150" y="5133975"/>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Extend</a:t>
            </a:r>
          </a:p>
        </p:txBody>
      </p:sp>
      <p:sp>
        <p:nvSpPr>
          <p:cNvPr id="12305" name="Text Box 23"/>
          <p:cNvSpPr txBox="1">
            <a:spLocks noChangeArrowheads="1"/>
          </p:cNvSpPr>
          <p:nvPr/>
        </p:nvSpPr>
        <p:spPr bwMode="auto">
          <a:xfrm>
            <a:off x="6842125"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Invent</a:t>
            </a:r>
          </a:p>
        </p:txBody>
      </p:sp>
      <p:sp>
        <p:nvSpPr>
          <p:cNvPr id="12306" name="Line 58"/>
          <p:cNvSpPr>
            <a:spLocks noChangeShapeType="1"/>
          </p:cNvSpPr>
          <p:nvPr/>
        </p:nvSpPr>
        <p:spPr bwMode="auto">
          <a:xfrm flipV="1">
            <a:off x="5021263" y="2185988"/>
            <a:ext cx="0" cy="29273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07" name="Line 57"/>
          <p:cNvSpPr>
            <a:spLocks noChangeShapeType="1"/>
          </p:cNvSpPr>
          <p:nvPr/>
        </p:nvSpPr>
        <p:spPr bwMode="auto">
          <a:xfrm>
            <a:off x="5021263" y="511492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8" name="Rectangle 22"/>
          <p:cNvSpPr>
            <a:spLocks noChangeArrowheads="1"/>
          </p:cNvSpPr>
          <p:nvPr/>
        </p:nvSpPr>
        <p:spPr bwMode="auto">
          <a:xfrm>
            <a:off x="5021263" y="2181225"/>
            <a:ext cx="2763837" cy="29241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309" name="Line 23"/>
          <p:cNvSpPr>
            <a:spLocks noChangeShapeType="1"/>
          </p:cNvSpPr>
          <p:nvPr/>
        </p:nvSpPr>
        <p:spPr bwMode="auto">
          <a:xfrm>
            <a:off x="5943600" y="2181225"/>
            <a:ext cx="0" cy="292735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10" name="Line 57"/>
          <p:cNvSpPr>
            <a:spLocks noChangeShapeType="1"/>
          </p:cNvSpPr>
          <p:nvPr/>
        </p:nvSpPr>
        <p:spPr bwMode="auto">
          <a:xfrm>
            <a:off x="5021263" y="510857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1" name="AutoShape 30"/>
          <p:cNvSpPr>
            <a:spLocks noChangeArrowheads="1"/>
          </p:cNvSpPr>
          <p:nvPr/>
        </p:nvSpPr>
        <p:spPr bwMode="auto">
          <a:xfrm>
            <a:off x="4964113" y="4419600"/>
            <a:ext cx="1376362" cy="293688"/>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Optimizers</a:t>
            </a:r>
          </a:p>
        </p:txBody>
      </p:sp>
      <p:sp>
        <p:nvSpPr>
          <p:cNvPr id="12312" name="AutoShape 30"/>
          <p:cNvSpPr>
            <a:spLocks noChangeArrowheads="1"/>
          </p:cNvSpPr>
          <p:nvPr/>
        </p:nvSpPr>
        <p:spPr bwMode="auto">
          <a:xfrm>
            <a:off x="6453188" y="2392363"/>
            <a:ext cx="1417637" cy="295275"/>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Disruptors</a:t>
            </a:r>
          </a:p>
        </p:txBody>
      </p:sp>
      <p:sp>
        <p:nvSpPr>
          <p:cNvPr id="12313" name="AutoShape 30"/>
          <p:cNvSpPr>
            <a:spLocks noChangeArrowheads="1"/>
          </p:cNvSpPr>
          <p:nvPr/>
        </p:nvSpPr>
        <p:spPr bwMode="auto">
          <a:xfrm>
            <a:off x="5895975" y="3455988"/>
            <a:ext cx="1304925" cy="293687"/>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Innovators</a:t>
            </a:r>
          </a:p>
        </p:txBody>
      </p:sp>
      <p:pic>
        <p:nvPicPr>
          <p:cNvPr id="12314" name="Picture 26" descr="91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3" y="2336800"/>
            <a:ext cx="403383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5" name="Rectangle 21"/>
          <p:cNvSpPr>
            <a:spLocks noChangeArrowheads="1"/>
          </p:cNvSpPr>
          <p:nvPr/>
        </p:nvSpPr>
        <p:spPr bwMode="gray">
          <a:xfrm>
            <a:off x="100013" y="5026025"/>
            <a:ext cx="1216025" cy="4429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C0C0C0"/>
                </a:solidFill>
                <a:miter lim="800000"/>
                <a:headEnd/>
                <a:tailEnd/>
              </a14:hiddenLine>
            </a:ext>
          </a:extLst>
        </p:spPr>
        <p:txBody>
          <a:bodyPr lIns="43247" tIns="45716" rIns="43247"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ja-JP" sz="1200" b="1">
                <a:ea typeface="MS PGothic" panose="020B0600070205080204" pitchFamily="34" charset="-128"/>
              </a:rPr>
              <a:t>Context-driven Variability </a:t>
            </a:r>
            <a:endParaRPr lang="en-US" altLang="zh-CN" sz="1200" b="1">
              <a:ea typeface="MS PGothic" panose="020B0600070205080204" pitchFamily="34" charset="-128"/>
            </a:endParaRPr>
          </a:p>
        </p:txBody>
      </p:sp>
      <p:sp>
        <p:nvSpPr>
          <p:cNvPr id="12316" name="Oval 39"/>
          <p:cNvSpPr>
            <a:spLocks noChangeArrowheads="1"/>
          </p:cNvSpPr>
          <p:nvPr/>
        </p:nvSpPr>
        <p:spPr bwMode="auto">
          <a:xfrm>
            <a:off x="2011363" y="5073650"/>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5</a:t>
            </a:r>
          </a:p>
        </p:txBody>
      </p:sp>
      <p:sp>
        <p:nvSpPr>
          <p:cNvPr id="12317" name="Rectangle 21"/>
          <p:cNvSpPr>
            <a:spLocks noChangeArrowheads="1"/>
          </p:cNvSpPr>
          <p:nvPr/>
        </p:nvSpPr>
        <p:spPr bwMode="gray">
          <a:xfrm>
            <a:off x="1497013" y="5278438"/>
            <a:ext cx="1211262" cy="312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Masked Complexity</a:t>
            </a:r>
          </a:p>
        </p:txBody>
      </p:sp>
      <p:sp>
        <p:nvSpPr>
          <p:cNvPr id="12318" name="Oval 38"/>
          <p:cNvSpPr>
            <a:spLocks noChangeArrowheads="1"/>
          </p:cNvSpPr>
          <p:nvPr/>
        </p:nvSpPr>
        <p:spPr bwMode="auto">
          <a:xfrm>
            <a:off x="3233738" y="4649788"/>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4</a:t>
            </a:r>
          </a:p>
        </p:txBody>
      </p:sp>
      <p:sp>
        <p:nvSpPr>
          <p:cNvPr id="12319" name="Rectangle 21"/>
          <p:cNvSpPr>
            <a:spLocks noChangeArrowheads="1"/>
          </p:cNvSpPr>
          <p:nvPr/>
        </p:nvSpPr>
        <p:spPr bwMode="gray">
          <a:xfrm>
            <a:off x="2444750" y="2260600"/>
            <a:ext cx="1604963" cy="285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Time-to-Market / Market Adaptability</a:t>
            </a:r>
          </a:p>
        </p:txBody>
      </p:sp>
      <p:sp>
        <p:nvSpPr>
          <p:cNvPr id="12320" name="Oval 37"/>
          <p:cNvSpPr>
            <a:spLocks noChangeArrowheads="1"/>
          </p:cNvSpPr>
          <p:nvPr/>
        </p:nvSpPr>
        <p:spPr bwMode="auto">
          <a:xfrm>
            <a:off x="3062288" y="2593975"/>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3</a:t>
            </a:r>
          </a:p>
        </p:txBody>
      </p:sp>
      <p:sp>
        <p:nvSpPr>
          <p:cNvPr id="12321" name="Rectangle 21"/>
          <p:cNvSpPr>
            <a:spLocks noChangeArrowheads="1"/>
          </p:cNvSpPr>
          <p:nvPr/>
        </p:nvSpPr>
        <p:spPr bwMode="gray">
          <a:xfrm>
            <a:off x="2674938" y="5019675"/>
            <a:ext cx="1277937" cy="577850"/>
          </a:xfrm>
          <a:prstGeom prst="rect">
            <a:avLst/>
          </a:prstGeom>
          <a:solidFill>
            <a:schemeClr val="bg1"/>
          </a:solidFill>
          <a:ln>
            <a:noFill/>
          </a:ln>
          <a:effectLst/>
          <a:extLs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Inter-Company Ecosystem / </a:t>
            </a:r>
          </a:p>
          <a:p>
            <a:pPr algn="ctr">
              <a:spcBef>
                <a:spcPct val="0"/>
              </a:spcBef>
              <a:buClrTx/>
              <a:buFontTx/>
              <a:buNone/>
            </a:pPr>
            <a:r>
              <a:rPr lang="en-US" altLang="zh-CN" sz="1200" b="1"/>
              <a:t>Intra-Company Geographical Connectivity </a:t>
            </a:r>
          </a:p>
        </p:txBody>
      </p:sp>
      <p:sp>
        <p:nvSpPr>
          <p:cNvPr id="12322" name="Oval 40"/>
          <p:cNvSpPr>
            <a:spLocks noChangeArrowheads="1"/>
          </p:cNvSpPr>
          <p:nvPr/>
        </p:nvSpPr>
        <p:spPr bwMode="auto">
          <a:xfrm>
            <a:off x="804863" y="487521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6</a:t>
            </a:r>
          </a:p>
        </p:txBody>
      </p:sp>
      <p:sp>
        <p:nvSpPr>
          <p:cNvPr id="12323" name="Rectangle 21"/>
          <p:cNvSpPr>
            <a:spLocks noChangeArrowheads="1"/>
          </p:cNvSpPr>
          <p:nvPr/>
        </p:nvSpPr>
        <p:spPr bwMode="gray">
          <a:xfrm>
            <a:off x="63500" y="2211388"/>
            <a:ext cx="1160463" cy="539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Cost Efficiency &amp; Flexibility</a:t>
            </a:r>
          </a:p>
        </p:txBody>
      </p:sp>
      <p:sp>
        <p:nvSpPr>
          <p:cNvPr id="12324" name="Oval 35"/>
          <p:cNvSpPr>
            <a:spLocks noChangeArrowheads="1"/>
          </p:cNvSpPr>
          <p:nvPr/>
        </p:nvSpPr>
        <p:spPr bwMode="auto">
          <a:xfrm>
            <a:off x="685800" y="2854325"/>
            <a:ext cx="165100"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1</a:t>
            </a:r>
          </a:p>
        </p:txBody>
      </p:sp>
      <p:sp>
        <p:nvSpPr>
          <p:cNvPr id="12325" name="Text Box 37"/>
          <p:cNvSpPr txBox="1">
            <a:spLocks noChangeArrowheads="1"/>
          </p:cNvSpPr>
          <p:nvPr/>
        </p:nvSpPr>
        <p:spPr bwMode="auto">
          <a:xfrm>
            <a:off x="539750" y="1704975"/>
            <a:ext cx="26368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Cloud’s Business Enablers</a:t>
            </a:r>
          </a:p>
        </p:txBody>
      </p:sp>
      <p:sp>
        <p:nvSpPr>
          <p:cNvPr id="12326" name="Text Box 17"/>
          <p:cNvSpPr txBox="1">
            <a:spLocks noChangeArrowheads="1"/>
          </p:cNvSpPr>
          <p:nvPr/>
        </p:nvSpPr>
        <p:spPr bwMode="auto">
          <a:xfrm>
            <a:off x="168275" y="981075"/>
            <a:ext cx="27797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 offers “game changing” business enablers …</a:t>
            </a:r>
          </a:p>
        </p:txBody>
      </p:sp>
      <p:sp>
        <p:nvSpPr>
          <p:cNvPr id="12327" name="Line 18"/>
          <p:cNvSpPr>
            <a:spLocks noChangeShapeType="1"/>
          </p:cNvSpPr>
          <p:nvPr/>
        </p:nvSpPr>
        <p:spPr bwMode="auto">
          <a:xfrm>
            <a:off x="242888" y="1562100"/>
            <a:ext cx="3536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8" name="Line 20"/>
          <p:cNvSpPr>
            <a:spLocks noChangeShapeType="1"/>
          </p:cNvSpPr>
          <p:nvPr/>
        </p:nvSpPr>
        <p:spPr bwMode="auto">
          <a:xfrm>
            <a:off x="4338638" y="1557338"/>
            <a:ext cx="4638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9" name="Text Box 21"/>
          <p:cNvSpPr txBox="1">
            <a:spLocks noChangeArrowheads="1"/>
          </p:cNvSpPr>
          <p:nvPr/>
        </p:nvSpPr>
        <p:spPr bwMode="auto">
          <a:xfrm>
            <a:off x="4475163" y="990600"/>
            <a:ext cx="44545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…empowering organizations to optimize, innovate or disrupt their operating and business models</a:t>
            </a:r>
          </a:p>
        </p:txBody>
      </p:sp>
      <p:sp>
        <p:nvSpPr>
          <p:cNvPr id="12330" name="AutoShape 12"/>
          <p:cNvSpPr>
            <a:spLocks noChangeArrowheads="1"/>
          </p:cNvSpPr>
          <p:nvPr/>
        </p:nvSpPr>
        <p:spPr bwMode="gray">
          <a:xfrm>
            <a:off x="4095750" y="1144588"/>
            <a:ext cx="182563" cy="258762"/>
          </a:xfrm>
          <a:prstGeom prst="chevron">
            <a:avLst>
              <a:gd name="adj" fmla="val 41667"/>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buClrTx/>
              <a:buFontTx/>
              <a:buNone/>
            </a:pPr>
            <a:endParaRPr lang="en-US" altLang="zh-CN" sz="1200"/>
          </a:p>
        </p:txBody>
      </p:sp>
      <p:sp>
        <p:nvSpPr>
          <p:cNvPr id="12331" name="Rectangle 26"/>
          <p:cNvSpPr>
            <a:spLocks noChangeArrowheads="1"/>
          </p:cNvSpPr>
          <p:nvPr/>
        </p:nvSpPr>
        <p:spPr bwMode="auto">
          <a:xfrm>
            <a:off x="7797800" y="2097088"/>
            <a:ext cx="13906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16" tIns="48327" rIns="45716" bIns="48327">
            <a:spAutoFit/>
          </a:bodyPr>
          <a:lstStyle>
            <a:lvl1pPr defTabSz="96678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defTabSz="966788">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defTabSz="966788">
              <a:buClr>
                <a:schemeClr val="tx1"/>
              </a:buClr>
              <a:buChar char="•"/>
              <a:defRPr sz="1600">
                <a:solidFill>
                  <a:schemeClr val="tx1"/>
                </a:solidFill>
                <a:latin typeface="Arial" panose="020B0604020202020204" pitchFamily="34" charset="0"/>
              </a:defRPr>
            </a:lvl3pPr>
            <a:lvl4pPr marL="1512888" indent="-215900" defTabSz="966788">
              <a:spcBef>
                <a:spcPct val="20000"/>
              </a:spcBef>
              <a:buClr>
                <a:schemeClr val="bg1"/>
              </a:buClr>
              <a:buChar char="–"/>
              <a:defRPr sz="1600">
                <a:solidFill>
                  <a:schemeClr val="bg1"/>
                </a:solidFill>
                <a:latin typeface="Arial" panose="020B0604020202020204" pitchFamily="34" charset="0"/>
              </a:defRPr>
            </a:lvl4pPr>
            <a:lvl5pPr marL="1946275" indent="-215900" defTabSz="966788">
              <a:spcBef>
                <a:spcPct val="20000"/>
              </a:spcBef>
              <a:buClr>
                <a:schemeClr val="bg1"/>
              </a:buClr>
              <a:buChar char="»"/>
              <a:defRPr sz="1600">
                <a:solidFill>
                  <a:schemeClr val="bg1"/>
                </a:solidFill>
                <a:latin typeface="Arial" panose="020B0604020202020204" pitchFamily="34" charset="0"/>
              </a:defRPr>
            </a:lvl5pPr>
            <a:lvl6pPr marL="24034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Disruptors</a:t>
            </a:r>
            <a:r>
              <a:rPr lang="en-US" altLang="zh-CN" sz="900">
                <a:latin typeface="Calibri" panose="020F0502020204030204" pitchFamily="34" charset="0"/>
                <a:ea typeface="Calibri" panose="020F0502020204030204" pitchFamily="34" charset="0"/>
                <a:cs typeface="Calibri" panose="020F0502020204030204" pitchFamily="34" charset="0"/>
              </a:rPr>
              <a:t> create radically different value propositions, generate new customer needs and segments. They disintermediate existing industries or even create  new ecosystems</a:t>
            </a:r>
          </a:p>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Innovators</a:t>
            </a:r>
            <a:r>
              <a:rPr lang="en-US" altLang="zh-CN" sz="900">
                <a:latin typeface="Calibri" panose="020F0502020204030204" pitchFamily="34" charset="0"/>
                <a:ea typeface="Calibri" panose="020F0502020204030204" pitchFamily="34" charset="0"/>
                <a:cs typeface="Calibri" panose="020F0502020204030204" pitchFamily="34" charset="0"/>
              </a:rPr>
              <a:t> significantly extend customer value propositions resulting in new revenue streams and transform their role within their industry or enter a different industry ecosystem</a:t>
            </a:r>
          </a:p>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Optimizers</a:t>
            </a:r>
            <a:r>
              <a:rPr lang="en-US" altLang="zh-CN" sz="900">
                <a:latin typeface="Calibri" panose="020F0502020204030204" pitchFamily="34" charset="0"/>
                <a:ea typeface="Calibri" panose="020F0502020204030204" pitchFamily="34" charset="0"/>
                <a:cs typeface="Calibri" panose="020F0502020204030204" pitchFamily="34" charset="0"/>
              </a:rPr>
              <a:t> use the cloud to incrementally enhance their customer value propositions while improving their organization’s efficiency</a:t>
            </a:r>
          </a:p>
          <a:p>
            <a:pPr eaLnBrk="1" hangingPunct="1">
              <a:spcBef>
                <a:spcPct val="15000"/>
              </a:spcBef>
              <a:buClrTx/>
              <a:buFontTx/>
              <a:buNone/>
            </a:pPr>
            <a:endParaRPr lang="en-US" altLang="zh-CN" sz="900">
              <a:latin typeface="Calibri" panose="020F0502020204030204" pitchFamily="34" charset="0"/>
              <a:ea typeface="Calibri" panose="020F0502020204030204" pitchFamily="34" charset="0"/>
              <a:cs typeface="Calibri" panose="020F0502020204030204" pitchFamily="34" charset="0"/>
            </a:endParaRPr>
          </a:p>
          <a:p>
            <a:pPr eaLnBrk="1" hangingPunct="1">
              <a:spcBef>
                <a:spcPct val="15000"/>
              </a:spcBef>
              <a:buClrTx/>
              <a:buFontTx/>
              <a:buNone/>
            </a:pPr>
            <a:endParaRPr lang="en-US" altLang="zh-CN" sz="900">
              <a:latin typeface="Calibri" panose="020F0502020204030204" pitchFamily="34" charset="0"/>
              <a:ea typeface="Calibri" panose="020F0502020204030204" pitchFamily="34" charset="0"/>
              <a:cs typeface="Calibri" panose="020F0502020204030204" pitchFamily="34" charset="0"/>
            </a:endParaRPr>
          </a:p>
        </p:txBody>
      </p:sp>
      <p:sp>
        <p:nvSpPr>
          <p:cNvPr id="12332" name="Rectangle 21"/>
          <p:cNvSpPr>
            <a:spLocks noChangeArrowheads="1"/>
          </p:cNvSpPr>
          <p:nvPr/>
        </p:nvSpPr>
        <p:spPr bwMode="gray">
          <a:xfrm>
            <a:off x="1233488" y="2108200"/>
            <a:ext cx="1123950" cy="430213"/>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Business Scalability &amp; Elasticity</a:t>
            </a:r>
          </a:p>
        </p:txBody>
      </p:sp>
      <p:sp>
        <p:nvSpPr>
          <p:cNvPr id="12333" name="Oval 36"/>
          <p:cNvSpPr>
            <a:spLocks noChangeArrowheads="1"/>
          </p:cNvSpPr>
          <p:nvPr/>
        </p:nvSpPr>
        <p:spPr bwMode="auto">
          <a:xfrm>
            <a:off x="1836738" y="268446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2</a:t>
            </a:r>
          </a:p>
        </p:txBody>
      </p:sp>
      <p:pic>
        <p:nvPicPr>
          <p:cNvPr id="12334"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475" y="3106738"/>
            <a:ext cx="2643188"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12335" name="Text Box 47"/>
          <p:cNvSpPr txBox="1">
            <a:spLocks noChangeArrowheads="1"/>
          </p:cNvSpPr>
          <p:nvPr/>
        </p:nvSpPr>
        <p:spPr bwMode="auto">
          <a:xfrm>
            <a:off x="4805363" y="1644650"/>
            <a:ext cx="327501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Digital Transformation Framework</a:t>
            </a:r>
          </a:p>
        </p:txBody>
      </p:sp>
      <p:sp>
        <p:nvSpPr>
          <p:cNvPr id="6192" name="AutoShape 91"/>
          <p:cNvSpPr>
            <a:spLocks noChangeArrowheads="1"/>
          </p:cNvSpPr>
          <p:nvPr/>
        </p:nvSpPr>
        <p:spPr bwMode="auto">
          <a:xfrm rot="16200000">
            <a:off x="3213894" y="3453607"/>
            <a:ext cx="2743200" cy="322262"/>
          </a:xfrm>
          <a:prstGeom prst="rightArrow">
            <a:avLst>
              <a:gd name="adj1" fmla="val 54250"/>
              <a:gd name="adj2" fmla="val 89890"/>
            </a:avLst>
          </a:prstGeom>
          <a:solidFill>
            <a:srgbClr val="339966"/>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 Value Chain</a:t>
            </a:r>
          </a:p>
        </p:txBody>
      </p:sp>
      <p:sp>
        <p:nvSpPr>
          <p:cNvPr id="12337" name="TextBox 1"/>
          <p:cNvSpPr txBox="1">
            <a:spLocks noChangeArrowheads="1"/>
          </p:cNvSpPr>
          <p:nvPr/>
        </p:nvSpPr>
        <p:spPr bwMode="auto">
          <a:xfrm>
            <a:off x="4927600" y="5746750"/>
            <a:ext cx="509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2CB1EE"/>
                </a:solidFill>
                <a:ea typeface="宋体" panose="02010600030101010101" pitchFamily="2" charset="-122"/>
              </a:rPr>
              <a:t>DFO</a:t>
            </a:r>
            <a:endParaRPr lang="en-US" altLang="zh-CN" sz="1200" b="1">
              <a:solidFill>
                <a:srgbClr val="2CB1EE"/>
              </a:solidFill>
            </a:endParaRPr>
          </a:p>
        </p:txBody>
      </p:sp>
      <p:sp>
        <p:nvSpPr>
          <p:cNvPr id="12338" name="TextBox 53"/>
          <p:cNvSpPr txBox="1">
            <a:spLocks noChangeArrowheads="1"/>
          </p:cNvSpPr>
          <p:nvPr/>
        </p:nvSpPr>
        <p:spPr bwMode="auto">
          <a:xfrm>
            <a:off x="4110038" y="4773613"/>
            <a:ext cx="450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00B050"/>
                </a:solidFill>
                <a:ea typeface="宋体" panose="02010600030101010101" pitchFamily="2" charset="-122"/>
              </a:rPr>
              <a:t>GIE</a:t>
            </a:r>
            <a:endParaRPr lang="en-US" altLang="zh-CN" sz="1200" b="1">
              <a:solidFill>
                <a:srgbClr val="00B050"/>
              </a:solidFill>
            </a:endParaRPr>
          </a:p>
        </p:txBody>
      </p:sp>
      <p:sp>
        <p:nvSpPr>
          <p:cNvPr id="12339" name="Line 20"/>
          <p:cNvSpPr>
            <a:spLocks noChangeShapeType="1"/>
          </p:cNvSpPr>
          <p:nvPr>
            <p:custDataLst>
              <p:tags r:id="rId1"/>
            </p:custDataLst>
          </p:nvPr>
        </p:nvSpPr>
        <p:spPr bwMode="gray">
          <a:xfrm>
            <a:off x="0" y="6169025"/>
            <a:ext cx="91440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40" name="Group 2"/>
          <p:cNvGrpSpPr>
            <a:grpSpLocks/>
          </p:cNvGrpSpPr>
          <p:nvPr/>
        </p:nvGrpSpPr>
        <p:grpSpPr bwMode="auto">
          <a:xfrm>
            <a:off x="136525" y="6035675"/>
            <a:ext cx="228600" cy="271463"/>
            <a:chOff x="136525" y="6078313"/>
            <a:chExt cx="228600" cy="271462"/>
          </a:xfrm>
        </p:grpSpPr>
        <p:sp>
          <p:nvSpPr>
            <p:cNvPr id="5175" name="AutoShape 22"/>
            <p:cNvSpPr>
              <a:spLocks noChangeArrowheads="1"/>
            </p:cNvSpPr>
            <p:nvPr>
              <p:custDataLst>
                <p:tags r:id="rId3"/>
              </p:custDataLst>
            </p:nvPr>
          </p:nvSpPr>
          <p:spPr bwMode="gray">
            <a:xfrm>
              <a:off x="228600"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sp>
          <p:nvSpPr>
            <p:cNvPr id="5176" name="AutoShape 23"/>
            <p:cNvSpPr>
              <a:spLocks noChangeArrowheads="1"/>
            </p:cNvSpPr>
            <p:nvPr>
              <p:custDataLst>
                <p:tags r:id="rId4"/>
              </p:custDataLst>
            </p:nvPr>
          </p:nvSpPr>
          <p:spPr bwMode="gray">
            <a:xfrm>
              <a:off x="136525"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grpSp>
      <p:sp>
        <p:nvSpPr>
          <p:cNvPr id="58" name="Rectangle 21"/>
          <p:cNvSpPr>
            <a:spLocks noChangeArrowheads="1"/>
          </p:cNvSpPr>
          <p:nvPr>
            <p:custDataLst>
              <p:tags r:id="rId2"/>
            </p:custDataLst>
          </p:nvPr>
        </p:nvSpPr>
        <p:spPr bwMode="gray">
          <a:xfrm>
            <a:off x="-46038" y="6102350"/>
            <a:ext cx="9144001" cy="496888"/>
          </a:xfrm>
          <a:prstGeom prst="rect">
            <a:avLst/>
          </a:prstGeom>
          <a:noFill/>
          <a:ln w="9525">
            <a:noFill/>
            <a:miter lim="800000"/>
            <a:headEnd/>
            <a:tailEnd/>
          </a:ln>
        </p:spPr>
        <p:txBody>
          <a:bodyPr lIns="432000" tIns="82800" rIns="273600"/>
          <a:lstStyle/>
          <a:p>
            <a:pPr>
              <a:defRPr/>
            </a:pPr>
            <a:r>
              <a:rPr lang="de-DE" sz="1400" dirty="0">
                <a:solidFill>
                  <a:schemeClr val="accent1">
                    <a:lumMod val="75000"/>
                  </a:schemeClr>
                </a:solidFill>
              </a:rPr>
              <a:t>Data Security &amp; Privacy and Legal Regulations are key topics to consider in client situations, but are often not the roadblocker for establishing cloud solutions!</a:t>
            </a:r>
          </a:p>
        </p:txBody>
      </p:sp>
      <p:sp>
        <p:nvSpPr>
          <p:cNvPr id="123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7215C-6C42-454D-B1CA-E7D8691238F8}" type="slidenum">
              <a:rPr lang="de-DE" altLang="zh-CN"/>
              <a:pPr/>
              <a:t>4</a:t>
            </a:fld>
            <a:endParaRPr lang="de-DE"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txBox="1">
            <a:spLocks noGrp="1"/>
          </p:cNvSpPr>
          <p:nvPr/>
        </p:nvSpPr>
        <p:spPr bwMode="black">
          <a:xfrm>
            <a:off x="153988" y="6500813"/>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5" tIns="45985" rIns="91965" bIns="45985"/>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buClrTx/>
              <a:buFontTx/>
              <a:buNone/>
            </a:pPr>
            <a:fld id="{5FDF16C9-6443-4127-9FCB-FDD5E102BF12}" type="slidenum">
              <a:rPr lang="en-US" altLang="zh-CN" sz="1000" b="1">
                <a:solidFill>
                  <a:srgbClr val="FFFFFF"/>
                </a:solidFill>
                <a:ea typeface="MS PGothic" panose="020B0600070205080204" pitchFamily="34" charset="-128"/>
              </a:rPr>
              <a:pPr eaLnBrk="1" hangingPunct="1">
                <a:buClrTx/>
                <a:buFontTx/>
                <a:buNone/>
              </a:pPr>
              <a:t>40</a:t>
            </a:fld>
            <a:endParaRPr lang="en-US" altLang="zh-CN" sz="1000" b="1">
              <a:solidFill>
                <a:srgbClr val="FFFFFF"/>
              </a:solidFill>
              <a:ea typeface="MS PGothic" panose="020B0600070205080204" pitchFamily="34" charset="-128"/>
            </a:endParaRP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4714875" y="5326063"/>
            <a:ext cx="5715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3668713"/>
            <a:ext cx="61753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17" name="Picture 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256463" y="3670300"/>
            <a:ext cx="53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12" name="Text Box 6"/>
          <p:cNvSpPr txBox="1">
            <a:spLocks noChangeArrowheads="1"/>
          </p:cNvSpPr>
          <p:nvPr/>
        </p:nvSpPr>
        <p:spPr bwMode="auto">
          <a:xfrm>
            <a:off x="381000" y="1165225"/>
            <a:ext cx="2886075" cy="52387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CLIENT request received </a:t>
            </a:r>
          </a:p>
          <a:p>
            <a:pPr eaLnBrk="1" fontAlgn="auto" hangingPunct="1">
              <a:spcBef>
                <a:spcPts val="0"/>
              </a:spcBef>
              <a:spcAft>
                <a:spcPts val="0"/>
              </a:spcAft>
              <a:defRPr/>
            </a:pPr>
            <a:r>
              <a:rPr lang="en-US" sz="1000" b="1" kern="0" dirty="0" smtClean="0">
                <a:solidFill>
                  <a:srgbClr val="003399"/>
                </a:solidFill>
              </a:rPr>
              <a:t>via Engagement Web Form or mail</a:t>
            </a:r>
          </a:p>
          <a:p>
            <a:pPr eaLnBrk="1" fontAlgn="auto" hangingPunct="1">
              <a:spcBef>
                <a:spcPts val="0"/>
              </a:spcBef>
              <a:spcAft>
                <a:spcPts val="0"/>
              </a:spcAft>
              <a:defRPr/>
            </a:pPr>
            <a:r>
              <a:rPr lang="en-US" sz="800" b="1" kern="0" dirty="0" smtClean="0">
                <a:solidFill>
                  <a:srgbClr val="7889FB"/>
                </a:solidFill>
              </a:rPr>
              <a:t>http://dst.ibm.com/request_new_environments.php</a:t>
            </a:r>
          </a:p>
        </p:txBody>
      </p:sp>
      <p:sp>
        <p:nvSpPr>
          <p:cNvPr id="15" name="Line 10"/>
          <p:cNvSpPr>
            <a:spLocks noChangeShapeType="1"/>
          </p:cNvSpPr>
          <p:nvPr/>
        </p:nvSpPr>
        <p:spPr bwMode="auto">
          <a:xfrm>
            <a:off x="2211388" y="2074863"/>
            <a:ext cx="504825"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20" name="Group 12"/>
          <p:cNvGrpSpPr>
            <a:grpSpLocks/>
          </p:cNvGrpSpPr>
          <p:nvPr/>
        </p:nvGrpSpPr>
        <p:grpSpPr bwMode="auto">
          <a:xfrm>
            <a:off x="2701925" y="1597025"/>
            <a:ext cx="1050925" cy="900113"/>
            <a:chOff x="3285" y="576"/>
            <a:chExt cx="1323" cy="1056"/>
          </a:xfrm>
        </p:grpSpPr>
        <p:pic>
          <p:nvPicPr>
            <p:cNvPr id="64559" name="Picture 13"/>
            <p:cNvPicPr>
              <a:picLocks noChangeAspect="1" noChangeArrowheads="1"/>
            </p:cNvPicPr>
            <p:nvPr/>
          </p:nvPicPr>
          <p:blipFill>
            <a:blip r:embed="rId5">
              <a:extLst>
                <a:ext uri="{28A0092B-C50C-407E-A947-70E740481C1C}">
                  <a14:useLocalDpi xmlns:a14="http://schemas.microsoft.com/office/drawing/2010/main" val="0"/>
                </a:ext>
              </a:extLst>
            </a:blip>
            <a:srcRect l="-17517"/>
            <a:stretch>
              <a:fillRect/>
            </a:stretch>
          </p:blipFill>
          <p:spPr bwMode="auto">
            <a:xfrm>
              <a:off x="3285" y="849"/>
              <a:ext cx="75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60" name="Oval 14"/>
            <p:cNvSpPr>
              <a:spLocks noChangeArrowheads="1"/>
            </p:cNvSpPr>
            <p:nvPr/>
          </p:nvSpPr>
          <p:spPr bwMode="auto">
            <a:xfrm>
              <a:off x="4174" y="576"/>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1" name="Oval 15"/>
            <p:cNvSpPr>
              <a:spLocks noChangeArrowheads="1"/>
            </p:cNvSpPr>
            <p:nvPr/>
          </p:nvSpPr>
          <p:spPr bwMode="auto">
            <a:xfrm>
              <a:off x="4368" y="719"/>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2" name="Oval 16"/>
            <p:cNvSpPr>
              <a:spLocks noChangeArrowheads="1"/>
            </p:cNvSpPr>
            <p:nvPr/>
          </p:nvSpPr>
          <p:spPr bwMode="auto">
            <a:xfrm>
              <a:off x="4464" y="960"/>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3" name="Oval 17"/>
            <p:cNvSpPr>
              <a:spLocks noChangeArrowheads="1"/>
            </p:cNvSpPr>
            <p:nvPr/>
          </p:nvSpPr>
          <p:spPr bwMode="auto">
            <a:xfrm>
              <a:off x="4416" y="1200"/>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4" name="Oval 18"/>
            <p:cNvSpPr>
              <a:spLocks noChangeArrowheads="1"/>
            </p:cNvSpPr>
            <p:nvPr/>
          </p:nvSpPr>
          <p:spPr bwMode="auto">
            <a:xfrm>
              <a:off x="4174" y="1392"/>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23" name="Line 19"/>
            <p:cNvSpPr>
              <a:spLocks noChangeShapeType="1"/>
            </p:cNvSpPr>
            <p:nvPr/>
          </p:nvSpPr>
          <p:spPr bwMode="auto">
            <a:xfrm flipV="1">
              <a:off x="4032" y="719"/>
              <a:ext cx="190" cy="386"/>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4" name="Line 20"/>
            <p:cNvSpPr>
              <a:spLocks noChangeShapeType="1"/>
            </p:cNvSpPr>
            <p:nvPr/>
          </p:nvSpPr>
          <p:spPr bwMode="auto">
            <a:xfrm flipV="1">
              <a:off x="4078" y="848"/>
              <a:ext cx="290" cy="289"/>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5" name="Line 21"/>
            <p:cNvSpPr>
              <a:spLocks noChangeShapeType="1"/>
            </p:cNvSpPr>
            <p:nvPr/>
          </p:nvSpPr>
          <p:spPr bwMode="auto">
            <a:xfrm flipV="1">
              <a:off x="4126" y="1057"/>
              <a:ext cx="338"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6" name="Line 22"/>
            <p:cNvSpPr>
              <a:spLocks noChangeShapeType="1"/>
            </p:cNvSpPr>
            <p:nvPr/>
          </p:nvSpPr>
          <p:spPr bwMode="auto">
            <a:xfrm>
              <a:off x="4126" y="1248"/>
              <a:ext cx="290" cy="48"/>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7" name="Line 23"/>
            <p:cNvSpPr>
              <a:spLocks noChangeShapeType="1"/>
            </p:cNvSpPr>
            <p:nvPr/>
          </p:nvSpPr>
          <p:spPr bwMode="auto">
            <a:xfrm>
              <a:off x="4078" y="1297"/>
              <a:ext cx="96"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grpSp>
      <p:pic>
        <p:nvPicPr>
          <p:cNvPr id="64521" name="Picture 2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4475163" y="1746250"/>
            <a:ext cx="49212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2"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075" y="1666875"/>
            <a:ext cx="114617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3"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863" y="2028825"/>
            <a:ext cx="7127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1" name="Text Box 27"/>
          <p:cNvSpPr txBox="1">
            <a:spLocks noChangeArrowheads="1"/>
          </p:cNvSpPr>
          <p:nvPr/>
        </p:nvSpPr>
        <p:spPr bwMode="auto">
          <a:xfrm>
            <a:off x="4373563" y="1098550"/>
            <a:ext cx="2593975"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a:t>
            </a:r>
          </a:p>
          <a:p>
            <a:pPr eaLnBrk="1" fontAlgn="auto" hangingPunct="1">
              <a:spcBef>
                <a:spcPts val="0"/>
              </a:spcBef>
              <a:spcAft>
                <a:spcPts val="0"/>
              </a:spcAft>
              <a:defRPr/>
            </a:pPr>
            <a:r>
              <a:rPr lang="en-US" sz="1000" b="1" kern="0" dirty="0">
                <a:solidFill>
                  <a:srgbClr val="003399"/>
                </a:solidFill>
              </a:rPr>
              <a:t>New opportunity entered into DOU DB for Pipeline Management reporting</a:t>
            </a:r>
          </a:p>
        </p:txBody>
      </p:sp>
      <p:pic>
        <p:nvPicPr>
          <p:cNvPr id="64525" name="Picture 29"/>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029450" y="1774825"/>
            <a:ext cx="51435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4" name="Text Box 30"/>
          <p:cNvSpPr txBox="1">
            <a:spLocks noChangeArrowheads="1"/>
          </p:cNvSpPr>
          <p:nvPr/>
        </p:nvSpPr>
        <p:spPr bwMode="auto">
          <a:xfrm>
            <a:off x="7178675" y="1160463"/>
            <a:ext cx="1676400" cy="554037"/>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smtClean="0">
                <a:solidFill>
                  <a:srgbClr val="003399"/>
                </a:solidFill>
              </a:rPr>
              <a:t>Requirements validated </a:t>
            </a:r>
            <a:r>
              <a:rPr lang="en-US" sz="1000" b="1" kern="0" dirty="0">
                <a:solidFill>
                  <a:srgbClr val="003399"/>
                </a:solidFill>
              </a:rPr>
              <a:t>&amp; solution designed</a:t>
            </a:r>
          </a:p>
        </p:txBody>
      </p:sp>
      <p:sp>
        <p:nvSpPr>
          <p:cNvPr id="35" name="Text Box 32"/>
          <p:cNvSpPr txBox="1">
            <a:spLocks noChangeArrowheads="1"/>
          </p:cNvSpPr>
          <p:nvPr/>
        </p:nvSpPr>
        <p:spPr bwMode="auto">
          <a:xfrm>
            <a:off x="7019925" y="3311525"/>
            <a:ext cx="1676400" cy="400050"/>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 </a:t>
            </a:r>
          </a:p>
          <a:p>
            <a:pPr eaLnBrk="1" fontAlgn="auto" hangingPunct="1">
              <a:spcBef>
                <a:spcPts val="0"/>
              </a:spcBef>
              <a:spcAft>
                <a:spcPts val="0"/>
              </a:spcAft>
              <a:defRPr/>
            </a:pPr>
            <a:r>
              <a:rPr lang="en-US" sz="1000" b="1" kern="0" dirty="0">
                <a:solidFill>
                  <a:srgbClr val="003399"/>
                </a:solidFill>
              </a:rPr>
              <a:t>ROM provided </a:t>
            </a:r>
          </a:p>
        </p:txBody>
      </p:sp>
      <p:sp>
        <p:nvSpPr>
          <p:cNvPr id="64528" name="Text Box 34"/>
          <p:cNvSpPr txBox="1">
            <a:spLocks noChangeArrowheads="1"/>
          </p:cNvSpPr>
          <p:nvPr/>
        </p:nvSpPr>
        <p:spPr bwMode="auto">
          <a:xfrm>
            <a:off x="136525" y="5773738"/>
            <a:ext cx="18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000">
              <a:solidFill>
                <a:srgbClr val="000000"/>
              </a:solidFill>
              <a:ea typeface="MS PGothic" panose="020B0600070205080204" pitchFamily="34" charset="-128"/>
            </a:endParaRPr>
          </a:p>
        </p:txBody>
      </p:sp>
      <p:pic>
        <p:nvPicPr>
          <p:cNvPr id="64529"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427513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9" name="Line 36"/>
          <p:cNvSpPr>
            <a:spLocks noChangeShapeType="1"/>
          </p:cNvSpPr>
          <p:nvPr/>
        </p:nvSpPr>
        <p:spPr bwMode="auto">
          <a:xfrm flipH="1">
            <a:off x="5575300" y="5667375"/>
            <a:ext cx="685800"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31"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588" y="4100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41" name="Line 38"/>
          <p:cNvSpPr>
            <a:spLocks noChangeShapeType="1"/>
          </p:cNvSpPr>
          <p:nvPr/>
        </p:nvSpPr>
        <p:spPr bwMode="auto">
          <a:xfrm flipH="1" flipV="1">
            <a:off x="2200275" y="4724400"/>
            <a:ext cx="1143000" cy="83820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sp>
        <p:nvSpPr>
          <p:cNvPr id="42" name="Text Box 39"/>
          <p:cNvSpPr txBox="1">
            <a:spLocks noChangeArrowheads="1"/>
          </p:cNvSpPr>
          <p:nvPr/>
        </p:nvSpPr>
        <p:spPr bwMode="auto">
          <a:xfrm>
            <a:off x="3154363" y="4991100"/>
            <a:ext cx="2636837" cy="41592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ENGAGEMENT OWNER</a:t>
            </a:r>
          </a:p>
          <a:p>
            <a:pPr eaLnBrk="1" fontAlgn="auto" hangingPunct="1">
              <a:spcBef>
                <a:spcPts val="0"/>
              </a:spcBef>
              <a:spcAft>
                <a:spcPts val="0"/>
              </a:spcAft>
              <a:defRPr/>
            </a:pPr>
            <a:r>
              <a:rPr lang="en-US" sz="1000" b="1" kern="0" dirty="0" smtClean="0">
                <a:solidFill>
                  <a:srgbClr val="003399"/>
                </a:solidFill>
              </a:rPr>
              <a:t>Costing model applied &amp; DOU generated  </a:t>
            </a:r>
          </a:p>
        </p:txBody>
      </p:sp>
      <p:sp>
        <p:nvSpPr>
          <p:cNvPr id="43" name="Text Box 40"/>
          <p:cNvSpPr txBox="1">
            <a:spLocks noChangeArrowheads="1"/>
          </p:cNvSpPr>
          <p:nvPr/>
        </p:nvSpPr>
        <p:spPr bwMode="auto">
          <a:xfrm>
            <a:off x="912813" y="3852863"/>
            <a:ext cx="1257300" cy="246062"/>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CLIENT approves </a:t>
            </a:r>
          </a:p>
        </p:txBody>
      </p:sp>
      <p:pic>
        <p:nvPicPr>
          <p:cNvPr id="64535" name="Picture 41" descr="MC90044131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813" y="3776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6" name="Text Box 45"/>
          <p:cNvSpPr txBox="1">
            <a:spLocks noChangeArrowheads="1"/>
          </p:cNvSpPr>
          <p:nvPr/>
        </p:nvSpPr>
        <p:spPr bwMode="auto">
          <a:xfrm>
            <a:off x="228600" y="1524000"/>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buClrTx/>
              <a:buFontTx/>
              <a:buNone/>
            </a:pPr>
            <a:endParaRPr lang="en-US" altLang="zh-CN" sz="1000">
              <a:solidFill>
                <a:srgbClr val="000000"/>
              </a:solidFill>
              <a:ea typeface="MS PGothic" panose="020B0600070205080204" pitchFamily="34" charset="-128"/>
            </a:endParaRPr>
          </a:p>
        </p:txBody>
      </p:sp>
      <p:sp>
        <p:nvSpPr>
          <p:cNvPr id="64537" name="Text Box 49"/>
          <p:cNvSpPr txBox="1">
            <a:spLocks noChangeArrowheads="1"/>
          </p:cNvSpPr>
          <p:nvPr/>
        </p:nvSpPr>
        <p:spPr bwMode="auto">
          <a:xfrm>
            <a:off x="6172200" y="5043488"/>
            <a:ext cx="1841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800">
              <a:solidFill>
                <a:srgbClr val="000000"/>
              </a:solidFill>
              <a:ea typeface="MS PGothic" panose="020B0600070205080204" pitchFamily="34" charset="-128"/>
            </a:endParaRPr>
          </a:p>
        </p:txBody>
      </p:sp>
      <p:pic>
        <p:nvPicPr>
          <p:cNvPr id="64538" name="Picture 50"/>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7591425" y="5391150"/>
            <a:ext cx="5651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50" name="Text Box 51"/>
          <p:cNvSpPr txBox="1">
            <a:spLocks noChangeArrowheads="1"/>
          </p:cNvSpPr>
          <p:nvPr/>
        </p:nvSpPr>
        <p:spPr bwMode="auto">
          <a:xfrm>
            <a:off x="6616700" y="4876800"/>
            <a:ext cx="2046288"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a:solidFill>
                  <a:srgbClr val="003399"/>
                </a:solidFill>
              </a:rPr>
              <a:t>Hosting site determined. </a:t>
            </a:r>
            <a:r>
              <a:rPr lang="en-US" sz="1000" b="1" kern="0" dirty="0" smtClean="0">
                <a:solidFill>
                  <a:srgbClr val="003399"/>
                </a:solidFill>
              </a:rPr>
              <a:t>HW </a:t>
            </a:r>
            <a:r>
              <a:rPr lang="en-US" sz="1000" b="1" kern="0" dirty="0">
                <a:solidFill>
                  <a:srgbClr val="003399"/>
                </a:solidFill>
              </a:rPr>
              <a:t>&amp; </a:t>
            </a:r>
            <a:endParaRPr lang="en-US" sz="1000" b="1" kern="0" dirty="0" smtClean="0">
              <a:solidFill>
                <a:srgbClr val="003399"/>
              </a:solidFill>
            </a:endParaRPr>
          </a:p>
          <a:p>
            <a:pPr eaLnBrk="1" fontAlgn="auto" hangingPunct="1">
              <a:spcBef>
                <a:spcPts val="0"/>
              </a:spcBef>
              <a:spcAft>
                <a:spcPts val="0"/>
              </a:spcAft>
              <a:defRPr/>
            </a:pPr>
            <a:r>
              <a:rPr lang="en-US" sz="1000" b="1" kern="0" dirty="0" smtClean="0">
                <a:solidFill>
                  <a:srgbClr val="003399"/>
                </a:solidFill>
              </a:rPr>
              <a:t>resource </a:t>
            </a:r>
            <a:r>
              <a:rPr lang="en-US" sz="1000" b="1" kern="0" dirty="0">
                <a:solidFill>
                  <a:srgbClr val="003399"/>
                </a:solidFill>
              </a:rPr>
              <a:t>availability confirmed</a:t>
            </a:r>
          </a:p>
        </p:txBody>
      </p:sp>
      <p:pic>
        <p:nvPicPr>
          <p:cNvPr id="64540"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2450" y="5424488"/>
            <a:ext cx="5889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41"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8125" y="5495925"/>
            <a:ext cx="5873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2"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938" y="1687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3" name="Picture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0463" y="1706563"/>
            <a:ext cx="968375" cy="1087437"/>
          </a:xfrm>
          <a:prstGeom prst="rect">
            <a:avLst/>
          </a:prstGeom>
          <a:noFill/>
          <a:ln w="21590">
            <a:solidFill>
              <a:srgbClr val="808080"/>
            </a:solidFill>
            <a:round/>
            <a:headEnd/>
            <a:tailEnd/>
          </a:ln>
          <a:extLst>
            <a:ext uri="{909E8E84-426E-40DD-AFC4-6F175D3DCCD1}">
              <a14:hiddenFill xmlns:a14="http://schemas.microsoft.com/office/drawing/2010/main">
                <a:solidFill>
                  <a:srgbClr val="FFFFFF"/>
                </a:solidFill>
              </a14:hiddenFill>
            </a:ext>
          </a:extLst>
        </p:spPr>
      </p:pic>
      <p:pic>
        <p:nvPicPr>
          <p:cNvPr id="64544" name="Picture 58" descr="MC900384154[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0538" y="2436813"/>
            <a:ext cx="5175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Line 59"/>
          <p:cNvSpPr>
            <a:spLocks noChangeShapeType="1"/>
          </p:cNvSpPr>
          <p:nvPr/>
        </p:nvSpPr>
        <p:spPr bwMode="auto">
          <a:xfrm>
            <a:off x="8045450" y="2717800"/>
            <a:ext cx="6350" cy="498475"/>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sp>
        <p:nvSpPr>
          <p:cNvPr id="58" name="Line 60"/>
          <p:cNvSpPr>
            <a:spLocks noChangeShapeType="1"/>
          </p:cNvSpPr>
          <p:nvPr/>
        </p:nvSpPr>
        <p:spPr bwMode="auto">
          <a:xfrm>
            <a:off x="3860800" y="2084388"/>
            <a:ext cx="601663" cy="3175"/>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47" name="Groupe 64"/>
          <p:cNvGrpSpPr>
            <a:grpSpLocks/>
          </p:cNvGrpSpPr>
          <p:nvPr/>
        </p:nvGrpSpPr>
        <p:grpSpPr bwMode="auto">
          <a:xfrm>
            <a:off x="3357563" y="3152775"/>
            <a:ext cx="3179762" cy="1514475"/>
            <a:chOff x="3160215" y="2760351"/>
            <a:chExt cx="3203127" cy="1690888"/>
          </a:xfrm>
        </p:grpSpPr>
        <p:pic>
          <p:nvPicPr>
            <p:cNvPr id="64557"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0215" y="2760351"/>
              <a:ext cx="1961879" cy="16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0" name="TextBox 57"/>
            <p:cNvSpPr txBox="1">
              <a:spLocks noChangeArrowheads="1"/>
            </p:cNvSpPr>
            <p:nvPr/>
          </p:nvSpPr>
          <p:spPr bwMode="auto">
            <a:xfrm>
              <a:off x="4466732" y="3880520"/>
              <a:ext cx="1896610" cy="446650"/>
            </a:xfrm>
            <a:prstGeom prst="rect">
              <a:avLst/>
            </a:prstGeom>
            <a:solidFill>
              <a:schemeClr val="accent1">
                <a:lumMod val="20000"/>
                <a:lumOff val="80000"/>
              </a:schemeClr>
            </a:solidFill>
            <a:ln>
              <a:noFill/>
            </a:ln>
          </p:spPr>
          <p:txBody>
            <a:bodyPr lIns="91340" tIns="45672" rIns="91340" bIns="45672">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u="sng" kern="0" dirty="0" smtClean="0">
                  <a:solidFill>
                    <a:srgbClr val="000000"/>
                  </a:solidFill>
                </a:rPr>
                <a:t>Average Turnaround Time</a:t>
              </a:r>
              <a:r>
                <a:rPr lang="en-US" sz="1000" b="1" kern="0" dirty="0" smtClean="0">
                  <a:solidFill>
                    <a:srgbClr val="000000"/>
                  </a:solidFill>
                </a:rPr>
                <a:t>: A few hours to a day</a:t>
              </a:r>
            </a:p>
          </p:txBody>
        </p:sp>
      </p:grpSp>
      <p:sp>
        <p:nvSpPr>
          <p:cNvPr id="61" name="Text Box 39"/>
          <p:cNvSpPr txBox="1">
            <a:spLocks noChangeArrowheads="1"/>
          </p:cNvSpPr>
          <p:nvPr/>
        </p:nvSpPr>
        <p:spPr bwMode="auto">
          <a:xfrm>
            <a:off x="528638" y="5045075"/>
            <a:ext cx="1911350" cy="708025"/>
          </a:xfrm>
          <a:prstGeom prst="rect">
            <a:avLst/>
          </a:prstGeom>
          <a:solidFill>
            <a:schemeClr val="accent1">
              <a:lumMod val="20000"/>
              <a:lumOff val="80000"/>
            </a:schemeClr>
          </a:solidFill>
          <a:ln>
            <a:noFill/>
          </a:ln>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0000"/>
                </a:solidFill>
              </a:rPr>
              <a:t>Note:  DST Provides IBM Costs which need to be put through IBM Pricing before presenting to external client  </a:t>
            </a:r>
          </a:p>
        </p:txBody>
      </p:sp>
      <p:sp>
        <p:nvSpPr>
          <p:cNvPr id="64549" name="Text Box 39"/>
          <p:cNvSpPr txBox="1">
            <a:spLocks noChangeArrowheads="1"/>
          </p:cNvSpPr>
          <p:nvPr/>
        </p:nvSpPr>
        <p:spPr bwMode="auto">
          <a:xfrm>
            <a:off x="3829050" y="5838825"/>
            <a:ext cx="1244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a:latin typeface="Century" panose="02040604050505020304" pitchFamily="18" charset="0"/>
                <a:ea typeface="MS PGothic" panose="020B0600070205080204" pitchFamily="34" charset="-128"/>
              </a:rPr>
              <a:t>Costing Model</a:t>
            </a:r>
          </a:p>
        </p:txBody>
      </p:sp>
      <p:sp>
        <p:nvSpPr>
          <p:cNvPr id="62" name="Rectangle 5"/>
          <p:cNvSpPr>
            <a:spLocks noGrp="1" noChangeArrowheads="1"/>
          </p:cNvSpPr>
          <p:nvPr>
            <p:ph type="title" idx="4294967295"/>
          </p:nvPr>
        </p:nvSpPr>
        <p:spPr>
          <a:xfrm>
            <a:off x="317500" y="603250"/>
            <a:ext cx="8245475" cy="338138"/>
          </a:xfrm>
        </p:spPr>
        <p:txBody>
          <a:bodyPr/>
          <a:lstStyle/>
          <a:p>
            <a:pPr>
              <a:defRPr/>
            </a:pPr>
            <a:r>
              <a:rPr lang="en-US" altLang="zh-CN" kern="1200" dirty="0" smtClean="0">
                <a:solidFill>
                  <a:srgbClr val="00B0F0"/>
                </a:solidFill>
              </a:rPr>
              <a:t>DST Engagement Process - Workflow</a:t>
            </a:r>
          </a:p>
        </p:txBody>
      </p:sp>
      <p:sp>
        <p:nvSpPr>
          <p:cNvPr id="14" name="Text Box 9"/>
          <p:cNvSpPr txBox="1">
            <a:spLocks noChangeArrowheads="1"/>
          </p:cNvSpPr>
          <p:nvPr/>
        </p:nvSpPr>
        <p:spPr bwMode="auto">
          <a:xfrm>
            <a:off x="2733675" y="2373313"/>
            <a:ext cx="1947863" cy="415925"/>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kern="0" dirty="0"/>
              <a:t>Web Form attached</a:t>
            </a:r>
          </a:p>
          <a:p>
            <a:pPr eaLnBrk="1" fontAlgn="auto" hangingPunct="1">
              <a:spcBef>
                <a:spcPts val="0"/>
              </a:spcBef>
              <a:spcAft>
                <a:spcPts val="0"/>
              </a:spcAft>
              <a:defRPr/>
            </a:pPr>
            <a:r>
              <a:rPr lang="en-US" sz="1000" kern="0" dirty="0"/>
              <a:t>to Ticket &amp; routed</a:t>
            </a:r>
          </a:p>
        </p:txBody>
      </p:sp>
      <p:sp>
        <p:nvSpPr>
          <p:cNvPr id="63" name="Line 60"/>
          <p:cNvSpPr>
            <a:spLocks noChangeShapeType="1"/>
          </p:cNvSpPr>
          <p:nvPr/>
        </p:nvSpPr>
        <p:spPr bwMode="auto">
          <a:xfrm>
            <a:off x="6513513" y="2100263"/>
            <a:ext cx="598487" cy="1587"/>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53"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13" y="1790700"/>
            <a:ext cx="766762" cy="615950"/>
          </a:xfrm>
          <a:prstGeom prst="rect">
            <a:avLst/>
          </a:prstGeom>
          <a:noFill/>
          <a:ln w="317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4" name="Line 59"/>
          <p:cNvSpPr>
            <a:spLocks noChangeShapeType="1"/>
          </p:cNvSpPr>
          <p:nvPr/>
        </p:nvSpPr>
        <p:spPr bwMode="auto">
          <a:xfrm>
            <a:off x="8067675" y="4305300"/>
            <a:ext cx="0" cy="404813"/>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pic>
        <p:nvPicPr>
          <p:cNvPr id="64555"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513" y="5454650"/>
            <a:ext cx="3540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5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C5DCC-AB76-464E-859E-C5A08351F22C}" type="slidenum">
              <a:rPr lang="de-DE" altLang="zh-CN"/>
              <a:pPr/>
              <a:t>40</a:t>
            </a:fld>
            <a:endParaRPr lang="de-DE" altLang="zh-CN"/>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4"/>
          <p:cNvSpPr>
            <a:spLocks noGrp="1"/>
          </p:cNvSpPr>
          <p:nvPr>
            <p:ph type="ctrTitle"/>
          </p:nvPr>
        </p:nvSpPr>
        <p:spPr>
          <a:xfrm>
            <a:off x="427038" y="1712913"/>
            <a:ext cx="8301037" cy="1589087"/>
          </a:xfrm>
        </p:spPr>
        <p:txBody>
          <a:bodyPr/>
          <a:lstStyle/>
          <a:p>
            <a:r>
              <a:rPr lang="en-US" altLang="zh-CN" sz="2800" smtClean="0">
                <a:solidFill>
                  <a:schemeClr val="tx1"/>
                </a:solidFill>
              </a:rPr>
              <a:t>Solutions as a Service (SLaaS) Introduction</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idx="4294967295"/>
          </p:nvPr>
        </p:nvSpPr>
        <p:spPr>
          <a:xfrm>
            <a:off x="274638" y="614363"/>
            <a:ext cx="7369175" cy="468312"/>
          </a:xfrm>
        </p:spPr>
        <p:txBody>
          <a:bodyPr/>
          <a:lstStyle/>
          <a:p>
            <a:pPr>
              <a:defRPr/>
            </a:pPr>
            <a:r>
              <a:rPr lang="en-GB" kern="1200">
                <a:solidFill>
                  <a:srgbClr val="00B0F0"/>
                </a:solidFill>
              </a:rPr>
              <a:t>Cloud Solutions-as-a-Service (SLaaS) market context</a:t>
            </a:r>
            <a:endParaRPr lang="en-US" kern="1200">
              <a:solidFill>
                <a:srgbClr val="00B0F0"/>
              </a:solidFill>
            </a:endParaRPr>
          </a:p>
        </p:txBody>
      </p:sp>
      <p:sp>
        <p:nvSpPr>
          <p:cNvPr id="67587" name="AutoShape 6"/>
          <p:cNvSpPr>
            <a:spLocks noChangeArrowheads="1"/>
          </p:cNvSpPr>
          <p:nvPr/>
        </p:nvSpPr>
        <p:spPr bwMode="auto">
          <a:xfrm>
            <a:off x="5622925" y="1412875"/>
            <a:ext cx="2627313" cy="1450975"/>
          </a:xfrm>
          <a:prstGeom prst="roundRect">
            <a:avLst>
              <a:gd name="adj" fmla="val 16667"/>
            </a:avLst>
          </a:prstGeom>
          <a:solidFill>
            <a:srgbClr val="00A6A0"/>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chemeClr val="bg1"/>
                </a:solidFill>
                <a:ea typeface="MS PGothic" panose="020B0600070205080204" pitchFamily="34" charset="-128"/>
              </a:rPr>
              <a:t>Cloud is a disrupting software …</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Traditional software CAGR: 1% 2008-2020</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SaaS CAGR: 25% 2008-2020 and ~20% of the software market in 2015</a:t>
            </a:r>
          </a:p>
        </p:txBody>
      </p:sp>
      <p:sp>
        <p:nvSpPr>
          <p:cNvPr id="67588" name="AutoShape 6"/>
          <p:cNvSpPr>
            <a:spLocks noChangeArrowheads="1"/>
          </p:cNvSpPr>
          <p:nvPr/>
        </p:nvSpPr>
        <p:spPr bwMode="auto">
          <a:xfrm>
            <a:off x="5622925" y="3195638"/>
            <a:ext cx="2627313" cy="2811462"/>
          </a:xfrm>
          <a:prstGeom prst="roundRect">
            <a:avLst>
              <a:gd name="adj" fmla="val 16667"/>
            </a:avLst>
          </a:prstGeom>
          <a:solidFill>
            <a:srgbClr val="0077B6"/>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rgbClr val="FFFFFF"/>
                </a:solidFill>
                <a:ea typeface="MS PGothic" panose="020B0600070205080204" pitchFamily="34" charset="-128"/>
              </a:rPr>
              <a:t>... And, Services Is Next</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Number of large companies have declared intent to procure all technology </a:t>
            </a:r>
            <a:r>
              <a:rPr lang="ja-JP" altLang="en-US" sz="1200" b="1">
                <a:solidFill>
                  <a:srgbClr val="FFFFFF"/>
                </a:solidFill>
                <a:ea typeface="MS PGothic" panose="020B0600070205080204" pitchFamily="34" charset="-128"/>
              </a:rPr>
              <a:t>‘</a:t>
            </a:r>
            <a:r>
              <a:rPr lang="en-US" altLang="ja-JP" sz="1200" b="1">
                <a:solidFill>
                  <a:srgbClr val="FFFFFF"/>
                </a:solidFill>
                <a:ea typeface="MS PGothic" panose="020B0600070205080204" pitchFamily="34" charset="-128"/>
              </a:rPr>
              <a:t>as a service</a:t>
            </a:r>
            <a:r>
              <a:rPr lang="ja-JP" altLang="en-US" sz="1200" b="1">
                <a:solidFill>
                  <a:srgbClr val="FFFFFF"/>
                </a:solidFill>
                <a:ea typeface="MS PGothic" panose="020B0600070205080204" pitchFamily="34" charset="-128"/>
              </a:rPr>
              <a:t>’</a:t>
            </a:r>
            <a:endParaRPr lang="en-US" altLang="ja-JP" sz="1200" b="1">
              <a:solidFill>
                <a:srgbClr val="FFFFFF"/>
              </a:solidFill>
              <a:ea typeface="MS PGothic" panose="020B0600070205080204" pitchFamily="34" charset="-128"/>
            </a:endParaRP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SLaaS opportunities surfacing across the world – very high-level of energy around SLaaS from our Partners/APs</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The shift will be fast – business model vs. one that requires high up-front capital</a:t>
            </a:r>
          </a:p>
        </p:txBody>
      </p:sp>
      <p:sp>
        <p:nvSpPr>
          <p:cNvPr id="67589" name="Text Box 6"/>
          <p:cNvSpPr txBox="1">
            <a:spLocks noChangeArrowheads="1"/>
          </p:cNvSpPr>
          <p:nvPr/>
        </p:nvSpPr>
        <p:spPr bwMode="auto">
          <a:xfrm>
            <a:off x="377825" y="1116013"/>
            <a:ext cx="4337050" cy="5005387"/>
          </a:xfrm>
          <a:prstGeom prst="rect">
            <a:avLst/>
          </a:prstGeom>
          <a:noFill/>
          <a:ln>
            <a:noFill/>
          </a:ln>
          <a:effectLst>
            <a:prstShdw prst="shdw17" dist="17961" dir="2700000">
              <a:srgbClr val="878799">
                <a:alpha val="74997"/>
              </a:srgbClr>
            </a:prstShdw>
          </a:effectLst>
          <a:extLst>
            <a:ext uri="{909E8E84-426E-40DD-AFC4-6F175D3DCCD1}">
              <a14:hiddenFill xmlns:a14="http://schemas.microsoft.com/office/drawing/2010/main">
                <a:solidFill>
                  <a:srgbClr val="E1E1FF"/>
                </a:solidFill>
              </a14:hiddenFill>
            </a:ext>
            <a:ext uri="{91240B29-F687-4F45-9708-019B960494DF}">
              <a14:hiddenLine xmlns:a14="http://schemas.microsoft.com/office/drawing/2010/main" w="9525">
                <a:solidFill>
                  <a:schemeClr val="tx1"/>
                </a:solidFill>
                <a:miter lim="800000"/>
                <a:headEnd/>
                <a:tailEnd/>
              </a14:hiddenLine>
            </a:ext>
          </a:extLst>
        </p:spPr>
        <p:txBody>
          <a:bodyPr lIns="34290" rIns="3429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228600" indent="-11430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Why are clients asking for Cloud Solutions </a:t>
            </a:r>
            <a:r>
              <a:rPr lang="ja-JP" altLang="en-US" sz="1200" b="1">
                <a:ea typeface="MS PGothic" panose="020B0600070205080204" pitchFamily="34" charset="-128"/>
              </a:rPr>
              <a:t>‘</a:t>
            </a:r>
            <a:r>
              <a:rPr lang="en-US" altLang="ja-JP" sz="1200" b="1">
                <a:ea typeface="MS PGothic" panose="020B0600070205080204" pitchFamily="34" charset="-128"/>
              </a:rPr>
              <a:t>as a service</a:t>
            </a:r>
            <a:r>
              <a:rPr lang="ja-JP" altLang="en-US" sz="1200" b="1">
                <a:ea typeface="MS PGothic" panose="020B0600070205080204" pitchFamily="34" charset="-128"/>
              </a:rPr>
              <a:t>’</a:t>
            </a:r>
            <a:r>
              <a:rPr lang="en-US" altLang="ja-JP" sz="1200" b="1">
                <a:ea typeface="MS PGothic" panose="020B0600070205080204" pitchFamily="34" charset="-128"/>
              </a:rPr>
              <a:t>?</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Increasingly expect integrated solutions – not </a:t>
            </a:r>
            <a:r>
              <a:rPr lang="ja-JP" altLang="en-US" sz="1200">
                <a:ea typeface="MS PGothic" panose="020B0600070205080204" pitchFamily="34" charset="-128"/>
              </a:rPr>
              <a:t>‘</a:t>
            </a:r>
            <a:r>
              <a:rPr lang="en-US" altLang="ja-JP" sz="1200">
                <a:ea typeface="MS PGothic" panose="020B0600070205080204" pitchFamily="34" charset="-128"/>
              </a:rPr>
              <a:t>piece parts</a:t>
            </a:r>
            <a:r>
              <a:rPr lang="ja-JP" altLang="en-US" sz="1200">
                <a:ea typeface="MS PGothic" panose="020B0600070205080204" pitchFamily="34" charset="-128"/>
              </a:rPr>
              <a:t>’</a:t>
            </a:r>
            <a:endParaRPr lang="en-US" altLang="ja-JP" sz="1200">
              <a:ea typeface="MS PGothic" panose="020B0600070205080204" pitchFamily="34" charset="-128"/>
            </a:endParaRP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Seek simplicity and outcomes – over architectures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Want to </a:t>
            </a:r>
            <a:r>
              <a:rPr lang="ja-JP" altLang="en-US" sz="1200">
                <a:ea typeface="MS PGothic" panose="020B0600070205080204" pitchFamily="34" charset="-128"/>
              </a:rPr>
              <a:t>‘</a:t>
            </a:r>
            <a:r>
              <a:rPr lang="en-US" altLang="ja-JP" sz="1200">
                <a:ea typeface="MS PGothic" panose="020B0600070205080204" pitchFamily="34" charset="-128"/>
              </a:rPr>
              <a:t>pay as they go</a:t>
            </a:r>
            <a:r>
              <a:rPr lang="ja-JP" altLang="en-US" sz="1200">
                <a:ea typeface="MS PGothic" panose="020B0600070205080204" pitchFamily="34" charset="-128"/>
              </a:rPr>
              <a:t>’</a:t>
            </a:r>
            <a:r>
              <a:rPr lang="en-US" altLang="ja-JP" sz="1200">
                <a:ea typeface="MS PGothic" panose="020B0600070205080204" pitchFamily="34" charset="-128"/>
              </a:rPr>
              <a:t> for business solutions – not just processing power</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Anticipate rapid results – more so than ever before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Are not able to leverage multi-tenant Software-as-a-Service for some business functions – especially for processes that provide a competitive advantage, are highly regulated, or contain confidential data</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View cloud to be as much about business and commercial model change as it is about technology</a:t>
            </a:r>
            <a:endParaRPr lang="en-US" altLang="zh-CN" sz="1200" b="1">
              <a:ea typeface="MS PGothic" panose="020B0600070205080204" pitchFamily="34" charset="-128"/>
            </a:endParaRPr>
          </a:p>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What are Solutions-as-a-Service?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tenant; client-specific, personalized for each client</a:t>
            </a:r>
            <a:r>
              <a:rPr lang="ja-JP" altLang="en-US" sz="1200">
                <a:ea typeface="MS PGothic" panose="020B0600070205080204" pitchFamily="34" charset="-128"/>
              </a:rPr>
              <a:t>’</a:t>
            </a:r>
            <a:r>
              <a:rPr lang="en-US" altLang="ja-JP" sz="1200">
                <a:ea typeface="MS PGothic" panose="020B0600070205080204" pitchFamily="34" charset="-128"/>
              </a:rPr>
              <a:t>s requirements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Based on existing assets or repeatable patterns, not configurable products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Pricing includes start-up, milestone fees and ongoing subscription or sage pricing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client agreement, including the software, consulting services, and hosting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Similar to work that GBS does today developing tailored client solutions, with different consumption model</a:t>
            </a:r>
          </a:p>
        </p:txBody>
      </p:sp>
      <p:sp>
        <p:nvSpPr>
          <p:cNvPr id="67590" name="Text Box 8"/>
          <p:cNvSpPr txBox="1">
            <a:spLocks noChangeArrowheads="1"/>
          </p:cNvSpPr>
          <p:nvPr/>
        </p:nvSpPr>
        <p:spPr bwMode="auto">
          <a:xfrm>
            <a:off x="603250" y="6276975"/>
            <a:ext cx="2838450"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a:t>
            </a:r>
          </a:p>
        </p:txBody>
      </p:sp>
      <p:sp>
        <p:nvSpPr>
          <p:cNvPr id="675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BDC064-B8E3-431B-B778-95B6E2C5BE4B}" type="slidenum">
              <a:rPr lang="de-DE" altLang="zh-CN"/>
              <a:pPr/>
              <a:t>42</a:t>
            </a:fld>
            <a:endParaRPr lang="de-DE"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ounded Rectangle 2"/>
          <p:cNvSpPr>
            <a:spLocks noChangeArrowheads="1"/>
          </p:cNvSpPr>
          <p:nvPr/>
        </p:nvSpPr>
        <p:spPr bwMode="auto">
          <a:xfrm>
            <a:off x="466725" y="1122363"/>
            <a:ext cx="2851150" cy="2117725"/>
          </a:xfrm>
          <a:prstGeom prst="roundRect">
            <a:avLst>
              <a:gd name="adj" fmla="val 16667"/>
            </a:avLst>
          </a:prstGeom>
          <a:solidFill>
            <a:srgbClr val="00A6A0"/>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69635" name="Rounded Rectangle 2"/>
          <p:cNvSpPr>
            <a:spLocks noChangeArrowheads="1"/>
          </p:cNvSpPr>
          <p:nvPr/>
        </p:nvSpPr>
        <p:spPr bwMode="auto">
          <a:xfrm>
            <a:off x="3743325" y="1122363"/>
            <a:ext cx="3805238" cy="2112962"/>
          </a:xfrm>
          <a:prstGeom prst="roundRect">
            <a:avLst>
              <a:gd name="adj" fmla="val 16667"/>
            </a:avLst>
          </a:prstGeom>
          <a:solidFill>
            <a:srgbClr val="0077B6"/>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589828" name="Title 4"/>
          <p:cNvSpPr>
            <a:spLocks noGrp="1"/>
          </p:cNvSpPr>
          <p:nvPr>
            <p:ph type="title" idx="4294967295"/>
          </p:nvPr>
        </p:nvSpPr>
        <p:spPr>
          <a:xfrm>
            <a:off x="204788" y="552450"/>
            <a:ext cx="6675437" cy="466725"/>
          </a:xfrm>
        </p:spPr>
        <p:txBody>
          <a:bodyPr/>
          <a:lstStyle/>
          <a:p>
            <a:pPr>
              <a:defRPr/>
            </a:pPr>
            <a:r>
              <a:rPr lang="en-US" altLang="zh-CN" kern="1200" dirty="0">
                <a:solidFill>
                  <a:srgbClr val="00B0F0"/>
                </a:solidFill>
              </a:rPr>
              <a:t>What are Cloud Solutions-as-a-Service </a:t>
            </a:r>
            <a:endParaRPr lang="en-US" kern="1200" dirty="0">
              <a:solidFill>
                <a:srgbClr val="00B0F0"/>
              </a:solidFill>
            </a:endParaRPr>
          </a:p>
        </p:txBody>
      </p:sp>
      <p:sp>
        <p:nvSpPr>
          <p:cNvPr id="69637" name="Rectangle 3"/>
          <p:cNvSpPr>
            <a:spLocks noGrp="1" noChangeArrowheads="1"/>
          </p:cNvSpPr>
          <p:nvPr>
            <p:ph type="body" sz="half" idx="4294967295"/>
          </p:nvPr>
        </p:nvSpPr>
        <p:spPr>
          <a:xfrm>
            <a:off x="511175" y="1179513"/>
            <a:ext cx="2941638" cy="2228850"/>
          </a:xfrm>
          <a:prstGeom prst="roundRect">
            <a:avLst>
              <a:gd name="adj" fmla="val 16667"/>
            </a:avLst>
          </a:prstGeom>
          <a:noFill/>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9525">
                <a:solidFill>
                  <a:schemeClr val="tx1"/>
                </a:solidFill>
                <a:round/>
                <a:headEnd type="none" w="med" len="med"/>
                <a:tailEnd type="none" w="med" len="med"/>
              </a14:hiddenLine>
            </a:ext>
          </a:extLst>
        </p:spPr>
        <p:txBody>
          <a:bodyPr lIns="68580" tIns="34290" rIns="68580" bIns="34290"/>
          <a:lstStyle/>
          <a:p>
            <a:pPr marL="88900" indent="-88900">
              <a:spcBef>
                <a:spcPct val="30000"/>
              </a:spcBef>
            </a:pPr>
            <a:r>
              <a:rPr lang="en-US" altLang="zh-CN" sz="1000" b="1" smtClean="0">
                <a:solidFill>
                  <a:schemeClr val="bg1"/>
                </a:solidFill>
              </a:rPr>
              <a:t>What is a Cloud SLaaS…</a:t>
            </a:r>
          </a:p>
          <a:p>
            <a:pPr marL="88900" indent="-88900">
              <a:spcBef>
                <a:spcPct val="30000"/>
              </a:spcBef>
              <a:buFontTx/>
              <a:buChar char="•"/>
            </a:pPr>
            <a:r>
              <a:rPr lang="en-US" altLang="zh-CN" sz="1000" smtClean="0">
                <a:solidFill>
                  <a:schemeClr val="bg1"/>
                </a:solidFill>
              </a:rPr>
              <a:t>Cloud solution that allows clients to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pay as they go</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 for tailored, customized capability</a:t>
            </a:r>
          </a:p>
          <a:p>
            <a:pPr marL="88900" indent="-88900">
              <a:spcBef>
                <a:spcPct val="30000"/>
              </a:spcBef>
              <a:buFontTx/>
              <a:buChar char="•"/>
            </a:pPr>
            <a:r>
              <a:rPr lang="en-US" altLang="zh-CN" sz="1000" smtClean="0">
                <a:solidFill>
                  <a:schemeClr val="bg1"/>
                </a:solidFill>
              </a:rPr>
              <a:t>Single tenant, multiple software products, enabling one or more business processes</a:t>
            </a:r>
          </a:p>
          <a:p>
            <a:pPr marL="88900" indent="-88900">
              <a:spcBef>
                <a:spcPct val="30000"/>
              </a:spcBef>
              <a:buFontTx/>
              <a:buChar char="•"/>
            </a:pPr>
            <a:r>
              <a:rPr lang="en-US" altLang="zh-CN" sz="1000" smtClean="0">
                <a:solidFill>
                  <a:schemeClr val="bg1"/>
                </a:solidFill>
              </a:rPr>
              <a:t>Loosely coupled products, assets, and data sets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lego blocks</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a:t>
            </a:r>
          </a:p>
          <a:p>
            <a:pPr marL="88900" indent="-88900">
              <a:spcBef>
                <a:spcPct val="30000"/>
              </a:spcBef>
              <a:buFontTx/>
              <a:buChar char="•"/>
            </a:pPr>
            <a:r>
              <a:rPr lang="en-US" altLang="zh-CN" sz="1000" smtClean="0">
                <a:solidFill>
                  <a:schemeClr val="bg1"/>
                </a:solidFill>
              </a:rPr>
              <a:t>Pricing typically includes start-up, subscription or usage fees and the ability to bring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in house</a:t>
            </a:r>
            <a:r>
              <a:rPr lang="ja-JP" altLang="en-US" sz="1000" smtClean="0">
                <a:solidFill>
                  <a:schemeClr val="bg1"/>
                </a:solidFill>
                <a:ea typeface="MS PGothic" panose="020B0600070205080204" pitchFamily="34" charset="-128"/>
              </a:rPr>
              <a:t>’</a:t>
            </a:r>
            <a:endParaRPr lang="en-US" altLang="zh-CN" sz="1000" smtClean="0">
              <a:solidFill>
                <a:schemeClr val="bg1"/>
              </a:solidFill>
            </a:endParaRPr>
          </a:p>
        </p:txBody>
      </p:sp>
      <p:sp>
        <p:nvSpPr>
          <p:cNvPr id="69638" name="Rectangle 5"/>
          <p:cNvSpPr>
            <a:spLocks noChangeArrowheads="1"/>
          </p:cNvSpPr>
          <p:nvPr/>
        </p:nvSpPr>
        <p:spPr bwMode="auto">
          <a:xfrm>
            <a:off x="3752850" y="1603375"/>
            <a:ext cx="38242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9063" indent="-119063">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spcAft>
                <a:spcPct val="30000"/>
              </a:spcAft>
              <a:buClrTx/>
              <a:buFontTx/>
              <a:buChar char="•"/>
            </a:pPr>
            <a:r>
              <a:rPr lang="en-US" altLang="zh-CN" sz="900" b="1">
                <a:solidFill>
                  <a:srgbClr val="FFFFFF"/>
                </a:solidFill>
                <a:ea typeface="MS PGothic" panose="020B0600070205080204" pitchFamily="34" charset="-128"/>
              </a:rPr>
              <a:t>Description</a:t>
            </a:r>
            <a:r>
              <a:rPr lang="en-US" altLang="zh-CN" sz="900">
                <a:solidFill>
                  <a:srgbClr val="FFFFFF"/>
                </a:solidFill>
                <a:ea typeface="MS PGothic" panose="020B0600070205080204" pitchFamily="34" charset="-128"/>
              </a:rPr>
              <a:t>:  Integrated data and analytics engine to manage consumer interactions and integrate multi-channel campaigns under one contract</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Pricing:</a:t>
            </a:r>
            <a:r>
              <a:rPr lang="en-US" altLang="zh-CN" sz="900">
                <a:solidFill>
                  <a:srgbClr val="FFFFFF"/>
                </a:solidFill>
                <a:ea typeface="MS PGothic" panose="020B0600070205080204" pitchFamily="34" charset="-128"/>
              </a:rPr>
              <a:t>  $5-10M over 3 years, milestone  and monthly payments - SWG, STG, GBS CS &amp; AMS, GTS BCRS, Softlayer all earn revenue</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Products:</a:t>
            </a:r>
            <a:r>
              <a:rPr lang="en-US" altLang="zh-CN" sz="900">
                <a:solidFill>
                  <a:srgbClr val="FFFFFF"/>
                </a:solidFill>
                <a:ea typeface="MS PGothic" panose="020B0600070205080204" pitchFamily="34" charset="-128"/>
              </a:rPr>
              <a:t>  InfoSphere Data Integration, Gardium Database Encryption Asset, Big Insights Cloud Management, Tivoli Federated Identity Manager, Smart Analytics Console, Neteeza</a:t>
            </a:r>
          </a:p>
        </p:txBody>
      </p:sp>
      <p:sp>
        <p:nvSpPr>
          <p:cNvPr id="69639" name="Text Box 123"/>
          <p:cNvSpPr txBox="1">
            <a:spLocks noChangeArrowheads="1"/>
          </p:cNvSpPr>
          <p:nvPr/>
        </p:nvSpPr>
        <p:spPr bwMode="auto">
          <a:xfrm>
            <a:off x="3998913" y="1379538"/>
            <a:ext cx="3330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290" rIns="34290">
            <a:spAutoFit/>
          </a:bodyPr>
          <a:lstStyle>
            <a:lvl1pPr marL="173038" indent="-1730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000" b="1">
                <a:solidFill>
                  <a:srgbClr val="FFFFFF"/>
                </a:solidFill>
                <a:ea typeface="MS PGothic" panose="020B0600070205080204" pitchFamily="34" charset="-128"/>
              </a:rPr>
              <a:t>Client Example: CPG Company Analytics as a Service</a:t>
            </a:r>
          </a:p>
        </p:txBody>
      </p:sp>
      <p:grpSp>
        <p:nvGrpSpPr>
          <p:cNvPr id="69640" name="Group 1"/>
          <p:cNvGrpSpPr>
            <a:grpSpLocks/>
          </p:cNvGrpSpPr>
          <p:nvPr/>
        </p:nvGrpSpPr>
        <p:grpSpPr bwMode="auto">
          <a:xfrm>
            <a:off x="617538" y="3465513"/>
            <a:ext cx="7038975" cy="2713037"/>
            <a:chOff x="1409701" y="3537348"/>
            <a:chExt cx="6239814" cy="2320528"/>
          </a:xfrm>
        </p:grpSpPr>
        <p:sp>
          <p:nvSpPr>
            <p:cNvPr id="69643" name="AutoShape 3"/>
            <p:cNvSpPr>
              <a:spLocks noChangeArrowheads="1"/>
            </p:cNvSpPr>
            <p:nvPr/>
          </p:nvSpPr>
          <p:spPr bwMode="auto">
            <a:xfrm>
              <a:off x="1409701" y="4940458"/>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Platform</a:t>
              </a:r>
            </a:p>
            <a:p>
              <a:pPr algn="ctr" eaLnBrk="1" hangingPunct="1">
                <a:spcBef>
                  <a:spcPct val="0"/>
                </a:spcBef>
                <a:buClrTx/>
                <a:buFontTx/>
                <a:buNone/>
              </a:pPr>
              <a:r>
                <a:rPr lang="en-US" altLang="zh-CN" sz="800" i="1">
                  <a:ea typeface="MS PGothic" panose="020B0600070205080204" pitchFamily="34" charset="-128"/>
                </a:rPr>
                <a:t>(App Development Platform, Middleware &amp; related Operational Svcs)</a:t>
              </a:r>
            </a:p>
          </p:txBody>
        </p:sp>
        <p:sp>
          <p:nvSpPr>
            <p:cNvPr id="69644" name="AutoShape 3"/>
            <p:cNvSpPr>
              <a:spLocks noChangeArrowheads="1"/>
            </p:cNvSpPr>
            <p:nvPr/>
          </p:nvSpPr>
          <p:spPr bwMode="auto">
            <a:xfrm>
              <a:off x="1409701" y="5397580"/>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Infrastructure</a:t>
              </a:r>
            </a:p>
            <a:p>
              <a:pPr algn="ctr" eaLnBrk="1" hangingPunct="1">
                <a:spcBef>
                  <a:spcPct val="0"/>
                </a:spcBef>
                <a:buClrTx/>
                <a:buFontTx/>
                <a:buNone/>
              </a:pPr>
              <a:r>
                <a:rPr lang="en-US" altLang="zh-CN" sz="800" i="1">
                  <a:ea typeface="MS PGothic" panose="020B0600070205080204" pitchFamily="34" charset="-128"/>
                </a:rPr>
                <a:t>(Server, Storage, Network, OS)</a:t>
              </a:r>
            </a:p>
          </p:txBody>
        </p:sp>
        <p:sp>
          <p:nvSpPr>
            <p:cNvPr id="69645" name="AutoShape 3"/>
            <p:cNvSpPr>
              <a:spLocks noChangeArrowheads="1"/>
            </p:cNvSpPr>
            <p:nvPr/>
          </p:nvSpPr>
          <p:spPr bwMode="auto">
            <a:xfrm>
              <a:off x="1409701" y="4483336"/>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App Software</a:t>
              </a:r>
            </a:p>
            <a:p>
              <a:pPr algn="ctr" eaLnBrk="1" hangingPunct="1">
                <a:spcBef>
                  <a:spcPct val="0"/>
                </a:spcBef>
                <a:buClrTx/>
                <a:buFontTx/>
                <a:buNone/>
              </a:pPr>
              <a:r>
                <a:rPr lang="en-US" altLang="zh-CN" sz="800" i="1">
                  <a:ea typeface="MS PGothic" panose="020B0600070205080204" pitchFamily="34" charset="-128"/>
                </a:rPr>
                <a:t>(ERP, Niche Apps)</a:t>
              </a:r>
            </a:p>
          </p:txBody>
        </p:sp>
        <p:sp>
          <p:nvSpPr>
            <p:cNvPr id="69646" name="AutoShape 3"/>
            <p:cNvSpPr>
              <a:spLocks noChangeArrowheads="1"/>
            </p:cNvSpPr>
            <p:nvPr/>
          </p:nvSpPr>
          <p:spPr bwMode="auto">
            <a:xfrm>
              <a:off x="1409701" y="4026214"/>
              <a:ext cx="1577578" cy="411092"/>
            </a:xfrm>
            <a:prstGeom prst="roundRect">
              <a:avLst>
                <a:gd name="adj" fmla="val 4542"/>
              </a:avLst>
            </a:prstGeom>
            <a:solidFill>
              <a:schemeClr val="bg1"/>
            </a:solidFill>
            <a:ln w="9525">
              <a:solidFill>
                <a:schemeClr val="bg2"/>
              </a:solidFill>
              <a:round/>
              <a:headEnd/>
              <a:tailEnd/>
            </a:ln>
          </p:spPr>
          <p:txBody>
            <a:bodyPr lIns="34290" rIns="3429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Business Solution</a:t>
              </a:r>
            </a:p>
            <a:p>
              <a:pPr algn="ctr" eaLnBrk="1" hangingPunct="1">
                <a:spcBef>
                  <a:spcPct val="0"/>
                </a:spcBef>
                <a:buClrTx/>
                <a:buFontTx/>
                <a:buNone/>
              </a:pPr>
              <a:r>
                <a:rPr lang="en-US" altLang="zh-CN" sz="800" i="1">
                  <a:ea typeface="MS PGothic" panose="020B0600070205080204" pitchFamily="34" charset="-128"/>
                </a:rPr>
                <a:t>(Service contract that delivers client value)</a:t>
              </a:r>
            </a:p>
          </p:txBody>
        </p:sp>
        <p:sp>
          <p:nvSpPr>
            <p:cNvPr id="69647" name="Text Box 34"/>
            <p:cNvSpPr txBox="1">
              <a:spLocks noChangeArrowheads="1"/>
            </p:cNvSpPr>
            <p:nvPr/>
          </p:nvSpPr>
          <p:spPr bwMode="auto">
            <a:xfrm>
              <a:off x="1425757" y="3767496"/>
              <a:ext cx="151927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Classic </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on premise</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 solutions</a:t>
              </a:r>
              <a:endParaRPr lang="en-US" altLang="zh-CN" sz="800" b="1">
                <a:solidFill>
                  <a:srgbClr val="0077B6"/>
                </a:solidFill>
                <a:ea typeface="MS PGothic" panose="020B0600070205080204" pitchFamily="34" charset="-128"/>
              </a:endParaRPr>
            </a:p>
          </p:txBody>
        </p:sp>
        <p:sp>
          <p:nvSpPr>
            <p:cNvPr id="69648" name="AutoShape 35"/>
            <p:cNvSpPr>
              <a:spLocks noChangeArrowheads="1"/>
            </p:cNvSpPr>
            <p:nvPr/>
          </p:nvSpPr>
          <p:spPr bwMode="auto">
            <a:xfrm>
              <a:off x="3062289" y="4699199"/>
              <a:ext cx="266700" cy="342841"/>
            </a:xfrm>
            <a:prstGeom prst="rightArrow">
              <a:avLst>
                <a:gd name="adj1" fmla="val 50000"/>
                <a:gd name="adj2" fmla="val 25926"/>
              </a:avLst>
            </a:prstGeom>
            <a:solidFill>
              <a:srgbClr val="FFFFFF"/>
            </a:solidFill>
            <a:ln w="9525">
              <a:solidFill>
                <a:schemeClr val="tx1"/>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b="1">
                <a:solidFill>
                  <a:srgbClr val="FFFFFF"/>
                </a:solidFill>
                <a:ea typeface="MS PGothic" panose="020B0600070205080204" pitchFamily="34" charset="-128"/>
              </a:endParaRPr>
            </a:p>
          </p:txBody>
        </p:sp>
        <p:sp>
          <p:nvSpPr>
            <p:cNvPr id="69649" name="Text Box 46"/>
            <p:cNvSpPr txBox="1">
              <a:spLocks noChangeArrowheads="1"/>
            </p:cNvSpPr>
            <p:nvPr/>
          </p:nvSpPr>
          <p:spPr bwMode="auto">
            <a:xfrm>
              <a:off x="3206963" y="4446830"/>
              <a:ext cx="1313235"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Infrastructure as a Service</a:t>
              </a:r>
            </a:p>
          </p:txBody>
        </p:sp>
        <p:sp>
          <p:nvSpPr>
            <p:cNvPr id="69650" name="AutoShape 33"/>
            <p:cNvSpPr>
              <a:spLocks noChangeAspect="1" noChangeArrowheads="1" noTextEdit="1"/>
            </p:cNvSpPr>
            <p:nvPr/>
          </p:nvSpPr>
          <p:spPr bwMode="auto">
            <a:xfrm>
              <a:off x="3381376" y="4654757"/>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51" name="Group 37"/>
            <p:cNvGrpSpPr>
              <a:grpSpLocks/>
            </p:cNvGrpSpPr>
            <p:nvPr/>
          </p:nvGrpSpPr>
          <p:grpSpPr bwMode="auto">
            <a:xfrm>
              <a:off x="3382567" y="5265840"/>
              <a:ext cx="1040606" cy="271416"/>
              <a:chOff x="2051" y="1784"/>
              <a:chExt cx="874" cy="171"/>
            </a:xfrm>
          </p:grpSpPr>
          <p:sp>
            <p:nvSpPr>
              <p:cNvPr id="69718" name="Freeform 35"/>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9" name="Freeform 36"/>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2" name="Rectangle 38"/>
            <p:cNvSpPr>
              <a:spLocks noChangeArrowheads="1"/>
            </p:cNvSpPr>
            <p:nvPr/>
          </p:nvSpPr>
          <p:spPr bwMode="auto">
            <a:xfrm>
              <a:off x="3749700" y="5330916"/>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Platform</a:t>
              </a:r>
              <a:endParaRPr lang="en-US" altLang="zh-CN" sz="800" b="1">
                <a:solidFill>
                  <a:srgbClr val="FFFFFF"/>
                </a:solidFill>
                <a:ea typeface="MS PGothic" panose="020B0600070205080204" pitchFamily="34" charset="-128"/>
              </a:endParaRPr>
            </a:p>
          </p:txBody>
        </p:sp>
        <p:grpSp>
          <p:nvGrpSpPr>
            <p:cNvPr id="69653" name="Group 45"/>
            <p:cNvGrpSpPr>
              <a:grpSpLocks/>
            </p:cNvGrpSpPr>
            <p:nvPr/>
          </p:nvGrpSpPr>
          <p:grpSpPr bwMode="auto">
            <a:xfrm>
              <a:off x="3376614" y="5565818"/>
              <a:ext cx="1040606" cy="176182"/>
              <a:chOff x="2051" y="1974"/>
              <a:chExt cx="874" cy="111"/>
            </a:xfrm>
          </p:grpSpPr>
          <p:sp>
            <p:nvSpPr>
              <p:cNvPr id="69716" name="Freeform 43"/>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7" name="Freeform 44"/>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54" name="Rectangle 46"/>
            <p:cNvSpPr>
              <a:spLocks noChangeArrowheads="1"/>
            </p:cNvSpPr>
            <p:nvPr/>
          </p:nvSpPr>
          <p:spPr bwMode="auto">
            <a:xfrm>
              <a:off x="3634582" y="563249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55" name="Group 50"/>
            <p:cNvGrpSpPr>
              <a:grpSpLocks/>
            </p:cNvGrpSpPr>
            <p:nvPr/>
          </p:nvGrpSpPr>
          <p:grpSpPr bwMode="auto">
            <a:xfrm>
              <a:off x="3382567" y="4964266"/>
              <a:ext cx="1040606" cy="271416"/>
              <a:chOff x="2051" y="1594"/>
              <a:chExt cx="874" cy="171"/>
            </a:xfrm>
          </p:grpSpPr>
          <p:sp>
            <p:nvSpPr>
              <p:cNvPr id="69714" name="Freeform 48"/>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5" name="Freeform 49"/>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6" name="Rectangle 51"/>
            <p:cNvSpPr>
              <a:spLocks noChangeArrowheads="1"/>
            </p:cNvSpPr>
            <p:nvPr/>
          </p:nvSpPr>
          <p:spPr bwMode="auto">
            <a:xfrm>
              <a:off x="3643973" y="5030930"/>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57" name="Group 55"/>
            <p:cNvGrpSpPr>
              <a:grpSpLocks/>
            </p:cNvGrpSpPr>
            <p:nvPr/>
          </p:nvGrpSpPr>
          <p:grpSpPr bwMode="auto">
            <a:xfrm>
              <a:off x="3382567" y="4662693"/>
              <a:ext cx="1040606" cy="271416"/>
              <a:chOff x="2051" y="1404"/>
              <a:chExt cx="874" cy="171"/>
            </a:xfrm>
          </p:grpSpPr>
          <p:sp>
            <p:nvSpPr>
              <p:cNvPr id="69712" name="Freeform 53"/>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3" name="Freeform 54"/>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8" name="Rectangle 56"/>
            <p:cNvSpPr>
              <a:spLocks noChangeArrowheads="1"/>
            </p:cNvSpPr>
            <p:nvPr/>
          </p:nvSpPr>
          <p:spPr bwMode="auto">
            <a:xfrm>
              <a:off x="3544892" y="4729357"/>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59" name="Text Box 37"/>
            <p:cNvSpPr txBox="1">
              <a:spLocks noChangeArrowheads="1"/>
            </p:cNvSpPr>
            <p:nvPr/>
          </p:nvSpPr>
          <p:spPr bwMode="auto">
            <a:xfrm>
              <a:off x="4387687" y="4153193"/>
              <a:ext cx="1090148"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Platform as a Service</a:t>
              </a:r>
            </a:p>
          </p:txBody>
        </p:sp>
        <p:sp>
          <p:nvSpPr>
            <p:cNvPr id="69660" name="AutoShape 59"/>
            <p:cNvSpPr>
              <a:spLocks noChangeAspect="1" noChangeArrowheads="1" noTextEdit="1"/>
            </p:cNvSpPr>
            <p:nvPr/>
          </p:nvSpPr>
          <p:spPr bwMode="auto">
            <a:xfrm>
              <a:off x="4450558" y="4343660"/>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61" name="Group 63"/>
            <p:cNvGrpSpPr>
              <a:grpSpLocks/>
            </p:cNvGrpSpPr>
            <p:nvPr/>
          </p:nvGrpSpPr>
          <p:grpSpPr bwMode="auto">
            <a:xfrm>
              <a:off x="4445795" y="4953150"/>
              <a:ext cx="1040606" cy="176182"/>
              <a:chOff x="2944" y="1583"/>
              <a:chExt cx="874" cy="111"/>
            </a:xfrm>
          </p:grpSpPr>
          <p:sp>
            <p:nvSpPr>
              <p:cNvPr id="69710" name="Freeform 61"/>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1" name="Freeform 62"/>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2" name="Rectangle 64"/>
            <p:cNvSpPr>
              <a:spLocks noChangeArrowheads="1"/>
            </p:cNvSpPr>
            <p:nvPr/>
          </p:nvSpPr>
          <p:spPr bwMode="auto">
            <a:xfrm>
              <a:off x="4811736" y="501981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63" name="Group 71"/>
            <p:cNvGrpSpPr>
              <a:grpSpLocks/>
            </p:cNvGrpSpPr>
            <p:nvPr/>
          </p:nvGrpSpPr>
          <p:grpSpPr bwMode="auto">
            <a:xfrm>
              <a:off x="4445795" y="5246786"/>
              <a:ext cx="1040606" cy="176182"/>
              <a:chOff x="2944" y="1773"/>
              <a:chExt cx="874" cy="111"/>
            </a:xfrm>
          </p:grpSpPr>
          <p:sp>
            <p:nvSpPr>
              <p:cNvPr id="69708" name="Freeform 69"/>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9" name="Freeform 70"/>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4" name="Rectangle 72"/>
            <p:cNvSpPr>
              <a:spLocks noChangeArrowheads="1"/>
            </p:cNvSpPr>
            <p:nvPr/>
          </p:nvSpPr>
          <p:spPr bwMode="auto">
            <a:xfrm>
              <a:off x="4709717" y="531345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65" name="Group 76"/>
            <p:cNvGrpSpPr>
              <a:grpSpLocks/>
            </p:cNvGrpSpPr>
            <p:nvPr/>
          </p:nvGrpSpPr>
          <p:grpSpPr bwMode="auto">
            <a:xfrm>
              <a:off x="4451748" y="4653170"/>
              <a:ext cx="1040606" cy="271416"/>
              <a:chOff x="2944" y="1393"/>
              <a:chExt cx="874" cy="171"/>
            </a:xfrm>
          </p:grpSpPr>
          <p:sp>
            <p:nvSpPr>
              <p:cNvPr id="69706" name="Freeform 74"/>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7" name="Freeform 75"/>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6" name="Rectangle 77"/>
            <p:cNvSpPr>
              <a:spLocks noChangeArrowheads="1"/>
            </p:cNvSpPr>
            <p:nvPr/>
          </p:nvSpPr>
          <p:spPr bwMode="auto">
            <a:xfrm>
              <a:off x="4713155" y="4727769"/>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67" name="Group 81"/>
            <p:cNvGrpSpPr>
              <a:grpSpLocks/>
            </p:cNvGrpSpPr>
            <p:nvPr/>
          </p:nvGrpSpPr>
          <p:grpSpPr bwMode="auto">
            <a:xfrm>
              <a:off x="4445795" y="4351596"/>
              <a:ext cx="1040606" cy="271416"/>
              <a:chOff x="2944" y="1203"/>
              <a:chExt cx="874" cy="171"/>
            </a:xfrm>
          </p:grpSpPr>
          <p:sp>
            <p:nvSpPr>
              <p:cNvPr id="69704" name="Freeform 79"/>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5" name="Freeform 80"/>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8" name="Rectangle 82"/>
            <p:cNvSpPr>
              <a:spLocks noChangeArrowheads="1"/>
            </p:cNvSpPr>
            <p:nvPr/>
          </p:nvSpPr>
          <p:spPr bwMode="auto">
            <a:xfrm>
              <a:off x="4614073" y="4426196"/>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69" name="Text Box 40"/>
            <p:cNvSpPr txBox="1">
              <a:spLocks noChangeArrowheads="1"/>
            </p:cNvSpPr>
            <p:nvPr/>
          </p:nvSpPr>
          <p:spPr bwMode="auto">
            <a:xfrm>
              <a:off x="5457389" y="3832573"/>
              <a:ext cx="1105777"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Software as a Service</a:t>
              </a:r>
            </a:p>
          </p:txBody>
        </p:sp>
        <p:sp>
          <p:nvSpPr>
            <p:cNvPr id="69670" name="AutoShape 85"/>
            <p:cNvSpPr>
              <a:spLocks noChangeAspect="1" noChangeArrowheads="1" noTextEdit="1"/>
            </p:cNvSpPr>
            <p:nvPr/>
          </p:nvSpPr>
          <p:spPr bwMode="auto">
            <a:xfrm>
              <a:off x="5518549" y="4032563"/>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71" name="Group 89"/>
            <p:cNvGrpSpPr>
              <a:grpSpLocks/>
            </p:cNvGrpSpPr>
            <p:nvPr/>
          </p:nvGrpSpPr>
          <p:grpSpPr bwMode="auto">
            <a:xfrm>
              <a:off x="5513786" y="4642054"/>
              <a:ext cx="1040606" cy="176182"/>
              <a:chOff x="3836" y="1382"/>
              <a:chExt cx="874" cy="111"/>
            </a:xfrm>
          </p:grpSpPr>
          <p:sp>
            <p:nvSpPr>
              <p:cNvPr id="69702" name="Freeform 87"/>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3" name="Freeform 88"/>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2" name="Rectangle 90"/>
            <p:cNvSpPr>
              <a:spLocks noChangeArrowheads="1"/>
            </p:cNvSpPr>
            <p:nvPr/>
          </p:nvSpPr>
          <p:spPr bwMode="auto">
            <a:xfrm>
              <a:off x="5886871" y="469919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73" name="Group 97"/>
            <p:cNvGrpSpPr>
              <a:grpSpLocks/>
            </p:cNvGrpSpPr>
            <p:nvPr/>
          </p:nvGrpSpPr>
          <p:grpSpPr bwMode="auto">
            <a:xfrm>
              <a:off x="5513786" y="4943627"/>
              <a:ext cx="1040606" cy="176182"/>
              <a:chOff x="3836" y="1572"/>
              <a:chExt cx="874" cy="111"/>
            </a:xfrm>
          </p:grpSpPr>
          <p:sp>
            <p:nvSpPr>
              <p:cNvPr id="69700" name="Freeform 95"/>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1" name="Freeform 96"/>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4" name="Rectangle 98"/>
            <p:cNvSpPr>
              <a:spLocks noChangeArrowheads="1"/>
            </p:cNvSpPr>
            <p:nvPr/>
          </p:nvSpPr>
          <p:spPr bwMode="auto">
            <a:xfrm>
              <a:off x="5777709" y="500236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75" name="Group 102"/>
            <p:cNvGrpSpPr>
              <a:grpSpLocks/>
            </p:cNvGrpSpPr>
            <p:nvPr/>
          </p:nvGrpSpPr>
          <p:grpSpPr bwMode="auto">
            <a:xfrm>
              <a:off x="5513786" y="4340481"/>
              <a:ext cx="1040606" cy="176182"/>
              <a:chOff x="3836" y="1192"/>
              <a:chExt cx="874" cy="111"/>
            </a:xfrm>
          </p:grpSpPr>
          <p:sp>
            <p:nvSpPr>
              <p:cNvPr id="69698" name="Freeform 100"/>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699" name="Freeform 101"/>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6" name="Rectangle 103"/>
            <p:cNvSpPr>
              <a:spLocks noChangeArrowheads="1"/>
            </p:cNvSpPr>
            <p:nvPr/>
          </p:nvSpPr>
          <p:spPr bwMode="auto">
            <a:xfrm>
              <a:off x="5781145" y="4419847"/>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77" name="Group 107"/>
            <p:cNvGrpSpPr>
              <a:grpSpLocks/>
            </p:cNvGrpSpPr>
            <p:nvPr/>
          </p:nvGrpSpPr>
          <p:grpSpPr bwMode="auto">
            <a:xfrm>
              <a:off x="5513786" y="4032563"/>
              <a:ext cx="1040606" cy="271416"/>
              <a:chOff x="3836" y="1002"/>
              <a:chExt cx="874" cy="171"/>
            </a:xfrm>
          </p:grpSpPr>
          <p:sp>
            <p:nvSpPr>
              <p:cNvPr id="69696" name="Freeform 105"/>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697" name="Freeform 106"/>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78" name="Rectangle 108"/>
            <p:cNvSpPr>
              <a:spLocks noChangeArrowheads="1"/>
            </p:cNvSpPr>
            <p:nvPr/>
          </p:nvSpPr>
          <p:spPr bwMode="auto">
            <a:xfrm>
              <a:off x="5682064" y="4091291"/>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grpSp>
          <p:nvGrpSpPr>
            <p:cNvPr id="69679" name="Group 115"/>
            <p:cNvGrpSpPr>
              <a:grpSpLocks/>
            </p:cNvGrpSpPr>
            <p:nvPr/>
          </p:nvGrpSpPr>
          <p:grpSpPr bwMode="auto">
            <a:xfrm>
              <a:off x="6577014" y="4342068"/>
              <a:ext cx="1040606" cy="176182"/>
              <a:chOff x="4729" y="1181"/>
              <a:chExt cx="874" cy="111"/>
            </a:xfrm>
          </p:grpSpPr>
          <p:sp>
            <p:nvSpPr>
              <p:cNvPr id="69694" name="Freeform 113"/>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5" name="Freeform 114"/>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0" name="Rectangle 116"/>
            <p:cNvSpPr>
              <a:spLocks noChangeArrowheads="1"/>
            </p:cNvSpPr>
            <p:nvPr/>
          </p:nvSpPr>
          <p:spPr bwMode="auto">
            <a:xfrm>
              <a:off x="6962005" y="4381754"/>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81" name="Group 123"/>
            <p:cNvGrpSpPr>
              <a:grpSpLocks/>
            </p:cNvGrpSpPr>
            <p:nvPr/>
          </p:nvGrpSpPr>
          <p:grpSpPr bwMode="auto">
            <a:xfrm>
              <a:off x="6571061" y="4642054"/>
              <a:ext cx="1040606" cy="176182"/>
              <a:chOff x="4729" y="1371"/>
              <a:chExt cx="874" cy="111"/>
            </a:xfrm>
          </p:grpSpPr>
          <p:sp>
            <p:nvSpPr>
              <p:cNvPr id="69692" name="Freeform 121"/>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3" name="Freeform 122"/>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2" name="Rectangle 124"/>
            <p:cNvSpPr>
              <a:spLocks noChangeArrowheads="1"/>
            </p:cNvSpPr>
            <p:nvPr/>
          </p:nvSpPr>
          <p:spPr bwMode="auto">
            <a:xfrm>
              <a:off x="6840937" y="468332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83" name="Group 128"/>
            <p:cNvGrpSpPr>
              <a:grpSpLocks/>
            </p:cNvGrpSpPr>
            <p:nvPr/>
          </p:nvGrpSpPr>
          <p:grpSpPr bwMode="auto">
            <a:xfrm>
              <a:off x="6578205" y="4040495"/>
              <a:ext cx="1040606" cy="176182"/>
              <a:chOff x="4729" y="991"/>
              <a:chExt cx="874" cy="111"/>
            </a:xfrm>
          </p:grpSpPr>
          <p:sp>
            <p:nvSpPr>
              <p:cNvPr id="69690" name="Freeform 126"/>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1" name="Freeform 127"/>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4" name="Rectangle 129"/>
            <p:cNvSpPr>
              <a:spLocks noChangeArrowheads="1"/>
            </p:cNvSpPr>
            <p:nvPr/>
          </p:nvSpPr>
          <p:spPr bwMode="auto">
            <a:xfrm>
              <a:off x="6844374" y="4105576"/>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85" name="Group 133"/>
            <p:cNvGrpSpPr>
              <a:grpSpLocks/>
            </p:cNvGrpSpPr>
            <p:nvPr/>
          </p:nvGrpSpPr>
          <p:grpSpPr bwMode="auto">
            <a:xfrm>
              <a:off x="6578205" y="3738923"/>
              <a:ext cx="1040606" cy="176182"/>
              <a:chOff x="4729" y="801"/>
              <a:chExt cx="874" cy="111"/>
            </a:xfrm>
          </p:grpSpPr>
          <p:sp>
            <p:nvSpPr>
              <p:cNvPr id="69688" name="Freeform 131"/>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89" name="Freeform 132"/>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6" name="Rectangle 134"/>
            <p:cNvSpPr>
              <a:spLocks noChangeArrowheads="1"/>
            </p:cNvSpPr>
            <p:nvPr/>
          </p:nvSpPr>
          <p:spPr bwMode="auto">
            <a:xfrm>
              <a:off x="6745292" y="3804002"/>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Business Solution</a:t>
              </a:r>
            </a:p>
          </p:txBody>
        </p:sp>
        <p:sp>
          <p:nvSpPr>
            <p:cNvPr id="69687" name="Text Box 40"/>
            <p:cNvSpPr txBox="1">
              <a:spLocks noChangeArrowheads="1"/>
            </p:cNvSpPr>
            <p:nvPr/>
          </p:nvSpPr>
          <p:spPr bwMode="auto">
            <a:xfrm>
              <a:off x="6552264" y="3537348"/>
              <a:ext cx="109725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Solution-as-a-Service</a:t>
              </a:r>
            </a:p>
          </p:txBody>
        </p:sp>
      </p:grpSp>
      <p:sp>
        <p:nvSpPr>
          <p:cNvPr id="69641" name="Text Box 166"/>
          <p:cNvSpPr txBox="1">
            <a:spLocks noChangeArrowheads="1"/>
          </p:cNvSpPr>
          <p:nvPr/>
        </p:nvSpPr>
        <p:spPr bwMode="auto">
          <a:xfrm>
            <a:off x="511175" y="6365875"/>
            <a:ext cx="3130550" cy="31432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 SLaaS workgroup output</a:t>
            </a:r>
          </a:p>
        </p:txBody>
      </p:sp>
      <p:sp>
        <p:nvSpPr>
          <p:cNvPr id="696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F5FB37-F663-4EC1-BC35-00A47AD95E9F}" type="slidenum">
              <a:rPr lang="de-DE" altLang="zh-CN"/>
              <a:pPr/>
              <a:t>43</a:t>
            </a:fld>
            <a:endParaRPr lang="de-DE"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1939" name="Group 67"/>
          <p:cNvGraphicFramePr>
            <a:graphicFrameLocks noGrp="1"/>
          </p:cNvGraphicFramePr>
          <p:nvPr>
            <p:ph idx="4294967295"/>
          </p:nvPr>
        </p:nvGraphicFramePr>
        <p:xfrm>
          <a:off x="1143000" y="1033463"/>
          <a:ext cx="6418263" cy="5192712"/>
        </p:xfrm>
        <a:graphic>
          <a:graphicData uri="http://schemas.openxmlformats.org/drawingml/2006/table">
            <a:tbl>
              <a:tblPr/>
              <a:tblGrid>
                <a:gridCol w="601229"/>
                <a:gridCol w="2079893"/>
                <a:gridCol w="1892977"/>
                <a:gridCol w="1844165"/>
              </a:tblGrid>
              <a:tr h="37622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Attribute</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mn-lt"/>
                          <a:ea typeface="MS PGothic" panose="020B0600070205080204" pitchFamily="34" charset="-128"/>
                        </a:rPr>
                        <a:t>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BPaaS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Tenancy</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tenant; tailored to client requirements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common code base across multiple clients.  Data schemas can also be common.  Client customization ability limited to configuration options.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Underlying software &amp; schemas is typically common code base; Automated process primarily.  Any people support is typically in a shared services construct.  </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69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Deployment Model</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Runs on private or hybrid cloud infrastructure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Public, Private, or Hybrid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Technical Solution Construct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Integrated solution specific to a business imperative that brings together 1 or more SW products, 1 or more assets / patterns.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 single, dominant Software product underlies a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Integrated solution specific to a business process that brings together 1 or more SW products, 1 or more assets / patterns.  Elevated degrees of Process Automation.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Pricing</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Annuity-based pricing that includes start-up, often milestone-based fees; ongoing subscription, usage, and/or outcome pricing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Typically no Start-up or 1-time fees.  Fully consumption-based pricing – flat fee or usage-based.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Agreement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client agreement and integrated pricing across software,  implementation services, support services, and hosting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 implementation services can be included along with SaaS consumption in agreement</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License Ownership</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has no ownership of underlying SW licenses, unless client has previous ownership of them.</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Client has no ownership of SaaS license.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51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On-Prem Transition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can transition the solution </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in house</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 in the future</a:t>
                      </a:r>
                      <a:endParaRPr kumimoji="0" lang="en-US" sz="800" b="0" i="0" u="none" strike="noStrike" cap="none" normalizeH="0" baseline="0" smtClean="0">
                        <a:ln>
                          <a:noFill/>
                        </a:ln>
                        <a:solidFill>
                          <a:schemeClr val="tx1"/>
                        </a:solidFill>
                        <a:effectLst/>
                        <a:latin typeface="+mn-lt"/>
                        <a:ea typeface="MS PGothic" panose="020B0600070205080204" pitchFamily="34" charset="-128"/>
                      </a:endParaRP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Ongoing support and enhancement via managed services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or standard process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25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Level of Customization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Tailored client solutions, with different client consumption model</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Process and Supporting software.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Business Process 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mn-lt"/>
                          <a:ea typeface="MS PGothic" panose="020B0600070205080204" pitchFamily="34" charset="-128"/>
                        </a:rPr>
                        <a:t>Run / Operate of supported Business process is an optional feature.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 included.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Standard feature.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44" name="Text Box 174"/>
          <p:cNvSpPr txBox="1">
            <a:spLocks noChangeArrowheads="1"/>
          </p:cNvSpPr>
          <p:nvPr/>
        </p:nvSpPr>
        <p:spPr bwMode="auto">
          <a:xfrm>
            <a:off x="1122363" y="6270625"/>
            <a:ext cx="5864225"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SLaaS - Kelly Chambliss authored collateral;  SaaS &amp; BPaaS – NIST / Gartner defns</a:t>
            </a:r>
          </a:p>
        </p:txBody>
      </p:sp>
      <p:sp>
        <p:nvSpPr>
          <p:cNvPr id="71745" name="Title 4"/>
          <p:cNvSpPr txBox="1">
            <a:spLocks/>
          </p:cNvSpPr>
          <p:nvPr/>
        </p:nvSpPr>
        <p:spPr bwMode="auto">
          <a:xfrm>
            <a:off x="204788" y="552450"/>
            <a:ext cx="66754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en-US" altLang="zh-CN" sz="2200">
                <a:solidFill>
                  <a:srgbClr val="00B0F0"/>
                </a:solidFill>
                <a:ea typeface="宋体" panose="02010600030101010101" pitchFamily="2" charset="-122"/>
              </a:rPr>
              <a:t>What are Cloud Solutions-as-a-Service </a:t>
            </a:r>
          </a:p>
        </p:txBody>
      </p:sp>
      <p:sp>
        <p:nvSpPr>
          <p:cNvPr id="7174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FED6C0-BD84-4DAE-8374-7D6410D7A98D}" type="slidenum">
              <a:rPr lang="de-DE" altLang="zh-CN"/>
              <a:pPr/>
              <a:t>44</a:t>
            </a:fld>
            <a:endParaRPr lang="de-DE"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r>
              <a:rPr lang="en-US" altLang="zh-CN" smtClean="0"/>
              <a:t>SLaaS Criteria</a:t>
            </a:r>
          </a:p>
        </p:txBody>
      </p:sp>
      <p:sp>
        <p:nvSpPr>
          <p:cNvPr id="72707" name="Rectangle 3"/>
          <p:cNvSpPr>
            <a:spLocks noGrp="1" noChangeArrowheads="1"/>
          </p:cNvSpPr>
          <p:nvPr>
            <p:ph type="body" idx="4294967295"/>
          </p:nvPr>
        </p:nvSpPr>
        <p:spPr>
          <a:xfrm>
            <a:off x="182563" y="1135063"/>
            <a:ext cx="8686800" cy="4479925"/>
          </a:xfrm>
        </p:spPr>
        <p:txBody>
          <a:bodyPr/>
          <a:lstStyle/>
          <a:p>
            <a:pPr>
              <a:lnSpc>
                <a:spcPct val="90000"/>
              </a:lnSpc>
            </a:pPr>
            <a:r>
              <a:rPr lang="en-US" altLang="zh-CN" smtClean="0"/>
              <a:t>Is the Opportunity recorded in Salesconnect?</a:t>
            </a:r>
          </a:p>
          <a:p>
            <a:pPr>
              <a:lnSpc>
                <a:spcPct val="90000"/>
              </a:lnSpc>
            </a:pPr>
            <a:r>
              <a:rPr lang="en-US" altLang="zh-CN" smtClean="0"/>
              <a:t>Is the solution a 'pay-as-you-go' construct? Are the implementation fees &lt;3x the annual subscription/usage-based value?</a:t>
            </a:r>
          </a:p>
          <a:p>
            <a:pPr>
              <a:lnSpc>
                <a:spcPct val="90000"/>
              </a:lnSpc>
            </a:pPr>
            <a:r>
              <a:rPr lang="en-US" altLang="zh-CN" smtClean="0"/>
              <a:t>Is the solution being deployed on a Cloud infrastructure?</a:t>
            </a:r>
          </a:p>
          <a:p>
            <a:pPr>
              <a:lnSpc>
                <a:spcPct val="90000"/>
              </a:lnSpc>
            </a:pPr>
            <a:r>
              <a:rPr lang="en-US" altLang="zh-CN" smtClean="0"/>
              <a:t>Have you already considered IBM SaaS solutions and determined not feasible – or, that the solution requires additional components and tailoring beyond SaaS? Note that SLaaS is a distinct value proposition above a SaaS</a:t>
            </a:r>
          </a:p>
          <a:p>
            <a:pPr>
              <a:lnSpc>
                <a:spcPct val="90000"/>
              </a:lnSpc>
            </a:pPr>
            <a:r>
              <a:rPr lang="en-US" altLang="zh-CN" smtClean="0"/>
              <a:t>Is the client willing to agree to at least 3 years of ongoing support / maintenance, including termination, or transition </a:t>
            </a:r>
            <a:r>
              <a:rPr lang="ja-JP" altLang="en-US" smtClean="0">
                <a:ea typeface="MS PGothic" panose="020B0600070205080204" pitchFamily="34" charset="-128"/>
              </a:rPr>
              <a:t>‘</a:t>
            </a:r>
            <a:r>
              <a:rPr lang="en-US" altLang="ja-JP" smtClean="0">
                <a:ea typeface="MS PGothic" panose="020B0600070205080204" pitchFamily="34" charset="-128"/>
              </a:rPr>
              <a:t>in house</a:t>
            </a:r>
            <a:r>
              <a:rPr lang="ja-JP" altLang="en-US" smtClean="0">
                <a:ea typeface="MS PGothic" panose="020B0600070205080204" pitchFamily="34" charset="-128"/>
              </a:rPr>
              <a:t>’</a:t>
            </a:r>
            <a:r>
              <a:rPr lang="en-US" altLang="ja-JP" smtClean="0">
                <a:ea typeface="MS PGothic" panose="020B0600070205080204" pitchFamily="34" charset="-128"/>
              </a:rPr>
              <a:t>, fees?</a:t>
            </a:r>
          </a:p>
          <a:p>
            <a:pPr>
              <a:lnSpc>
                <a:spcPct val="90000"/>
              </a:lnSpc>
            </a:pPr>
            <a:r>
              <a:rPr lang="en-US" altLang="zh-CN" smtClean="0"/>
              <a:t>Will the solution likely include at least 2 SWG products and/or GBS / Research assets?</a:t>
            </a:r>
          </a:p>
        </p:txBody>
      </p:sp>
      <p:sp>
        <p:nvSpPr>
          <p:cNvPr id="7270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CB8EA8-BEDB-4D7C-82CD-815211C96E93}" type="slidenum">
              <a:rPr lang="de-DE" altLang="zh-CN"/>
              <a:pPr/>
              <a:t>45</a:t>
            </a:fld>
            <a:endParaRPr lang="de-DE"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29" name="Group 109"/>
          <p:cNvGraphicFramePr>
            <a:graphicFrameLocks noGrp="1"/>
          </p:cNvGraphicFramePr>
          <p:nvPr/>
        </p:nvGraphicFramePr>
        <p:xfrm>
          <a:off x="3246438" y="1050925"/>
          <a:ext cx="4652962" cy="5591175"/>
        </p:xfrm>
        <a:graphic>
          <a:graphicData uri="http://schemas.openxmlformats.org/drawingml/2006/table">
            <a:tbl>
              <a:tblPr/>
              <a:tblGrid>
                <a:gridCol w="1039415"/>
                <a:gridCol w="3613547"/>
              </a:tblGrid>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Predictive Asset Optimization (POA) solution enables organizations to predict unforeseen asset breakdowns and improve process performance by analyzing equipment data.   POA can Make informed operational and maintenance decisions to maximize productive time and increase assets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life expectancy and increase the overall reliability.  It can increase performance and reliability by reducing process inefficiencies to drive higher availability and fewer reworks; improves quality &amp; productivity.  The efficiency is improved with maintenance resource optimization; routes based on time and space proximity and crews equipped with proper skills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POA accelerates time to value with lower risk through reusable assets and an analytics methodology tailored to the clients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needs of asset maintenance, optimized uptime and improved cost management.</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Gain visibility into asset health, Lower costs of unscheduled maintenance, Accurately forecast downtime and costs</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Separate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signals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from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noise</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Gain visibility of predictors across organizational silos, Leverage analytical insights for asset optimization</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POA converged with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 Enterprise Asset Management and Analytics capabilities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Out of the box solution enables IBM customers to achieve faster time to value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Pre-integrated software tools for easier integration to other management tools and applications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Enable its customers to predict part quality, which will help improve customer service and experience.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Cloud enabled POA makes solutions available faster and more responsive to resource demand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261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SPSS, COGNOS, Maximo, Message Broker</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Aerospace &amp; Defense, Automotive, Chemicals &amp; Petroleum, Electronics, Energy &amp; Utilities, Mining, Manufacturing, Government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VPs of Engineering, VPs Products, COOs, CFOs, VP Operations Plant Managers, VP Operations, and Health and Safety Managers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171">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ABB (Ventyx), Meridium, Bentley (Ivara), Honeywell (Matrikon), among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others) to the enterprise application vendors (Infor, Oracle, SAP).</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Predictive models for a number of specific industry use cases, A tailored and enhanced advanced analytics method for the predictive asset or maintenance space, Pre-configured dashboard and visualization templates, Pre-integrated software tools, with connectors to a variety of asset management solutions, Experienced pool of analytics Subject Matter and Industry Experts with predictive asset optimization, Cloud-enabled asset is available on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SoftLayer SmartCloud in a private cloud.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469">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0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&lt;link to purchase site goes here&gt; </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457">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768" name="Rectangle 37"/>
          <p:cNvSpPr>
            <a:spLocks noGrp="1" noChangeArrowheads="1"/>
          </p:cNvSpPr>
          <p:nvPr>
            <p:ph type="title" idx="4294967295"/>
          </p:nvPr>
        </p:nvSpPr>
        <p:spPr>
          <a:xfrm>
            <a:off x="182563" y="595313"/>
            <a:ext cx="7316787" cy="247650"/>
          </a:xfrm>
        </p:spPr>
        <p:txBody>
          <a:bodyPr/>
          <a:lstStyle/>
          <a:p>
            <a:r>
              <a:rPr lang="en-US" altLang="zh-CN" smtClean="0"/>
              <a:t>Predictive Optimization Analytics (POA)</a:t>
            </a:r>
          </a:p>
        </p:txBody>
      </p:sp>
      <p:sp>
        <p:nvSpPr>
          <p:cNvPr id="64555"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594030" name="Group 110"/>
          <p:cNvGraphicFramePr>
            <a:graphicFrameLocks noGrp="1"/>
          </p:cNvGraphicFramePr>
          <p:nvPr/>
        </p:nvGraphicFramePr>
        <p:xfrm>
          <a:off x="722313" y="1050925"/>
          <a:ext cx="1892300" cy="2928938"/>
        </p:xfrm>
        <a:graphic>
          <a:graphicData uri="http://schemas.openxmlformats.org/drawingml/2006/table">
            <a:tbl>
              <a:tblPr/>
              <a:tblGrid>
                <a:gridCol w="766762"/>
                <a:gridCol w="1125538"/>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929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60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4031" name="Group 111"/>
          <p:cNvGraphicFramePr>
            <a:graphicFrameLocks noGrp="1"/>
          </p:cNvGraphicFramePr>
          <p:nvPr/>
        </p:nvGraphicFramePr>
        <p:xfrm>
          <a:off x="706438" y="4240213"/>
          <a:ext cx="1841500" cy="1168400"/>
        </p:xfrm>
        <a:graphic>
          <a:graphicData uri="http://schemas.openxmlformats.org/drawingml/2006/table">
            <a:tbl>
              <a:tblPr/>
              <a:tblGrid>
                <a:gridCol w="743270"/>
                <a:gridCol w="1098230"/>
              </a:tblGrid>
              <a:tr h="42506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Build it, Tap into it</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Private</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 SaaS</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1AD250-B632-4631-81DB-2062E4DCF17D}" type="slidenum">
              <a:rPr lang="de-DE" altLang="zh-CN"/>
              <a:pPr/>
              <a:t>46</a:t>
            </a:fld>
            <a:endParaRPr lang="de-DE"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8979" name="Rectangle 2"/>
          <p:cNvSpPr>
            <a:spLocks noChangeArrowheads="1"/>
          </p:cNvSpPr>
          <p:nvPr/>
        </p:nvSpPr>
        <p:spPr bwMode="auto">
          <a:xfrm>
            <a:off x="280988" y="614363"/>
            <a:ext cx="753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Predictive Optimization Analytics (POA)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Monitor, maintain, and optimize assets for greater operations efficiency</a:t>
            </a:r>
          </a:p>
        </p:txBody>
      </p:sp>
      <p:grpSp>
        <p:nvGrpSpPr>
          <p:cNvPr id="75780" name="Group 14"/>
          <p:cNvGrpSpPr>
            <a:grpSpLocks/>
          </p:cNvGrpSpPr>
          <p:nvPr/>
        </p:nvGrpSpPr>
        <p:grpSpPr bwMode="auto">
          <a:xfrm>
            <a:off x="7345363" y="1090613"/>
            <a:ext cx="800100" cy="752475"/>
            <a:chOff x="5039" y="341"/>
            <a:chExt cx="576" cy="632"/>
          </a:xfrm>
        </p:grpSpPr>
        <p:pic>
          <p:nvPicPr>
            <p:cNvPr id="75788" name="Picture 15" descr="Blue_Button"/>
            <p:cNvPicPr>
              <a:picLocks noChangeAspect="1" noChangeArrowheads="1"/>
            </p:cNvPicPr>
            <p:nvPr/>
          </p:nvPicPr>
          <p:blipFill>
            <a:blip r:embed="rId3"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a:solidFill>
                    <a:srgbClr val="FFFFFF"/>
                  </a:solidFill>
                  <a:latin typeface="Arial Black"/>
                  <a:ea typeface="Arial Black"/>
                  <a:cs typeface="Arial Black"/>
                </a:rPr>
                <a:t>NEW</a:t>
              </a:r>
            </a:p>
          </p:txBody>
        </p:sp>
      </p:grpSp>
      <p:grpSp>
        <p:nvGrpSpPr>
          <p:cNvPr id="75781" name="Group 1"/>
          <p:cNvGrpSpPr>
            <a:grpSpLocks/>
          </p:cNvGrpSpPr>
          <p:nvPr/>
        </p:nvGrpSpPr>
        <p:grpSpPr bwMode="auto">
          <a:xfrm>
            <a:off x="363538" y="1647825"/>
            <a:ext cx="8256587" cy="4981575"/>
            <a:chOff x="1257301" y="1877617"/>
            <a:chExt cx="6655593" cy="3812684"/>
          </a:xfrm>
        </p:grpSpPr>
        <p:sp>
          <p:nvSpPr>
            <p:cNvPr id="184326" name="Text Box 3"/>
            <p:cNvSpPr txBox="1">
              <a:spLocks noChangeArrowheads="1"/>
            </p:cNvSpPr>
            <p:nvPr/>
          </p:nvSpPr>
          <p:spPr bwMode="auto">
            <a:xfrm>
              <a:off x="1257301" y="4757178"/>
              <a:ext cx="3822391" cy="93312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Client Benefits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Gain visibility into asset health, Lower costs of unscheduled maintenance, Accurately forecast downtime and costs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Separate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signals</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from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noise</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Gain visibility of predictors across organizational silos, Leverage analytical insights for asset optimization</a:t>
              </a:r>
            </a:p>
          </p:txBody>
        </p:sp>
        <p:sp>
          <p:nvSpPr>
            <p:cNvPr id="184327" name="Text Box 3"/>
            <p:cNvSpPr txBox="1">
              <a:spLocks noChangeArrowheads="1"/>
            </p:cNvSpPr>
            <p:nvPr/>
          </p:nvSpPr>
          <p:spPr bwMode="auto">
            <a:xfrm>
              <a:off x="1314886" y="1877617"/>
              <a:ext cx="3743052" cy="1362020"/>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An enhanced advanced analytics methodology, tailored to the needs of the predictive asset or maintenance space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Predictive Asset Optimization converged with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Enterprise Asset Management and Analytics capabilities.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Enables its customers to predict part quality, which will help improve customer service and the customer experience.</a:t>
              </a:r>
            </a:p>
          </p:txBody>
        </p:sp>
        <p:sp>
          <p:nvSpPr>
            <p:cNvPr id="638985" name="Rectangle 21"/>
            <p:cNvSpPr>
              <a:spLocks noChangeArrowheads="1"/>
            </p:cNvSpPr>
            <p:nvPr/>
          </p:nvSpPr>
          <p:spPr bwMode="auto">
            <a:xfrm>
              <a:off x="5455917" y="5268695"/>
              <a:ext cx="2456977" cy="32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BMW - Reduced warranty costs by 5%, Repeat repairs by 50%</a:t>
              </a:r>
            </a:p>
          </p:txBody>
        </p:sp>
        <p:sp>
          <p:nvSpPr>
            <p:cNvPr id="27" name="Text Box 3"/>
            <p:cNvSpPr txBox="1">
              <a:spLocks noChangeArrowheads="1"/>
            </p:cNvSpPr>
            <p:nvPr/>
          </p:nvSpPr>
          <p:spPr bwMode="auto">
            <a:xfrm>
              <a:off x="1314886" y="3308892"/>
              <a:ext cx="3764806" cy="151389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Predictive models for a number of specific industry use cases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 enhanced advanced analytics methodology, tailored to the needs of the predictive asset or maintenance space</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Pre-configured dashboard and visualization templates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Pre-integrated software tools, with connectors to a variety of asset management solutions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 resource pool of highly talented analytic Subject Matter Experts and Industry experts with predictive asset optimization experience.</a:t>
              </a:r>
            </a:p>
          </p:txBody>
        </p:sp>
        <p:pic>
          <p:nvPicPr>
            <p:cNvPr id="75787"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9930" y="2010966"/>
              <a:ext cx="2763440" cy="157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B55360-75ED-47AB-8371-4D7AECF720D6}" type="slidenum">
              <a:rPr lang="de-DE" altLang="zh-CN"/>
              <a:pPr/>
              <a:t>47</a:t>
            </a:fld>
            <a:endParaRPr lang="de-DE" altLang="zh-C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7"/>
          <p:cNvSpPr>
            <a:spLocks noGrp="1" noChangeArrowheads="1"/>
          </p:cNvSpPr>
          <p:nvPr>
            <p:ph type="title" idx="4294967295"/>
          </p:nvPr>
        </p:nvSpPr>
        <p:spPr>
          <a:xfrm>
            <a:off x="250825" y="646113"/>
            <a:ext cx="4608513" cy="393700"/>
          </a:xfrm>
        </p:spPr>
        <p:txBody>
          <a:bodyPr/>
          <a:lstStyle/>
          <a:p>
            <a:r>
              <a:rPr lang="en-US" altLang="zh-CN" smtClean="0"/>
              <a:t>Next Best Action (NBA)</a:t>
            </a:r>
          </a:p>
        </p:txBody>
      </p:sp>
      <p:graphicFrame>
        <p:nvGraphicFramePr>
          <p:cNvPr id="622696" name="Group 104"/>
          <p:cNvGraphicFramePr>
            <a:graphicFrameLocks noGrp="1"/>
          </p:cNvGraphicFramePr>
          <p:nvPr>
            <p:ph idx="4294967295"/>
          </p:nvPr>
        </p:nvGraphicFramePr>
        <p:xfrm>
          <a:off x="3206750" y="1127125"/>
          <a:ext cx="4297363" cy="5246688"/>
        </p:xfrm>
        <a:graphic>
          <a:graphicData uri="http://schemas.openxmlformats.org/drawingml/2006/table">
            <a:tbl>
              <a:tblPr/>
              <a:tblGrid>
                <a:gridCol w="1012125"/>
                <a:gridCol w="3285238"/>
              </a:tblGrid>
              <a:tr h="805847">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1000"/>
                        </a:lnSpc>
                        <a:spcBef>
                          <a:spcPct val="20000"/>
                        </a:spcBef>
                        <a:spcAft>
                          <a:spcPct val="20000"/>
                        </a:spcAft>
                        <a:buClr>
                          <a:schemeClr val="tx1"/>
                        </a:buClr>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Next Best Action Solution drives analytics management, and real-time decisioning. it Maximizes strategic lifetime value, profitability and loyalty with imporoved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service and customer satisfaction, Increases revenue by up sell, cross sell &amp; retention . accelerates time to value. Solution entry points include a Digital Front Office Strategy, 360 degree view of customer, campaign management project, or a customer analytics pilot.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902">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NBA</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reward-driven, micro-segmentation approach unlocks the unique triggers of each customer and generates the most appropriate action, optimized for business constraints.  In addition, the solution delivers proven outcomes through a  rich portfolio of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analytics capabilities spanning services, software, and research.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833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provides access to patented, leading edge algorithms for recommending actions that maximize customer life time value.  It performs dynamic segmentation and provides recommended actions based on key constraints.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accelerates time to value with limited upfront investment.  The asset runs on an IBM SoftLayer SmartCloud in a private cloud configuration.  It is available for projects in a subscription-based model.</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956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Telco, Banking, Insurance, Life Sciences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VP of Marketing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171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BAO vision leadership; Insight, Vision, and Industry-recognized Consulting</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Full solution capability; across all channels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Strong coverage of full analytic and foundational capabilities (Information Management, Predictive Analytics, Business Rules, and more)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Advanced Analytics, Decision Management, Cross Channel Real Time Action, IBM Big, Data PlatformMultiple Entry Points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9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20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2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2697" name="Group 105"/>
          <p:cNvGraphicFramePr>
            <a:graphicFrameLocks noGrp="1"/>
          </p:cNvGraphicFramePr>
          <p:nvPr/>
        </p:nvGraphicFramePr>
        <p:xfrm>
          <a:off x="846138" y="1135063"/>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2698" name="Group 106"/>
          <p:cNvGraphicFramePr>
            <a:graphicFrameLocks noGrp="1"/>
          </p:cNvGraphicFramePr>
          <p:nvPr/>
        </p:nvGraphicFramePr>
        <p:xfrm>
          <a:off x="815975" y="4217988"/>
          <a:ext cx="2076450" cy="1166812"/>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7925" name="Text Box 323"/>
          <p:cNvSpPr txBox="1">
            <a:spLocks noChangeArrowheads="1"/>
          </p:cNvSpPr>
          <p:nvPr/>
        </p:nvSpPr>
        <p:spPr bwMode="auto">
          <a:xfrm>
            <a:off x="1254125" y="4000500"/>
            <a:ext cx="10175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68275" indent="-1682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35000"/>
              </a:spcBef>
              <a:spcAft>
                <a:spcPct val="15000"/>
              </a:spcAft>
              <a:buClr>
                <a:schemeClr val="accent1"/>
              </a:buClr>
              <a:buSzPct val="80000"/>
              <a:buFont typeface="Wingdings" panose="05000000000000000000" pitchFamily="2" charset="2"/>
              <a:buNone/>
            </a:pPr>
            <a:r>
              <a:rPr lang="en-US" altLang="zh-CN" sz="900" b="1" u="sng">
                <a:solidFill>
                  <a:schemeClr val="bg1"/>
                </a:solidFill>
                <a:ea typeface="MS PGothic" panose="020B0600070205080204" pitchFamily="34" charset="-128"/>
              </a:rPr>
              <a:t>For Cloud Only</a:t>
            </a:r>
          </a:p>
        </p:txBody>
      </p:sp>
      <p:sp>
        <p:nvSpPr>
          <p:cNvPr id="7792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4BFBC4-FCAD-4904-8CF1-CF38E696923A}" type="slidenum">
              <a:rPr lang="de-DE" altLang="zh-CN"/>
              <a:pPr/>
              <a:t>48</a:t>
            </a:fld>
            <a:endParaRPr lang="de-DE"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4643" name="Rectangle 2"/>
          <p:cNvSpPr>
            <a:spLocks noChangeArrowheads="1"/>
          </p:cNvSpPr>
          <p:nvPr/>
        </p:nvSpPr>
        <p:spPr bwMode="auto">
          <a:xfrm>
            <a:off x="279400" y="568325"/>
            <a:ext cx="5599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Next Best Action (NBA)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Linking data, to analysis, to decisions deployed at the point of contact</a:t>
            </a:r>
          </a:p>
        </p:txBody>
      </p:sp>
      <p:grpSp>
        <p:nvGrpSpPr>
          <p:cNvPr id="79876" name="Group 14"/>
          <p:cNvGrpSpPr>
            <a:grpSpLocks/>
          </p:cNvGrpSpPr>
          <p:nvPr/>
        </p:nvGrpSpPr>
        <p:grpSpPr bwMode="auto">
          <a:xfrm>
            <a:off x="7280275" y="919163"/>
            <a:ext cx="800100" cy="752475"/>
            <a:chOff x="5039" y="341"/>
            <a:chExt cx="576" cy="632"/>
          </a:xfrm>
        </p:grpSpPr>
        <p:pic>
          <p:nvPicPr>
            <p:cNvPr id="79885" name="Picture 15" descr="Blue_Button"/>
            <p:cNvPicPr>
              <a:picLocks noChangeAspect="1" noChangeArrowheads="1"/>
            </p:cNvPicPr>
            <p:nvPr/>
          </p:nvPicPr>
          <p:blipFill>
            <a:blip r:embed="rId3"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grpSp>
        <p:nvGrpSpPr>
          <p:cNvPr id="79877" name="Group 1"/>
          <p:cNvGrpSpPr>
            <a:grpSpLocks/>
          </p:cNvGrpSpPr>
          <p:nvPr/>
        </p:nvGrpSpPr>
        <p:grpSpPr bwMode="auto">
          <a:xfrm>
            <a:off x="622300" y="1595438"/>
            <a:ext cx="7637463" cy="4510087"/>
            <a:chOff x="1300162" y="1879998"/>
            <a:chExt cx="6612733" cy="3910703"/>
          </a:xfrm>
        </p:grpSpPr>
        <p:sp>
          <p:nvSpPr>
            <p:cNvPr id="184326" name="Text Box 3"/>
            <p:cNvSpPr txBox="1">
              <a:spLocks noChangeArrowheads="1"/>
            </p:cNvSpPr>
            <p:nvPr/>
          </p:nvSpPr>
          <p:spPr bwMode="auto">
            <a:xfrm>
              <a:off x="1300162" y="4729402"/>
              <a:ext cx="3557213" cy="988344"/>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Improve service delivery and customer satisfaction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Optimize revenue generating actions such as up sell, cross sell and retention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Increase strategic lifetime value and loyalty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It accelerates time to value with limited upfront investment.</a:t>
              </a:r>
            </a:p>
          </p:txBody>
        </p:sp>
        <p:sp>
          <p:nvSpPr>
            <p:cNvPr id="184327" name="Text Box 3"/>
            <p:cNvSpPr txBox="1">
              <a:spLocks noChangeArrowheads="1"/>
            </p:cNvSpPr>
            <p:nvPr/>
          </p:nvSpPr>
          <p:spPr bwMode="auto">
            <a:xfrm>
              <a:off x="1313907" y="1879998"/>
              <a:ext cx="3572333" cy="1885837"/>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 enabled NBA Optimizer performs dynamic segmentation and provides recommended actions based on key constraints as a service. The asset runs on an IBM SoftLayer SmartCloud in a private cloud configuration.  It is available for projects in a subscription-based model.</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Information Integration – High performance integration on a large volume of information for data warehouses, Hadoop systems, streaming information sources, and transactional systems. Data transformation and remediation to ensure the appropriate level of quality massive volume and scale (terabytes per second).</a:t>
              </a:r>
            </a:p>
          </p:txBody>
        </p:sp>
        <p:sp>
          <p:nvSpPr>
            <p:cNvPr id="79881" name="Rectangle 21"/>
            <p:cNvSpPr>
              <a:spLocks noChangeArrowheads="1"/>
            </p:cNvSpPr>
            <p:nvPr/>
          </p:nvSpPr>
          <p:spPr bwMode="auto">
            <a:xfrm>
              <a:off x="5033964" y="4719639"/>
              <a:ext cx="2878931"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First Tennessee Bank -  Delivered 600% ROI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Our aim was to shift from the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marketing as an expense</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mindset to the idea that marketing is a true profit driver.</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a:t>
              </a:r>
            </a:p>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Dan Marks, CMO</a:t>
              </a:r>
            </a:p>
          </p:txBody>
        </p:sp>
        <p:sp>
          <p:nvSpPr>
            <p:cNvPr id="27" name="Text Box 3"/>
            <p:cNvSpPr txBox="1">
              <a:spLocks noChangeArrowheads="1"/>
            </p:cNvSpPr>
            <p:nvPr/>
          </p:nvSpPr>
          <p:spPr bwMode="auto">
            <a:xfrm>
              <a:off x="1313907" y="3566239"/>
              <a:ext cx="3550341" cy="1084701"/>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BAO vision leadership; Insight, Vision, and Industry-recognized Consulting</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Full solution capability; across all channels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Strong coverage of full analytic and foundational capabilities (Information Management, Predictive Analytics, Business Rules, and more)</a:t>
              </a:r>
            </a:p>
          </p:txBody>
        </p:sp>
        <p:pic>
          <p:nvPicPr>
            <p:cNvPr id="79883"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3075" y="3223023"/>
              <a:ext cx="2333625" cy="147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4"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7529" y="2008586"/>
              <a:ext cx="2703909" cy="12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7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1096D-C6BB-4DA3-B342-8B952BDB78F5}" type="slidenum">
              <a:rPr lang="de-DE" altLang="zh-CN"/>
              <a:pPr/>
              <a:t>49</a:t>
            </a:fld>
            <a:endParaRPr lang="de-DE"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73675" y="1462088"/>
            <a:ext cx="15716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txBox="1">
            <a:spLocks/>
          </p:cNvSpPr>
          <p:nvPr/>
        </p:nvSpPr>
        <p:spPr bwMode="auto">
          <a:xfrm>
            <a:off x="3443288" y="1795463"/>
            <a:ext cx="14700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99CCFF"/>
                </a:solidFill>
                <a:ea typeface="MS PGothic" panose="020B0600070205080204" pitchFamily="34" charset="-128"/>
              </a:rPr>
              <a:t>Digital Front Office</a:t>
            </a:r>
          </a:p>
        </p:txBody>
      </p:sp>
      <p:sp>
        <p:nvSpPr>
          <p:cNvPr id="13316" name="Title 1"/>
          <p:cNvSpPr txBox="1">
            <a:spLocks/>
          </p:cNvSpPr>
          <p:nvPr/>
        </p:nvSpPr>
        <p:spPr bwMode="auto">
          <a:xfrm>
            <a:off x="6911975" y="1778000"/>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00B050"/>
                </a:solidFill>
                <a:ea typeface="MS PGothic" panose="020B0600070205080204" pitchFamily="34" charset="-128"/>
              </a:rPr>
              <a:t>Globally Integrated Enterprise</a:t>
            </a:r>
            <a:r>
              <a:rPr lang="en-US" altLang="zh-CN" sz="2000" b="1">
                <a:solidFill>
                  <a:srgbClr val="00B050"/>
                </a:solidFill>
                <a:ea typeface="MS PGothic" panose="020B0600070205080204" pitchFamily="34" charset="-128"/>
              </a:rPr>
              <a:t>  </a:t>
            </a:r>
          </a:p>
        </p:txBody>
      </p:sp>
      <p:sp>
        <p:nvSpPr>
          <p:cNvPr id="13317" name="AutoShape 16"/>
          <p:cNvSpPr>
            <a:spLocks noChangeArrowheads="1"/>
          </p:cNvSpPr>
          <p:nvPr/>
        </p:nvSpPr>
        <p:spPr bwMode="auto">
          <a:xfrm rot="5400000">
            <a:off x="-804069" y="3558382"/>
            <a:ext cx="5241925" cy="417512"/>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sp>
        <p:nvSpPr>
          <p:cNvPr id="13318" name="AutoShape 16"/>
          <p:cNvSpPr>
            <a:spLocks noChangeArrowheads="1"/>
          </p:cNvSpPr>
          <p:nvPr/>
        </p:nvSpPr>
        <p:spPr bwMode="auto">
          <a:xfrm flipV="1">
            <a:off x="3155950" y="2947988"/>
            <a:ext cx="5772150" cy="269875"/>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grpSp>
        <p:nvGrpSpPr>
          <p:cNvPr id="4" name="Rounded Rectangle 34"/>
          <p:cNvGrpSpPr>
            <a:grpSpLocks/>
          </p:cNvGrpSpPr>
          <p:nvPr/>
        </p:nvGrpSpPr>
        <p:grpSpPr bwMode="auto">
          <a:xfrm>
            <a:off x="6618786" y="3566577"/>
            <a:ext cx="2414587" cy="1554389"/>
            <a:chOff x="493776" y="2615184"/>
            <a:chExt cx="2127504" cy="1432560"/>
          </a:xfrm>
          <a:solidFill>
            <a:schemeClr val="accent1">
              <a:lumMod val="20000"/>
              <a:lumOff val="80000"/>
            </a:schemeClr>
          </a:solidFill>
        </p:grpSpPr>
        <p:pic>
          <p:nvPicPr>
            <p:cNvPr id="10360"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361"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Records</a:t>
              </a:r>
              <a:endParaRPr lang="en-US" sz="1400" b="1" dirty="0" smtClean="0">
                <a:solidFill>
                  <a:srgbClr val="000000"/>
                </a:solidFill>
                <a:ea typeface="MS PGothic" panose="020B0600070205080204" pitchFamily="34" charset="-128"/>
              </a:endParaRPr>
            </a:p>
          </p:txBody>
        </p:sp>
      </p:grpSp>
      <p:sp>
        <p:nvSpPr>
          <p:cNvPr id="44" name="Rounded Rectangle 43"/>
          <p:cNvSpPr>
            <a:spLocks noChangeArrowheads="1"/>
          </p:cNvSpPr>
          <p:nvPr/>
        </p:nvSpPr>
        <p:spPr bwMode="auto">
          <a:xfrm>
            <a:off x="6864350" y="3940175"/>
            <a:ext cx="406400"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CRM</a:t>
            </a:r>
            <a:endParaRPr lang="en-US" sz="1200" b="1" smtClean="0">
              <a:solidFill>
                <a:schemeClr val="bg1"/>
              </a:solidFill>
              <a:ea typeface="MS PGothic" panose="020B0600070205080204" pitchFamily="34" charset="-128"/>
            </a:endParaRPr>
          </a:p>
        </p:txBody>
      </p:sp>
      <p:sp>
        <p:nvSpPr>
          <p:cNvPr id="13321" name="Rectangle 30"/>
          <p:cNvSpPr>
            <a:spLocks noChangeArrowheads="1"/>
          </p:cNvSpPr>
          <p:nvPr/>
        </p:nvSpPr>
        <p:spPr bwMode="auto">
          <a:xfrm>
            <a:off x="4071938" y="3273425"/>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Systems of Interaction</a:t>
            </a:r>
          </a:p>
        </p:txBody>
      </p:sp>
      <p:pic>
        <p:nvPicPr>
          <p:cNvPr id="13322"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275" y="2538413"/>
            <a:ext cx="6254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463" y="3648075"/>
            <a:ext cx="6461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8" y="4724400"/>
            <a:ext cx="6143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5"/>
          <p:cNvSpPr txBox="1">
            <a:spLocks noChangeArrowheads="1"/>
          </p:cNvSpPr>
          <p:nvPr/>
        </p:nvSpPr>
        <p:spPr bwMode="auto">
          <a:xfrm>
            <a:off x="42863" y="4291013"/>
            <a:ext cx="1558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Open up to </a:t>
            </a:r>
          </a:p>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customer influence</a:t>
            </a:r>
          </a:p>
        </p:txBody>
      </p:sp>
      <p:sp>
        <p:nvSpPr>
          <p:cNvPr id="13326" name="Text Box 15"/>
          <p:cNvSpPr txBox="1">
            <a:spLocks noChangeArrowheads="1"/>
          </p:cNvSpPr>
          <p:nvPr/>
        </p:nvSpPr>
        <p:spPr bwMode="auto">
          <a:xfrm>
            <a:off x="119063" y="3201988"/>
            <a:ext cx="15065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Pioneer digital-physical innovation</a:t>
            </a:r>
          </a:p>
        </p:txBody>
      </p:sp>
      <p:sp>
        <p:nvSpPr>
          <p:cNvPr id="13327" name="Text Box 15"/>
          <p:cNvSpPr txBox="1">
            <a:spLocks noChangeArrowheads="1"/>
          </p:cNvSpPr>
          <p:nvPr/>
        </p:nvSpPr>
        <p:spPr bwMode="auto">
          <a:xfrm>
            <a:off x="-41275" y="5351463"/>
            <a:ext cx="16684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Craft engaging customer experiences</a:t>
            </a:r>
          </a:p>
        </p:txBody>
      </p:sp>
      <p:sp>
        <p:nvSpPr>
          <p:cNvPr id="13328" name="Line 42"/>
          <p:cNvSpPr>
            <a:spLocks noChangeShapeType="1"/>
          </p:cNvSpPr>
          <p:nvPr/>
        </p:nvSpPr>
        <p:spPr bwMode="auto">
          <a:xfrm>
            <a:off x="2673350" y="38052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315" name="Text Box 59"/>
          <p:cNvSpPr txBox="1">
            <a:spLocks noChangeArrowheads="1"/>
          </p:cNvSpPr>
          <p:nvPr/>
        </p:nvSpPr>
        <p:spPr bwMode="auto">
          <a:xfrm>
            <a:off x="2020888" y="3308350"/>
            <a:ext cx="1012825" cy="30480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400" b="1" smtClean="0">
                <a:solidFill>
                  <a:srgbClr val="000000"/>
                </a:solidFill>
                <a:ea typeface="MS PGothic" panose="020B0600070205080204" pitchFamily="34" charset="-128"/>
              </a:rPr>
              <a:t>Customer</a:t>
            </a:r>
            <a:endParaRPr lang="en-US" sz="1400" b="1" smtClean="0">
              <a:solidFill>
                <a:srgbClr val="000000"/>
              </a:solidFill>
              <a:ea typeface="MS PGothic" panose="020B0600070205080204" pitchFamily="34" charset="-128"/>
            </a:endParaRPr>
          </a:p>
        </p:txBody>
      </p:sp>
      <p:sp>
        <p:nvSpPr>
          <p:cNvPr id="224316" name="Text Box 60"/>
          <p:cNvSpPr txBox="1">
            <a:spLocks noChangeArrowheads="1"/>
          </p:cNvSpPr>
          <p:nvPr/>
        </p:nvSpPr>
        <p:spPr bwMode="auto">
          <a:xfrm>
            <a:off x="5541963" y="3924300"/>
            <a:ext cx="987425" cy="274638"/>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200" b="1" smtClean="0">
                <a:solidFill>
                  <a:srgbClr val="000000"/>
                </a:solidFill>
                <a:ea typeface="MS PGothic" panose="020B0600070205080204" pitchFamily="34" charset="-128"/>
              </a:rPr>
              <a:t>Employees</a:t>
            </a:r>
            <a:endParaRPr lang="en-US" sz="1200" b="1" smtClean="0">
              <a:solidFill>
                <a:srgbClr val="000000"/>
              </a:solidFill>
              <a:ea typeface="MS PGothic" panose="020B0600070205080204" pitchFamily="34" charset="-128"/>
            </a:endParaRPr>
          </a:p>
        </p:txBody>
      </p:sp>
      <p:sp>
        <p:nvSpPr>
          <p:cNvPr id="224317" name="Text Box 61"/>
          <p:cNvSpPr txBox="1">
            <a:spLocks noChangeArrowheads="1"/>
          </p:cNvSpPr>
          <p:nvPr/>
        </p:nvSpPr>
        <p:spPr bwMode="auto">
          <a:xfrm>
            <a:off x="1890713" y="4460875"/>
            <a:ext cx="1133475" cy="36512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Business Partner</a:t>
            </a:r>
            <a:endParaRPr lang="en-US" sz="1200" b="1" smtClean="0">
              <a:solidFill>
                <a:srgbClr val="000000"/>
              </a:solidFill>
              <a:ea typeface="MS PGothic" panose="020B0600070205080204" pitchFamily="34" charset="-128"/>
            </a:endParaRPr>
          </a:p>
        </p:txBody>
      </p:sp>
      <p:grpSp>
        <p:nvGrpSpPr>
          <p:cNvPr id="13332" name="Group 1731"/>
          <p:cNvGrpSpPr>
            <a:grpSpLocks/>
          </p:cNvGrpSpPr>
          <p:nvPr/>
        </p:nvGrpSpPr>
        <p:grpSpPr bwMode="auto">
          <a:xfrm>
            <a:off x="2309813" y="3592513"/>
            <a:ext cx="315912" cy="365125"/>
            <a:chOff x="2108" y="3333"/>
            <a:chExt cx="149" cy="163"/>
          </a:xfrm>
        </p:grpSpPr>
        <p:sp>
          <p:nvSpPr>
            <p:cNvPr id="13376" name="Freeform 1732"/>
            <p:cNvSpPr>
              <a:spLocks/>
            </p:cNvSpPr>
            <p:nvPr>
              <p:custDataLst>
                <p:tags r:id="rId7"/>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7" name="Freeform 1733"/>
            <p:cNvSpPr>
              <a:spLocks/>
            </p:cNvSpPr>
            <p:nvPr>
              <p:custDataLst>
                <p:tags r:id="rId8"/>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sp>
        <p:nvSpPr>
          <p:cNvPr id="13333" name="Text Box 15"/>
          <p:cNvSpPr txBox="1">
            <a:spLocks noChangeArrowheads="1"/>
          </p:cNvSpPr>
          <p:nvPr/>
        </p:nvSpPr>
        <p:spPr bwMode="auto">
          <a:xfrm>
            <a:off x="-1588" y="1435100"/>
            <a:ext cx="162560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GB" altLang="zh-CN" sz="1400" b="1">
                <a:solidFill>
                  <a:srgbClr val="000000"/>
                </a:solidFill>
                <a:ea typeface="MS PGothic" panose="020B0600070205080204" pitchFamily="34" charset="-128"/>
              </a:rPr>
              <a:t>The Customer-activated Enterprise</a:t>
            </a:r>
          </a:p>
          <a:p>
            <a:pPr algn="ctr" eaLnBrk="1" hangingPunct="1">
              <a:spcBef>
                <a:spcPct val="0"/>
              </a:spcBef>
              <a:buClrTx/>
              <a:buFontTx/>
              <a:buNone/>
            </a:pPr>
            <a:r>
              <a:rPr lang="en-GB" altLang="zh-CN" sz="900">
                <a:solidFill>
                  <a:srgbClr val="000000"/>
                </a:solidFill>
                <a:ea typeface="MS PGothic" panose="020B0600070205080204" pitchFamily="34" charset="-128"/>
              </a:rPr>
              <a:t>IBM Global C-Suite Study 2013</a:t>
            </a:r>
          </a:p>
        </p:txBody>
      </p:sp>
      <p:sp>
        <p:nvSpPr>
          <p:cNvPr id="13334" name="Rectangle 30"/>
          <p:cNvSpPr>
            <a:spLocks noChangeArrowheads="1"/>
          </p:cNvSpPr>
          <p:nvPr/>
        </p:nvSpPr>
        <p:spPr bwMode="auto">
          <a:xfrm>
            <a:off x="3979863" y="1189038"/>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Digital Transformation</a:t>
            </a:r>
          </a:p>
        </p:txBody>
      </p:sp>
      <p:sp>
        <p:nvSpPr>
          <p:cNvPr id="2" name="Text Box 60"/>
          <p:cNvSpPr txBox="1">
            <a:spLocks noChangeArrowheads="1"/>
          </p:cNvSpPr>
          <p:nvPr/>
        </p:nvSpPr>
        <p:spPr bwMode="auto">
          <a:xfrm>
            <a:off x="3567113" y="5929313"/>
            <a:ext cx="1003300" cy="3841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Developers</a:t>
            </a:r>
            <a:endParaRPr lang="en-US" sz="1200" b="1" smtClean="0">
              <a:solidFill>
                <a:srgbClr val="000000"/>
              </a:solidFill>
              <a:ea typeface="MS PGothic" panose="020B0600070205080204" pitchFamily="34" charset="-128"/>
            </a:endParaRPr>
          </a:p>
        </p:txBody>
      </p:sp>
      <p:sp>
        <p:nvSpPr>
          <p:cNvPr id="13336" name="Rectangle 4"/>
          <p:cNvSpPr>
            <a:spLocks noChangeArrowheads="1"/>
          </p:cNvSpPr>
          <p:nvPr/>
        </p:nvSpPr>
        <p:spPr bwMode="auto">
          <a:xfrm>
            <a:off x="219075" y="579438"/>
            <a:ext cx="87852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Cloud based solutions are essential to successfully address digital transformation initiatives and build a customer activated enterprise</a:t>
            </a:r>
            <a:endParaRPr lang="en-US" altLang="zh-CN" sz="2000">
              <a:solidFill>
                <a:schemeClr val="tx2"/>
              </a:solidFill>
            </a:endParaRPr>
          </a:p>
        </p:txBody>
      </p:sp>
      <p:pic>
        <p:nvPicPr>
          <p:cNvPr id="13337"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0500" y="5546725"/>
            <a:ext cx="322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8" name="Group 1731"/>
          <p:cNvGrpSpPr>
            <a:grpSpLocks/>
          </p:cNvGrpSpPr>
          <p:nvPr/>
        </p:nvGrpSpPr>
        <p:grpSpPr bwMode="auto">
          <a:xfrm>
            <a:off x="5922963" y="3660775"/>
            <a:ext cx="274637" cy="312738"/>
            <a:chOff x="2108" y="3333"/>
            <a:chExt cx="149" cy="163"/>
          </a:xfrm>
        </p:grpSpPr>
        <p:sp>
          <p:nvSpPr>
            <p:cNvPr id="13374" name="Freeform 1732"/>
            <p:cNvSpPr>
              <a:spLocks/>
            </p:cNvSpPr>
            <p:nvPr>
              <p:custDataLst>
                <p:tags r:id="rId5"/>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5" name="Freeform 1733"/>
            <p:cNvSpPr>
              <a:spLocks/>
            </p:cNvSpPr>
            <p:nvPr>
              <p:custDataLst>
                <p:tags r:id="rId6"/>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39"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9275" y="4587875"/>
            <a:ext cx="1885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 name="Rounded Rectangle 34"/>
          <p:cNvGrpSpPr>
            <a:grpSpLocks/>
          </p:cNvGrpSpPr>
          <p:nvPr/>
        </p:nvGrpSpPr>
        <p:grpSpPr bwMode="auto">
          <a:xfrm>
            <a:off x="3083422" y="3584268"/>
            <a:ext cx="2414587" cy="1554389"/>
            <a:chOff x="493776" y="2615184"/>
            <a:chExt cx="2127504" cy="1432560"/>
          </a:xfrm>
          <a:solidFill>
            <a:schemeClr val="accent1">
              <a:lumMod val="20000"/>
              <a:lumOff val="80000"/>
            </a:schemeClr>
          </a:solidFill>
        </p:grpSpPr>
        <p:pic>
          <p:nvPicPr>
            <p:cNvPr id="84"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5"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Engagement</a:t>
              </a:r>
              <a:endParaRPr lang="en-US" sz="1400" b="1" dirty="0" smtClean="0">
                <a:solidFill>
                  <a:srgbClr val="000000"/>
                </a:solidFill>
                <a:ea typeface="MS PGothic" panose="020B0600070205080204" pitchFamily="34" charset="-128"/>
              </a:endParaRPr>
            </a:p>
          </p:txBody>
        </p:sp>
      </p:grpSp>
      <p:pic>
        <p:nvPicPr>
          <p:cNvPr id="13341"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9138" y="4592638"/>
            <a:ext cx="18875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2" name="Picture 71" descr="C:\Mike\Impact 2013\images\Systems of Engagement2.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8850" y="3887788"/>
            <a:ext cx="1500188"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 name="Rounded Rectangle 34"/>
          <p:cNvGrpSpPr>
            <a:grpSpLocks/>
          </p:cNvGrpSpPr>
          <p:nvPr/>
        </p:nvGrpSpPr>
        <p:grpSpPr bwMode="auto">
          <a:xfrm>
            <a:off x="4891722" y="5483345"/>
            <a:ext cx="2370932" cy="1187517"/>
            <a:chOff x="493776" y="2615184"/>
            <a:chExt cx="2127504" cy="1432560"/>
          </a:xfrm>
          <a:solidFill>
            <a:schemeClr val="accent1">
              <a:lumMod val="20000"/>
              <a:lumOff val="80000"/>
            </a:schemeClr>
          </a:solidFill>
        </p:grpSpPr>
        <p:pic>
          <p:nvPicPr>
            <p:cNvPr id="89"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r>
                <a:rPr lang="de-DE" sz="1400" b="1" dirty="0" smtClean="0">
                  <a:solidFill>
                    <a:srgbClr val="000000"/>
                  </a:solidFill>
                  <a:ea typeface="MS PGothic" panose="020B0600070205080204" pitchFamily="34" charset="-128"/>
                </a:rPr>
                <a:t>Internet of Things</a:t>
              </a:r>
              <a:endParaRPr lang="en-US" sz="1400" b="1" dirty="0" smtClean="0">
                <a:solidFill>
                  <a:srgbClr val="000000"/>
                </a:solidFill>
                <a:ea typeface="MS PGothic" panose="020B0600070205080204" pitchFamily="34" charset="-128"/>
              </a:endParaRPr>
            </a:p>
          </p:txBody>
        </p:sp>
      </p:grpSp>
      <p:pic>
        <p:nvPicPr>
          <p:cNvPr id="13344" name="Picture 48" descr="C:\Mike\Impact 2013\images\Internet of Things 2.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6900" y="5792788"/>
            <a:ext cx="1414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07000" y="5757863"/>
            <a:ext cx="4302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6" name="Line 42"/>
          <p:cNvSpPr>
            <a:spLocks noChangeShapeType="1"/>
          </p:cNvSpPr>
          <p:nvPr/>
        </p:nvSpPr>
        <p:spPr bwMode="auto">
          <a:xfrm>
            <a:off x="2655888" y="43513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7" name="Line 42"/>
          <p:cNvSpPr>
            <a:spLocks noChangeShapeType="1"/>
          </p:cNvSpPr>
          <p:nvPr/>
        </p:nvSpPr>
        <p:spPr bwMode="auto">
          <a:xfrm>
            <a:off x="6237288" y="39068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348" name="Group 1731"/>
          <p:cNvGrpSpPr>
            <a:grpSpLocks/>
          </p:cNvGrpSpPr>
          <p:nvPr/>
        </p:nvGrpSpPr>
        <p:grpSpPr bwMode="auto">
          <a:xfrm>
            <a:off x="2343150" y="4138613"/>
            <a:ext cx="276225" cy="314325"/>
            <a:chOff x="2108" y="3333"/>
            <a:chExt cx="149" cy="163"/>
          </a:xfrm>
        </p:grpSpPr>
        <p:sp>
          <p:nvSpPr>
            <p:cNvPr id="13372" name="Freeform 1732"/>
            <p:cNvSpPr>
              <a:spLocks/>
            </p:cNvSpPr>
            <p:nvPr>
              <p:custDataLst>
                <p:tags r:id="rId3"/>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3" name="Freeform 1733"/>
            <p:cNvSpPr>
              <a:spLocks/>
            </p:cNvSpPr>
            <p:nvPr>
              <p:custDataLst>
                <p:tags r:id="rId4"/>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cxnSp>
        <p:nvCxnSpPr>
          <p:cNvPr id="13349" name="Straight Connector 5"/>
          <p:cNvCxnSpPr>
            <a:cxnSpLocks noChangeShapeType="1"/>
            <a:stCxn id="93" idx="2"/>
          </p:cNvCxnSpPr>
          <p:nvPr/>
        </p:nvCxnSpPr>
        <p:spPr bwMode="auto">
          <a:xfrm>
            <a:off x="6491288" y="4929188"/>
            <a:ext cx="133350" cy="901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350" name="Straight Connector 8"/>
          <p:cNvCxnSpPr>
            <a:cxnSpLocks noChangeShapeType="1"/>
            <a:stCxn id="10285" idx="6"/>
          </p:cNvCxnSpPr>
          <p:nvPr/>
        </p:nvCxnSpPr>
        <p:spPr bwMode="auto">
          <a:xfrm>
            <a:off x="5649913" y="4976813"/>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13351" name="Group 1731"/>
          <p:cNvGrpSpPr>
            <a:grpSpLocks/>
          </p:cNvGrpSpPr>
          <p:nvPr/>
        </p:nvGrpSpPr>
        <p:grpSpPr bwMode="auto">
          <a:xfrm>
            <a:off x="3913188" y="5600700"/>
            <a:ext cx="274637" cy="312738"/>
            <a:chOff x="2108" y="3333"/>
            <a:chExt cx="149" cy="163"/>
          </a:xfrm>
        </p:grpSpPr>
        <p:sp>
          <p:nvSpPr>
            <p:cNvPr id="13370" name="Freeform 1732"/>
            <p:cNvSpPr>
              <a:spLocks/>
            </p:cNvSpPr>
            <p:nvPr>
              <p:custDataLst>
                <p:tags r:id="rId1"/>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1" name="Freeform 1733"/>
            <p:cNvSpPr>
              <a:spLocks/>
            </p:cNvSpPr>
            <p:nvPr>
              <p:custDataLst>
                <p:tags r:id="rId2"/>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52"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4638" y="5638800"/>
            <a:ext cx="3206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60"/>
          <p:cNvSpPr txBox="1">
            <a:spLocks noChangeArrowheads="1"/>
          </p:cNvSpPr>
          <p:nvPr/>
        </p:nvSpPr>
        <p:spPr bwMode="auto">
          <a:xfrm>
            <a:off x="361156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1" name="Text Box 60"/>
          <p:cNvSpPr txBox="1">
            <a:spLocks noChangeArrowheads="1"/>
          </p:cNvSpPr>
          <p:nvPr/>
        </p:nvSpPr>
        <p:spPr bwMode="auto">
          <a:xfrm>
            <a:off x="726281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5" name="Rounded Rectangle 124"/>
          <p:cNvSpPr>
            <a:spLocks noChangeArrowheads="1"/>
          </p:cNvSpPr>
          <p:nvPr/>
        </p:nvSpPr>
        <p:spPr bwMode="auto">
          <a:xfrm>
            <a:off x="7378700" y="3951288"/>
            <a:ext cx="407988"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SCM</a:t>
            </a:r>
            <a:endParaRPr lang="en-US" sz="1200" b="1" smtClean="0">
              <a:solidFill>
                <a:schemeClr val="bg1"/>
              </a:solidFill>
              <a:ea typeface="MS PGothic" panose="020B0600070205080204" pitchFamily="34" charset="-128"/>
            </a:endParaRPr>
          </a:p>
        </p:txBody>
      </p:sp>
      <p:sp>
        <p:nvSpPr>
          <p:cNvPr id="126" name="Rounded Rectangle 125"/>
          <p:cNvSpPr>
            <a:spLocks noChangeArrowheads="1"/>
          </p:cNvSpPr>
          <p:nvPr/>
        </p:nvSpPr>
        <p:spPr bwMode="auto">
          <a:xfrm>
            <a:off x="7899400" y="3949700"/>
            <a:ext cx="407988"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ERP</a:t>
            </a:r>
            <a:endParaRPr lang="en-US" sz="1200" b="1" smtClean="0">
              <a:solidFill>
                <a:schemeClr val="bg1"/>
              </a:solidFill>
              <a:ea typeface="MS PGothic" panose="020B0600070205080204" pitchFamily="34" charset="-128"/>
            </a:endParaRPr>
          </a:p>
        </p:txBody>
      </p:sp>
      <p:sp>
        <p:nvSpPr>
          <p:cNvPr id="127" name="Rounded Rectangle 126"/>
          <p:cNvSpPr>
            <a:spLocks noChangeArrowheads="1"/>
          </p:cNvSpPr>
          <p:nvPr/>
        </p:nvSpPr>
        <p:spPr bwMode="auto">
          <a:xfrm>
            <a:off x="8421688" y="3941763"/>
            <a:ext cx="406400"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a:t>
            </a:r>
            <a:endParaRPr lang="en-US" sz="1200" b="1" smtClean="0">
              <a:solidFill>
                <a:schemeClr val="bg1"/>
              </a:solidFill>
              <a:ea typeface="MS PGothic" panose="020B0600070205080204" pitchFamily="34" charset="-128"/>
            </a:endParaRPr>
          </a:p>
        </p:txBody>
      </p:sp>
      <p:sp>
        <p:nvSpPr>
          <p:cNvPr id="15" name="Oval 14"/>
          <p:cNvSpPr/>
          <p:nvPr/>
        </p:nvSpPr>
        <p:spPr bwMode="auto">
          <a:xfrm>
            <a:off x="5353762" y="4693721"/>
            <a:ext cx="1448810" cy="906454"/>
          </a:xfrm>
          <a:prstGeom prst="ellipse">
            <a:avLst/>
          </a:prstGeom>
          <a:solidFill>
            <a:schemeClr val="accent1">
              <a:lumMod val="20000"/>
              <a:lumOff val="80000"/>
            </a:schemeClr>
          </a:solidFill>
          <a:ln w="9525" cap="flat" cmpd="sng" algn="ct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endParaRPr lang="de-DE" altLang="zh-CN" sz="500">
              <a:effectLst>
                <a:outerShdw blurRad="38100" dist="38100" dir="2700000" algn="tl">
                  <a:srgbClr val="C0C0C0"/>
                </a:outerShdw>
              </a:effectLst>
              <a:ea typeface="宋体" panose="02010600030101010101" pitchFamily="2" charset="-122"/>
            </a:endParaRPr>
          </a:p>
          <a:p>
            <a:pPr algn="ctr" eaLnBrk="1" hangingPunct="1">
              <a:lnSpc>
                <a:spcPct val="90000"/>
              </a:lnSpc>
            </a:pPr>
            <a:r>
              <a:rPr lang="de-DE" altLang="zh-CN" sz="1200">
                <a:effectLst>
                  <a:outerShdw blurRad="38100" dist="38100" dir="2700000" algn="tl">
                    <a:srgbClr val="C0C0C0"/>
                  </a:outerShdw>
                </a:effectLst>
                <a:ea typeface="宋体" panose="02010600030101010101" pitchFamily="2" charset="-122"/>
              </a:rPr>
              <a:t>Network Connectivity</a:t>
            </a:r>
            <a:endParaRPr lang="en-US" altLang="zh-CN" sz="1200">
              <a:effectLst>
                <a:outerShdw blurRad="38100" dist="38100" dir="2700000" algn="tl">
                  <a:srgbClr val="C0C0C0"/>
                </a:outerShdw>
              </a:effectLst>
            </a:endParaRPr>
          </a:p>
        </p:txBody>
      </p:sp>
      <p:sp>
        <p:nvSpPr>
          <p:cNvPr id="10285" name="Oval 46"/>
          <p:cNvSpPr>
            <a:spLocks noChangeArrowheads="1"/>
          </p:cNvSpPr>
          <p:nvPr/>
        </p:nvSpPr>
        <p:spPr bwMode="auto">
          <a:xfrm>
            <a:off x="5284788" y="4789488"/>
            <a:ext cx="347662" cy="347662"/>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3" name="Oval 46"/>
          <p:cNvSpPr>
            <a:spLocks noChangeArrowheads="1"/>
          </p:cNvSpPr>
          <p:nvPr/>
        </p:nvSpPr>
        <p:spPr bwMode="auto">
          <a:xfrm>
            <a:off x="6491288" y="4756150"/>
            <a:ext cx="347662"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4" name="Oval 46"/>
          <p:cNvSpPr>
            <a:spLocks noChangeArrowheads="1"/>
          </p:cNvSpPr>
          <p:nvPr/>
        </p:nvSpPr>
        <p:spPr bwMode="auto">
          <a:xfrm>
            <a:off x="5918200" y="5365750"/>
            <a:ext cx="347663"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131" name="Text Box 60"/>
          <p:cNvSpPr txBox="1">
            <a:spLocks noChangeArrowheads="1"/>
          </p:cNvSpPr>
          <p:nvPr/>
        </p:nvSpPr>
        <p:spPr bwMode="auto">
          <a:xfrm>
            <a:off x="7691438" y="6037263"/>
            <a:ext cx="814387" cy="38735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Systems</a:t>
            </a:r>
            <a:endParaRPr lang="en-US" sz="1200" b="1" smtClean="0">
              <a:solidFill>
                <a:srgbClr val="000000"/>
              </a:solidFill>
              <a:ea typeface="MS PGothic" panose="020B0600070205080204" pitchFamily="34" charset="-128"/>
            </a:endParaRPr>
          </a:p>
        </p:txBody>
      </p:sp>
      <p:cxnSp>
        <p:nvCxnSpPr>
          <p:cNvPr id="23" name="Elbow Connector 22"/>
          <p:cNvCxnSpPr/>
          <p:nvPr/>
        </p:nvCxnSpPr>
        <p:spPr bwMode="auto">
          <a:xfrm flipV="1">
            <a:off x="4049713" y="5268913"/>
            <a:ext cx="1296987" cy="260350"/>
          </a:xfrm>
          <a:prstGeom prst="bentConnector3">
            <a:avLst>
              <a:gd name="adj1" fmla="val -168"/>
            </a:avLst>
          </a:prstGeom>
          <a:noFill/>
          <a:ln w="19050" cap="flat" cmpd="sng" algn="ctr">
            <a:solidFill>
              <a:schemeClr val="bg2">
                <a:lumMod val="75000"/>
              </a:schemeClr>
            </a:solidFill>
            <a:prstDash val="solid"/>
            <a:round/>
            <a:headEnd type="none" w="med" len="med"/>
            <a:tailEnd type="triangle"/>
          </a:ln>
          <a:effectLst/>
        </p:spPr>
      </p:cxnSp>
      <p:cxnSp>
        <p:nvCxnSpPr>
          <p:cNvPr id="141" name="Elbow Connector 140"/>
          <p:cNvCxnSpPr>
            <a:stCxn id="13337" idx="0"/>
          </p:cNvCxnSpPr>
          <p:nvPr/>
        </p:nvCxnSpPr>
        <p:spPr bwMode="auto">
          <a:xfrm rot="16200000" flipV="1">
            <a:off x="7249319" y="4825207"/>
            <a:ext cx="261937" cy="1181100"/>
          </a:xfrm>
          <a:prstGeom prst="bentConnector2">
            <a:avLst/>
          </a:prstGeom>
          <a:noFill/>
          <a:ln w="19050" cap="flat" cmpd="sng" algn="ctr">
            <a:solidFill>
              <a:schemeClr val="bg2">
                <a:lumMod val="75000"/>
              </a:schemeClr>
            </a:solidFill>
            <a:prstDash val="solid"/>
            <a:round/>
            <a:headEnd type="triangle" w="med" len="med"/>
            <a:tailEnd type="triangle" w="med" len="med"/>
          </a:ln>
          <a:effectLst/>
        </p:spPr>
      </p:cxnSp>
      <p:cxnSp>
        <p:nvCxnSpPr>
          <p:cNvPr id="31" name="Straight Arrow Connector 30"/>
          <p:cNvCxnSpPr/>
          <p:nvPr/>
        </p:nvCxnSpPr>
        <p:spPr bwMode="auto">
          <a:xfrm flipH="1">
            <a:off x="5500688" y="3883025"/>
            <a:ext cx="382587" cy="0"/>
          </a:xfrm>
          <a:prstGeom prst="straightConnector1">
            <a:avLst/>
          </a:prstGeom>
          <a:noFill/>
          <a:ln w="28575" cap="flat" cmpd="sng" algn="ctr">
            <a:solidFill>
              <a:schemeClr val="bg2">
                <a:lumMod val="75000"/>
              </a:schemeClr>
            </a:solidFill>
            <a:prstDash val="solid"/>
            <a:round/>
            <a:headEnd type="none" w="med" len="med"/>
            <a:tailEnd type="triangle"/>
          </a:ln>
          <a:effectLst/>
        </p:spPr>
      </p:cxnSp>
      <p:sp>
        <p:nvSpPr>
          <p:cNvPr id="13368" name="Freeform 7"/>
          <p:cNvSpPr>
            <a:spLocks/>
          </p:cNvSpPr>
          <p:nvPr/>
        </p:nvSpPr>
        <p:spPr bwMode="auto">
          <a:xfrm rot="1138948">
            <a:off x="2035175" y="2944813"/>
            <a:ext cx="1011238" cy="1190625"/>
          </a:xfrm>
          <a:custGeom>
            <a:avLst/>
            <a:gdLst>
              <a:gd name="T0" fmla="*/ 2147483646 w 1453"/>
              <a:gd name="T1" fmla="*/ 2147483646 h 1285"/>
              <a:gd name="T2" fmla="*/ 2147483646 w 1453"/>
              <a:gd name="T3" fmla="*/ 2147483646 h 1285"/>
              <a:gd name="T4" fmla="*/ 2147483646 w 1453"/>
              <a:gd name="T5" fmla="*/ 2147483646 h 1285"/>
              <a:gd name="T6" fmla="*/ 0 w 1453"/>
              <a:gd name="T7" fmla="*/ 2147483646 h 1285"/>
              <a:gd name="T8" fmla="*/ 2147483646 w 1453"/>
              <a:gd name="T9" fmla="*/ 2147483646 h 1285"/>
              <a:gd name="T10" fmla="*/ 2147483646 w 1453"/>
              <a:gd name="T11" fmla="*/ 2147483646 h 1285"/>
              <a:gd name="T12" fmla="*/ 2147483646 w 1453"/>
              <a:gd name="T13" fmla="*/ 2147483646 h 1285"/>
              <a:gd name="T14" fmla="*/ 2147483646 w 1453"/>
              <a:gd name="T15" fmla="*/ 2147483646 h 1285"/>
              <a:gd name="T16" fmla="*/ 2147483646 w 1453"/>
              <a:gd name="T17" fmla="*/ 2147483646 h 1285"/>
              <a:gd name="T18" fmla="*/ 2147483646 w 1453"/>
              <a:gd name="T19" fmla="*/ 2147483646 h 1285"/>
              <a:gd name="T20" fmla="*/ 2147483646 w 1453"/>
              <a:gd name="T21" fmla="*/ 2147483646 h 1285"/>
              <a:gd name="T22" fmla="*/ 2147483646 w 1453"/>
              <a:gd name="T23" fmla="*/ 2147483646 h 1285"/>
              <a:gd name="T24" fmla="*/ 2147483646 w 1453"/>
              <a:gd name="T25" fmla="*/ 2147483646 h 1285"/>
              <a:gd name="T26" fmla="*/ 2147483646 w 1453"/>
              <a:gd name="T27" fmla="*/ 2147483646 h 1285"/>
              <a:gd name="T28" fmla="*/ 2147483646 w 1453"/>
              <a:gd name="T29" fmla="*/ 2147483646 h 1285"/>
              <a:gd name="T30" fmla="*/ 2147483646 w 1453"/>
              <a:gd name="T31" fmla="*/ 2147483646 h 1285"/>
              <a:gd name="T32" fmla="*/ 2147483646 w 1453"/>
              <a:gd name="T33" fmla="*/ 2147483646 h 1285"/>
              <a:gd name="T34" fmla="*/ 2147483646 w 1453"/>
              <a:gd name="T35" fmla="*/ 2147483646 h 1285"/>
              <a:gd name="T36" fmla="*/ 2147483646 w 1453"/>
              <a:gd name="T37" fmla="*/ 2147483646 h 1285"/>
              <a:gd name="T38" fmla="*/ 2147483646 w 1453"/>
              <a:gd name="T39" fmla="*/ 2147483646 h 1285"/>
              <a:gd name="T40" fmla="*/ 2147483646 w 1453"/>
              <a:gd name="T41" fmla="*/ 2147483646 h 1285"/>
              <a:gd name="T42" fmla="*/ 2147483646 w 1453"/>
              <a:gd name="T43" fmla="*/ 2147483646 h 1285"/>
              <a:gd name="T44" fmla="*/ 2147483646 w 1453"/>
              <a:gd name="T45" fmla="*/ 2147483646 h 1285"/>
              <a:gd name="T46" fmla="*/ 2147483646 w 1453"/>
              <a:gd name="T47" fmla="*/ 2147483646 h 1285"/>
              <a:gd name="T48" fmla="*/ 2147483646 w 1453"/>
              <a:gd name="T49" fmla="*/ 2147483646 h 1285"/>
              <a:gd name="T50" fmla="*/ 2147483646 w 1453"/>
              <a:gd name="T51" fmla="*/ 2147483646 h 1285"/>
              <a:gd name="T52" fmla="*/ 2147483646 w 1453"/>
              <a:gd name="T53" fmla="*/ 2147483646 h 1285"/>
              <a:gd name="T54" fmla="*/ 2147483646 w 1453"/>
              <a:gd name="T55" fmla="*/ 2147483646 h 1285"/>
              <a:gd name="T56" fmla="*/ 2147483646 w 1453"/>
              <a:gd name="T57" fmla="*/ 2147483646 h 1285"/>
              <a:gd name="T58" fmla="*/ 2147483646 w 1453"/>
              <a:gd name="T59" fmla="*/ 2147483646 h 1285"/>
              <a:gd name="T60" fmla="*/ 2147483646 w 1453"/>
              <a:gd name="T61" fmla="*/ 2147483646 h 1285"/>
              <a:gd name="T62" fmla="*/ 2147483646 w 1453"/>
              <a:gd name="T63" fmla="*/ 2147483646 h 1285"/>
              <a:gd name="T64" fmla="*/ 2147483646 w 1453"/>
              <a:gd name="T65" fmla="*/ 2147483646 h 1285"/>
              <a:gd name="T66" fmla="*/ 2147483646 w 1453"/>
              <a:gd name="T67" fmla="*/ 2147483646 h 1285"/>
              <a:gd name="T68" fmla="*/ 2147483646 w 1453"/>
              <a:gd name="T69" fmla="*/ 2147483646 h 1285"/>
              <a:gd name="T70" fmla="*/ 2147483646 w 1453"/>
              <a:gd name="T71" fmla="*/ 2147483646 h 1285"/>
              <a:gd name="T72" fmla="*/ 2147483646 w 1453"/>
              <a:gd name="T73" fmla="*/ 2147483646 h 1285"/>
              <a:gd name="T74" fmla="*/ 2147483646 w 1453"/>
              <a:gd name="T75" fmla="*/ 2147483646 h 1285"/>
              <a:gd name="T76" fmla="*/ 2147483646 w 1453"/>
              <a:gd name="T77" fmla="*/ 2147483646 h 1285"/>
              <a:gd name="T78" fmla="*/ 2147483646 w 1453"/>
              <a:gd name="T79" fmla="*/ 2147483646 h 1285"/>
              <a:gd name="T80" fmla="*/ 2147483646 w 1453"/>
              <a:gd name="T81" fmla="*/ 2147483646 h 1285"/>
              <a:gd name="T82" fmla="*/ 2147483646 w 1453"/>
              <a:gd name="T83" fmla="*/ 2147483646 h 1285"/>
              <a:gd name="T84" fmla="*/ 2147483646 w 1453"/>
              <a:gd name="T85" fmla="*/ 2147483646 h 1285"/>
              <a:gd name="T86" fmla="*/ 2147483646 w 1453"/>
              <a:gd name="T87" fmla="*/ 2147483646 h 1285"/>
              <a:gd name="T88" fmla="*/ 2147483646 w 1453"/>
              <a:gd name="T89" fmla="*/ 2147483646 h 1285"/>
              <a:gd name="T90" fmla="*/ 2147483646 w 1453"/>
              <a:gd name="T91" fmla="*/ 2147483646 h 1285"/>
              <a:gd name="T92" fmla="*/ 2147483646 w 1453"/>
              <a:gd name="T93" fmla="*/ 2147483646 h 1285"/>
              <a:gd name="T94" fmla="*/ 2147483646 w 1453"/>
              <a:gd name="T95" fmla="*/ 2147483646 h 1285"/>
              <a:gd name="T96" fmla="*/ 2147483646 w 1453"/>
              <a:gd name="T97" fmla="*/ 2147483646 h 1285"/>
              <a:gd name="T98" fmla="*/ 2147483646 w 1453"/>
              <a:gd name="T99" fmla="*/ 2147483646 h 1285"/>
              <a:gd name="T100" fmla="*/ 2147483646 w 1453"/>
              <a:gd name="T101" fmla="*/ 2147483646 h 1285"/>
              <a:gd name="T102" fmla="*/ 2147483646 w 1453"/>
              <a:gd name="T103" fmla="*/ 2147483646 h 1285"/>
              <a:gd name="T104" fmla="*/ 2147483646 w 1453"/>
              <a:gd name="T105" fmla="*/ 2147483646 h 12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53"/>
              <a:gd name="T160" fmla="*/ 0 h 1285"/>
              <a:gd name="T161" fmla="*/ 1453 w 1453"/>
              <a:gd name="T162" fmla="*/ 1285 h 12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53" h="1285">
                <a:moveTo>
                  <a:pt x="390" y="1284"/>
                </a:moveTo>
                <a:lnTo>
                  <a:pt x="348" y="1274"/>
                </a:lnTo>
                <a:lnTo>
                  <a:pt x="310" y="1265"/>
                </a:lnTo>
                <a:lnTo>
                  <a:pt x="276" y="1254"/>
                </a:lnTo>
                <a:lnTo>
                  <a:pt x="242" y="1237"/>
                </a:lnTo>
                <a:lnTo>
                  <a:pt x="209" y="1221"/>
                </a:lnTo>
                <a:lnTo>
                  <a:pt x="181" y="1205"/>
                </a:lnTo>
                <a:lnTo>
                  <a:pt x="154" y="1185"/>
                </a:lnTo>
                <a:lnTo>
                  <a:pt x="127" y="1164"/>
                </a:lnTo>
                <a:lnTo>
                  <a:pt x="104" y="1141"/>
                </a:lnTo>
                <a:lnTo>
                  <a:pt x="83" y="1118"/>
                </a:lnTo>
                <a:lnTo>
                  <a:pt x="66" y="1090"/>
                </a:lnTo>
                <a:lnTo>
                  <a:pt x="49" y="1063"/>
                </a:lnTo>
                <a:lnTo>
                  <a:pt x="36" y="1037"/>
                </a:lnTo>
                <a:lnTo>
                  <a:pt x="24" y="1007"/>
                </a:lnTo>
                <a:lnTo>
                  <a:pt x="15" y="975"/>
                </a:lnTo>
                <a:lnTo>
                  <a:pt x="7" y="948"/>
                </a:lnTo>
                <a:lnTo>
                  <a:pt x="1" y="913"/>
                </a:lnTo>
                <a:lnTo>
                  <a:pt x="0" y="881"/>
                </a:lnTo>
                <a:lnTo>
                  <a:pt x="0" y="849"/>
                </a:lnTo>
                <a:lnTo>
                  <a:pt x="1" y="814"/>
                </a:lnTo>
                <a:lnTo>
                  <a:pt x="5" y="782"/>
                </a:lnTo>
                <a:lnTo>
                  <a:pt x="11" y="747"/>
                </a:lnTo>
                <a:lnTo>
                  <a:pt x="19" y="713"/>
                </a:lnTo>
                <a:lnTo>
                  <a:pt x="30" y="678"/>
                </a:lnTo>
                <a:lnTo>
                  <a:pt x="43" y="642"/>
                </a:lnTo>
                <a:lnTo>
                  <a:pt x="59" y="609"/>
                </a:lnTo>
                <a:lnTo>
                  <a:pt x="76" y="572"/>
                </a:lnTo>
                <a:lnTo>
                  <a:pt x="97" y="540"/>
                </a:lnTo>
                <a:lnTo>
                  <a:pt x="120" y="503"/>
                </a:lnTo>
                <a:lnTo>
                  <a:pt x="142" y="471"/>
                </a:lnTo>
                <a:lnTo>
                  <a:pt x="169" y="437"/>
                </a:lnTo>
                <a:lnTo>
                  <a:pt x="198" y="407"/>
                </a:lnTo>
                <a:lnTo>
                  <a:pt x="215" y="388"/>
                </a:lnTo>
                <a:lnTo>
                  <a:pt x="236" y="370"/>
                </a:lnTo>
                <a:lnTo>
                  <a:pt x="257" y="349"/>
                </a:lnTo>
                <a:lnTo>
                  <a:pt x="280" y="329"/>
                </a:lnTo>
                <a:lnTo>
                  <a:pt x="304" y="310"/>
                </a:lnTo>
                <a:lnTo>
                  <a:pt x="329" y="287"/>
                </a:lnTo>
                <a:lnTo>
                  <a:pt x="356" y="266"/>
                </a:lnTo>
                <a:lnTo>
                  <a:pt x="383" y="243"/>
                </a:lnTo>
                <a:lnTo>
                  <a:pt x="411" y="220"/>
                </a:lnTo>
                <a:lnTo>
                  <a:pt x="442" y="200"/>
                </a:lnTo>
                <a:lnTo>
                  <a:pt x="472" y="179"/>
                </a:lnTo>
                <a:lnTo>
                  <a:pt x="503" y="156"/>
                </a:lnTo>
                <a:lnTo>
                  <a:pt x="533" y="135"/>
                </a:lnTo>
                <a:lnTo>
                  <a:pt x="565" y="117"/>
                </a:lnTo>
                <a:lnTo>
                  <a:pt x="598" y="96"/>
                </a:lnTo>
                <a:lnTo>
                  <a:pt x="630" y="78"/>
                </a:lnTo>
                <a:lnTo>
                  <a:pt x="661" y="62"/>
                </a:lnTo>
                <a:lnTo>
                  <a:pt x="693" y="48"/>
                </a:lnTo>
                <a:lnTo>
                  <a:pt x="726" y="34"/>
                </a:lnTo>
                <a:lnTo>
                  <a:pt x="756" y="23"/>
                </a:lnTo>
                <a:lnTo>
                  <a:pt x="786" y="11"/>
                </a:lnTo>
                <a:lnTo>
                  <a:pt x="817" y="6"/>
                </a:lnTo>
                <a:lnTo>
                  <a:pt x="846" y="0"/>
                </a:lnTo>
                <a:lnTo>
                  <a:pt x="874" y="0"/>
                </a:lnTo>
                <a:lnTo>
                  <a:pt x="901" y="0"/>
                </a:lnTo>
                <a:lnTo>
                  <a:pt x="927" y="0"/>
                </a:lnTo>
                <a:lnTo>
                  <a:pt x="952" y="6"/>
                </a:lnTo>
                <a:lnTo>
                  <a:pt x="975" y="13"/>
                </a:lnTo>
                <a:lnTo>
                  <a:pt x="998" y="27"/>
                </a:lnTo>
                <a:lnTo>
                  <a:pt x="1019" y="41"/>
                </a:lnTo>
                <a:lnTo>
                  <a:pt x="1036" y="59"/>
                </a:lnTo>
                <a:lnTo>
                  <a:pt x="1053" y="82"/>
                </a:lnTo>
                <a:lnTo>
                  <a:pt x="1053" y="138"/>
                </a:lnTo>
                <a:lnTo>
                  <a:pt x="1027" y="131"/>
                </a:lnTo>
                <a:lnTo>
                  <a:pt x="1013" y="138"/>
                </a:lnTo>
                <a:lnTo>
                  <a:pt x="992" y="119"/>
                </a:lnTo>
                <a:lnTo>
                  <a:pt x="1013" y="98"/>
                </a:lnTo>
                <a:lnTo>
                  <a:pt x="1002" y="82"/>
                </a:lnTo>
                <a:lnTo>
                  <a:pt x="988" y="71"/>
                </a:lnTo>
                <a:lnTo>
                  <a:pt x="973" y="62"/>
                </a:lnTo>
                <a:lnTo>
                  <a:pt x="956" y="55"/>
                </a:lnTo>
                <a:lnTo>
                  <a:pt x="937" y="50"/>
                </a:lnTo>
                <a:lnTo>
                  <a:pt x="918" y="50"/>
                </a:lnTo>
                <a:lnTo>
                  <a:pt x="895" y="50"/>
                </a:lnTo>
                <a:lnTo>
                  <a:pt x="874" y="52"/>
                </a:lnTo>
                <a:lnTo>
                  <a:pt x="849" y="55"/>
                </a:lnTo>
                <a:lnTo>
                  <a:pt x="825" y="62"/>
                </a:lnTo>
                <a:lnTo>
                  <a:pt x="802" y="71"/>
                </a:lnTo>
                <a:lnTo>
                  <a:pt x="775" y="80"/>
                </a:lnTo>
                <a:lnTo>
                  <a:pt x="748" y="92"/>
                </a:lnTo>
                <a:lnTo>
                  <a:pt x="722" y="103"/>
                </a:lnTo>
                <a:lnTo>
                  <a:pt x="695" y="119"/>
                </a:lnTo>
                <a:lnTo>
                  <a:pt x="666" y="133"/>
                </a:lnTo>
                <a:lnTo>
                  <a:pt x="640" y="149"/>
                </a:lnTo>
                <a:lnTo>
                  <a:pt x="611" y="165"/>
                </a:lnTo>
                <a:lnTo>
                  <a:pt x="583" y="186"/>
                </a:lnTo>
                <a:lnTo>
                  <a:pt x="556" y="202"/>
                </a:lnTo>
                <a:lnTo>
                  <a:pt x="529" y="223"/>
                </a:lnTo>
                <a:lnTo>
                  <a:pt x="503" y="241"/>
                </a:lnTo>
                <a:lnTo>
                  <a:pt x="478" y="260"/>
                </a:lnTo>
                <a:lnTo>
                  <a:pt x="451" y="280"/>
                </a:lnTo>
                <a:lnTo>
                  <a:pt x="426" y="299"/>
                </a:lnTo>
                <a:lnTo>
                  <a:pt x="403" y="319"/>
                </a:lnTo>
                <a:lnTo>
                  <a:pt x="381" y="338"/>
                </a:lnTo>
                <a:lnTo>
                  <a:pt x="358" y="356"/>
                </a:lnTo>
                <a:lnTo>
                  <a:pt x="337" y="375"/>
                </a:lnTo>
                <a:lnTo>
                  <a:pt x="318" y="391"/>
                </a:lnTo>
                <a:lnTo>
                  <a:pt x="299" y="409"/>
                </a:lnTo>
                <a:lnTo>
                  <a:pt x="282" y="425"/>
                </a:lnTo>
                <a:lnTo>
                  <a:pt x="255" y="446"/>
                </a:lnTo>
                <a:lnTo>
                  <a:pt x="228" y="474"/>
                </a:lnTo>
                <a:lnTo>
                  <a:pt x="203" y="499"/>
                </a:lnTo>
                <a:lnTo>
                  <a:pt x="177" y="531"/>
                </a:lnTo>
                <a:lnTo>
                  <a:pt x="154" y="566"/>
                </a:lnTo>
                <a:lnTo>
                  <a:pt x="131" y="602"/>
                </a:lnTo>
                <a:lnTo>
                  <a:pt x="108" y="639"/>
                </a:lnTo>
                <a:lnTo>
                  <a:pt x="91" y="678"/>
                </a:lnTo>
                <a:lnTo>
                  <a:pt x="76" y="722"/>
                </a:lnTo>
                <a:lnTo>
                  <a:pt x="64" y="763"/>
                </a:lnTo>
                <a:lnTo>
                  <a:pt x="55" y="807"/>
                </a:lnTo>
                <a:lnTo>
                  <a:pt x="51" y="851"/>
                </a:lnTo>
                <a:lnTo>
                  <a:pt x="51" y="897"/>
                </a:lnTo>
                <a:lnTo>
                  <a:pt x="53" y="941"/>
                </a:lnTo>
                <a:lnTo>
                  <a:pt x="64" y="984"/>
                </a:lnTo>
                <a:lnTo>
                  <a:pt x="78" y="1028"/>
                </a:lnTo>
                <a:lnTo>
                  <a:pt x="100" y="1060"/>
                </a:lnTo>
                <a:lnTo>
                  <a:pt x="125" y="1088"/>
                </a:lnTo>
                <a:lnTo>
                  <a:pt x="154" y="1113"/>
                </a:lnTo>
                <a:lnTo>
                  <a:pt x="182" y="1136"/>
                </a:lnTo>
                <a:lnTo>
                  <a:pt x="215" y="1155"/>
                </a:lnTo>
                <a:lnTo>
                  <a:pt x="247" y="1171"/>
                </a:lnTo>
                <a:lnTo>
                  <a:pt x="283" y="1187"/>
                </a:lnTo>
                <a:lnTo>
                  <a:pt x="322" y="1196"/>
                </a:lnTo>
                <a:lnTo>
                  <a:pt x="360" y="1205"/>
                </a:lnTo>
                <a:lnTo>
                  <a:pt x="400" y="1210"/>
                </a:lnTo>
                <a:lnTo>
                  <a:pt x="440" y="1212"/>
                </a:lnTo>
                <a:lnTo>
                  <a:pt x="482" y="1214"/>
                </a:lnTo>
                <a:lnTo>
                  <a:pt x="524" y="1210"/>
                </a:lnTo>
                <a:lnTo>
                  <a:pt x="567" y="1205"/>
                </a:lnTo>
                <a:lnTo>
                  <a:pt x="611" y="1198"/>
                </a:lnTo>
                <a:lnTo>
                  <a:pt x="655" y="1191"/>
                </a:lnTo>
                <a:lnTo>
                  <a:pt x="699" y="1180"/>
                </a:lnTo>
                <a:lnTo>
                  <a:pt x="743" y="1168"/>
                </a:lnTo>
                <a:lnTo>
                  <a:pt x="786" y="1152"/>
                </a:lnTo>
                <a:lnTo>
                  <a:pt x="828" y="1139"/>
                </a:lnTo>
                <a:lnTo>
                  <a:pt x="874" y="1120"/>
                </a:lnTo>
                <a:lnTo>
                  <a:pt x="914" y="1102"/>
                </a:lnTo>
                <a:lnTo>
                  <a:pt x="956" y="1081"/>
                </a:lnTo>
                <a:lnTo>
                  <a:pt x="996" y="1058"/>
                </a:lnTo>
                <a:lnTo>
                  <a:pt x="1036" y="1035"/>
                </a:lnTo>
                <a:lnTo>
                  <a:pt x="1072" y="1012"/>
                </a:lnTo>
                <a:lnTo>
                  <a:pt x="1109" y="984"/>
                </a:lnTo>
                <a:lnTo>
                  <a:pt x="1143" y="959"/>
                </a:lnTo>
                <a:lnTo>
                  <a:pt x="1175" y="929"/>
                </a:lnTo>
                <a:lnTo>
                  <a:pt x="1206" y="902"/>
                </a:lnTo>
                <a:lnTo>
                  <a:pt x="1234" y="874"/>
                </a:lnTo>
                <a:lnTo>
                  <a:pt x="1259" y="844"/>
                </a:lnTo>
                <a:lnTo>
                  <a:pt x="1272" y="826"/>
                </a:lnTo>
                <a:lnTo>
                  <a:pt x="1288" y="807"/>
                </a:lnTo>
                <a:lnTo>
                  <a:pt x="1301" y="789"/>
                </a:lnTo>
                <a:lnTo>
                  <a:pt x="1314" y="768"/>
                </a:lnTo>
                <a:lnTo>
                  <a:pt x="1326" y="747"/>
                </a:lnTo>
                <a:lnTo>
                  <a:pt x="1339" y="729"/>
                </a:lnTo>
                <a:lnTo>
                  <a:pt x="1351" y="708"/>
                </a:lnTo>
                <a:lnTo>
                  <a:pt x="1362" y="688"/>
                </a:lnTo>
                <a:lnTo>
                  <a:pt x="1371" y="665"/>
                </a:lnTo>
                <a:lnTo>
                  <a:pt x="1381" y="642"/>
                </a:lnTo>
                <a:lnTo>
                  <a:pt x="1387" y="618"/>
                </a:lnTo>
                <a:lnTo>
                  <a:pt x="1392" y="593"/>
                </a:lnTo>
                <a:lnTo>
                  <a:pt x="1398" y="568"/>
                </a:lnTo>
                <a:lnTo>
                  <a:pt x="1400" y="543"/>
                </a:lnTo>
                <a:lnTo>
                  <a:pt x="1400" y="515"/>
                </a:lnTo>
                <a:lnTo>
                  <a:pt x="1398" y="483"/>
                </a:lnTo>
                <a:lnTo>
                  <a:pt x="1404" y="483"/>
                </a:lnTo>
                <a:lnTo>
                  <a:pt x="1392" y="460"/>
                </a:lnTo>
                <a:lnTo>
                  <a:pt x="1379" y="439"/>
                </a:lnTo>
                <a:lnTo>
                  <a:pt x="1366" y="421"/>
                </a:lnTo>
                <a:lnTo>
                  <a:pt x="1351" y="404"/>
                </a:lnTo>
                <a:lnTo>
                  <a:pt x="1335" y="388"/>
                </a:lnTo>
                <a:lnTo>
                  <a:pt x="1318" y="375"/>
                </a:lnTo>
                <a:lnTo>
                  <a:pt x="1297" y="363"/>
                </a:lnTo>
                <a:lnTo>
                  <a:pt x="1280" y="352"/>
                </a:lnTo>
                <a:lnTo>
                  <a:pt x="1259" y="342"/>
                </a:lnTo>
                <a:lnTo>
                  <a:pt x="1238" y="335"/>
                </a:lnTo>
                <a:lnTo>
                  <a:pt x="1217" y="329"/>
                </a:lnTo>
                <a:lnTo>
                  <a:pt x="1194" y="324"/>
                </a:lnTo>
                <a:lnTo>
                  <a:pt x="1171" y="322"/>
                </a:lnTo>
                <a:lnTo>
                  <a:pt x="1147" y="322"/>
                </a:lnTo>
                <a:lnTo>
                  <a:pt x="1124" y="319"/>
                </a:lnTo>
                <a:lnTo>
                  <a:pt x="1099" y="319"/>
                </a:lnTo>
                <a:lnTo>
                  <a:pt x="1074" y="322"/>
                </a:lnTo>
                <a:lnTo>
                  <a:pt x="1051" y="322"/>
                </a:lnTo>
                <a:lnTo>
                  <a:pt x="1027" y="324"/>
                </a:lnTo>
                <a:lnTo>
                  <a:pt x="1002" y="329"/>
                </a:lnTo>
                <a:lnTo>
                  <a:pt x="977" y="333"/>
                </a:lnTo>
                <a:lnTo>
                  <a:pt x="952" y="340"/>
                </a:lnTo>
                <a:lnTo>
                  <a:pt x="929" y="342"/>
                </a:lnTo>
                <a:lnTo>
                  <a:pt x="905" y="349"/>
                </a:lnTo>
                <a:lnTo>
                  <a:pt x="882" y="358"/>
                </a:lnTo>
                <a:lnTo>
                  <a:pt x="859" y="365"/>
                </a:lnTo>
                <a:lnTo>
                  <a:pt x="836" y="372"/>
                </a:lnTo>
                <a:lnTo>
                  <a:pt x="815" y="379"/>
                </a:lnTo>
                <a:lnTo>
                  <a:pt x="796" y="388"/>
                </a:lnTo>
                <a:lnTo>
                  <a:pt x="775" y="395"/>
                </a:lnTo>
                <a:lnTo>
                  <a:pt x="756" y="404"/>
                </a:lnTo>
                <a:lnTo>
                  <a:pt x="739" y="411"/>
                </a:lnTo>
                <a:lnTo>
                  <a:pt x="739" y="386"/>
                </a:lnTo>
                <a:lnTo>
                  <a:pt x="760" y="377"/>
                </a:lnTo>
                <a:lnTo>
                  <a:pt x="783" y="368"/>
                </a:lnTo>
                <a:lnTo>
                  <a:pt x="806" y="358"/>
                </a:lnTo>
                <a:lnTo>
                  <a:pt x="830" y="349"/>
                </a:lnTo>
                <a:lnTo>
                  <a:pt x="857" y="340"/>
                </a:lnTo>
                <a:lnTo>
                  <a:pt x="882" y="329"/>
                </a:lnTo>
                <a:lnTo>
                  <a:pt x="908" y="319"/>
                </a:lnTo>
                <a:lnTo>
                  <a:pt x="935" y="308"/>
                </a:lnTo>
                <a:lnTo>
                  <a:pt x="964" y="299"/>
                </a:lnTo>
                <a:lnTo>
                  <a:pt x="990" y="289"/>
                </a:lnTo>
                <a:lnTo>
                  <a:pt x="1019" y="280"/>
                </a:lnTo>
                <a:lnTo>
                  <a:pt x="1048" y="276"/>
                </a:lnTo>
                <a:lnTo>
                  <a:pt x="1074" y="269"/>
                </a:lnTo>
                <a:lnTo>
                  <a:pt x="1103" y="264"/>
                </a:lnTo>
                <a:lnTo>
                  <a:pt x="1129" y="260"/>
                </a:lnTo>
                <a:lnTo>
                  <a:pt x="1158" y="255"/>
                </a:lnTo>
                <a:lnTo>
                  <a:pt x="1183" y="255"/>
                </a:lnTo>
                <a:lnTo>
                  <a:pt x="1210" y="257"/>
                </a:lnTo>
                <a:lnTo>
                  <a:pt x="1234" y="260"/>
                </a:lnTo>
                <a:lnTo>
                  <a:pt x="1259" y="266"/>
                </a:lnTo>
                <a:lnTo>
                  <a:pt x="1282" y="273"/>
                </a:lnTo>
                <a:lnTo>
                  <a:pt x="1305" y="283"/>
                </a:lnTo>
                <a:lnTo>
                  <a:pt x="1326" y="294"/>
                </a:lnTo>
                <a:lnTo>
                  <a:pt x="1347" y="310"/>
                </a:lnTo>
                <a:lnTo>
                  <a:pt x="1366" y="326"/>
                </a:lnTo>
                <a:lnTo>
                  <a:pt x="1383" y="347"/>
                </a:lnTo>
                <a:lnTo>
                  <a:pt x="1398" y="370"/>
                </a:lnTo>
                <a:lnTo>
                  <a:pt x="1413" y="400"/>
                </a:lnTo>
                <a:lnTo>
                  <a:pt x="1427" y="430"/>
                </a:lnTo>
                <a:lnTo>
                  <a:pt x="1436" y="462"/>
                </a:lnTo>
                <a:lnTo>
                  <a:pt x="1444" y="501"/>
                </a:lnTo>
                <a:lnTo>
                  <a:pt x="1452" y="545"/>
                </a:lnTo>
                <a:lnTo>
                  <a:pt x="1444" y="598"/>
                </a:lnTo>
                <a:lnTo>
                  <a:pt x="1432" y="651"/>
                </a:lnTo>
                <a:lnTo>
                  <a:pt x="1417" y="699"/>
                </a:lnTo>
                <a:lnTo>
                  <a:pt x="1398" y="745"/>
                </a:lnTo>
                <a:lnTo>
                  <a:pt x="1379" y="789"/>
                </a:lnTo>
                <a:lnTo>
                  <a:pt x="1356" y="830"/>
                </a:lnTo>
                <a:lnTo>
                  <a:pt x="1331" y="867"/>
                </a:lnTo>
                <a:lnTo>
                  <a:pt x="1303" y="904"/>
                </a:lnTo>
                <a:lnTo>
                  <a:pt x="1274" y="938"/>
                </a:lnTo>
                <a:lnTo>
                  <a:pt x="1242" y="971"/>
                </a:lnTo>
                <a:lnTo>
                  <a:pt x="1210" y="1000"/>
                </a:lnTo>
                <a:lnTo>
                  <a:pt x="1175" y="1028"/>
                </a:lnTo>
                <a:lnTo>
                  <a:pt x="1139" y="1056"/>
                </a:lnTo>
                <a:lnTo>
                  <a:pt x="1103" y="1081"/>
                </a:lnTo>
                <a:lnTo>
                  <a:pt x="1063" y="1102"/>
                </a:lnTo>
                <a:lnTo>
                  <a:pt x="1025" y="1122"/>
                </a:lnTo>
                <a:lnTo>
                  <a:pt x="985" y="1141"/>
                </a:lnTo>
                <a:lnTo>
                  <a:pt x="945" y="1159"/>
                </a:lnTo>
                <a:lnTo>
                  <a:pt x="905" y="1173"/>
                </a:lnTo>
                <a:lnTo>
                  <a:pt x="863" y="1189"/>
                </a:lnTo>
                <a:lnTo>
                  <a:pt x="823" y="1203"/>
                </a:lnTo>
                <a:lnTo>
                  <a:pt x="781" y="1214"/>
                </a:lnTo>
                <a:lnTo>
                  <a:pt x="741" y="1226"/>
                </a:lnTo>
                <a:lnTo>
                  <a:pt x="701" y="1235"/>
                </a:lnTo>
                <a:lnTo>
                  <a:pt x="661" y="1242"/>
                </a:lnTo>
                <a:lnTo>
                  <a:pt x="623" y="1251"/>
                </a:lnTo>
                <a:lnTo>
                  <a:pt x="584" y="1258"/>
                </a:lnTo>
                <a:lnTo>
                  <a:pt x="548" y="1265"/>
                </a:lnTo>
                <a:lnTo>
                  <a:pt x="514" y="1270"/>
                </a:lnTo>
                <a:lnTo>
                  <a:pt x="480" y="1274"/>
                </a:lnTo>
                <a:lnTo>
                  <a:pt x="447" y="1279"/>
                </a:lnTo>
                <a:lnTo>
                  <a:pt x="417" y="1284"/>
                </a:lnTo>
                <a:lnTo>
                  <a:pt x="390" y="1284"/>
                </a:lnTo>
              </a:path>
            </a:pathLst>
          </a:custGeom>
          <a:gradFill rotWithShape="1">
            <a:gsLst>
              <a:gs pos="0">
                <a:srgbClr val="FF0000"/>
              </a:gs>
              <a:gs pos="100000">
                <a:srgbClr val="CC0000"/>
              </a:gs>
            </a:gsLst>
            <a:lin ang="270000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36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E26B87-EE2C-4F6C-8A8C-85ABB15BD9F2}" type="slidenum">
              <a:rPr lang="de-DE" altLang="zh-CN"/>
              <a:pPr/>
              <a:t>5</a:t>
            </a:fld>
            <a:endParaRPr lang="de-DE"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6792" name="Group 104"/>
          <p:cNvGraphicFramePr>
            <a:graphicFrameLocks noGrp="1"/>
          </p:cNvGraphicFramePr>
          <p:nvPr/>
        </p:nvGraphicFramePr>
        <p:xfrm>
          <a:off x="3078163" y="1130300"/>
          <a:ext cx="4410075" cy="5078413"/>
        </p:xfrm>
        <a:graphic>
          <a:graphicData uri="http://schemas.openxmlformats.org/drawingml/2006/table">
            <a:tbl>
              <a:tblPr/>
              <a:tblGrid>
                <a:gridCol w="1038225"/>
                <a:gridCol w="3371850"/>
              </a:tblGrid>
              <a:tr h="95829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provides a layered approach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to disrupt the intentions of both organized and opportunistic fraudsters. FAMS will Identify potential fraud before payment, reducing expensive recovery actions, Detect multiple behaviors and schemes simultaneously, Analyze claim and provider level information to detect suspicious patterns, and Provide evidence-based identification of target cases for investigation.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solution consists of proven GBS accelerators and assets supported by IBM software and technology</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represents proven innovation implemented at clients worldwide, and brings the best of IBM capabilities together.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research, technology, and expertise helps companies discover fraud scientifically, and pursue cases faster and more cost-effectively.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88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This runs on on IBM SoftLayer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 WebSphere, ILOG BRMS, Identity Insight,FileNet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50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(Incl industries)</a:t>
                      </a: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Healthcare Payer, Government (Medicaid, Medicare, Workers Compensation), Banking, Warranty, Insurance, Energy &amp; Utilities, Workers Compensation, Taxation, Travel</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CFO; Risk Manager, Head of Special Investigations Unit; Program Integrity coordinator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64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Uses advanced analytics and statistics, not queries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Contains pre-built behavior models that can be adapted in hours for a payer organization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Powerful analytics are presented in easy-to-understand format for investigators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Unlike many competing solutions, FAMS does not require users to have advanced degree in statistics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1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6729" name="Rectangle 37"/>
          <p:cNvSpPr>
            <a:spLocks noGrp="1" noChangeArrowheads="1"/>
          </p:cNvSpPr>
          <p:nvPr>
            <p:ph type="title" idx="4294967295"/>
          </p:nvPr>
        </p:nvSpPr>
        <p:spPr>
          <a:xfrm>
            <a:off x="187325" y="595313"/>
            <a:ext cx="7539038" cy="247650"/>
          </a:xfrm>
        </p:spPr>
        <p:txBody>
          <a:bodyPr/>
          <a:lstStyle/>
          <a:p>
            <a:pPr>
              <a:defRPr/>
            </a:pPr>
            <a:r>
              <a:rPr lang="en-US" dirty="0"/>
              <a:t>Fraud and Abuse Management System (FAMS)</a:t>
            </a:r>
            <a:endParaRPr lang="en-US" sz="1350" dirty="0"/>
          </a:p>
        </p:txBody>
      </p:sp>
      <p:sp>
        <p:nvSpPr>
          <p:cNvPr id="78891"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6793" name="Group 105"/>
          <p:cNvGraphicFramePr>
            <a:graphicFrameLocks noGrp="1"/>
          </p:cNvGraphicFramePr>
          <p:nvPr/>
        </p:nvGraphicFramePr>
        <p:xfrm>
          <a:off x="508000" y="1146175"/>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6794" name="Group 106"/>
          <p:cNvGraphicFramePr>
            <a:graphicFrameLocks noGrp="1"/>
          </p:cNvGraphicFramePr>
          <p:nvPr/>
        </p:nvGraphicFramePr>
        <p:xfrm>
          <a:off x="496888" y="4127500"/>
          <a:ext cx="2076450" cy="1166813"/>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02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BD81E9-3D87-4901-A99C-EA2708B8ABC1}" type="slidenum">
              <a:rPr lang="de-DE" altLang="zh-CN"/>
              <a:pPr/>
              <a:t>50</a:t>
            </a:fld>
            <a:endParaRPr lang="de-DE"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0"/>
          </p:nvPr>
        </p:nvSpPr>
        <p:spPr>
          <a:xfrm>
            <a:off x="919163" y="5459413"/>
            <a:ext cx="400050" cy="171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68038A-4D5F-4B3A-8C26-FFA5195F8D71}" type="slidenum">
              <a:rPr lang="en-US" altLang="zh-CN"/>
              <a:pPr/>
              <a:t>51</a:t>
            </a:fld>
            <a:endParaRPr lang="en-US" altLang="zh-CN"/>
          </a:p>
        </p:txBody>
      </p:sp>
      <p:sp>
        <p:nvSpPr>
          <p:cNvPr id="80898"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8739" name="Rectangle 2"/>
          <p:cNvSpPr>
            <a:spLocks noChangeArrowheads="1"/>
          </p:cNvSpPr>
          <p:nvPr/>
        </p:nvSpPr>
        <p:spPr bwMode="auto">
          <a:xfrm>
            <a:off x="269875" y="603250"/>
            <a:ext cx="530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Fraud and Abuse Management System</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Clients detect, prevent, investigate, and discover fraudulent behavior</a:t>
            </a:r>
          </a:p>
        </p:txBody>
      </p:sp>
      <p:grpSp>
        <p:nvGrpSpPr>
          <p:cNvPr id="83973" name="Group 1"/>
          <p:cNvGrpSpPr>
            <a:grpSpLocks/>
          </p:cNvGrpSpPr>
          <p:nvPr/>
        </p:nvGrpSpPr>
        <p:grpSpPr bwMode="auto">
          <a:xfrm>
            <a:off x="660400" y="1541463"/>
            <a:ext cx="7785100" cy="4879975"/>
            <a:chOff x="927163" y="1510127"/>
            <a:chExt cx="6605588" cy="4092381"/>
          </a:xfrm>
        </p:grpSpPr>
        <p:sp>
          <p:nvSpPr>
            <p:cNvPr id="184326" name="Text Box 3"/>
            <p:cNvSpPr txBox="1">
              <a:spLocks noChangeArrowheads="1"/>
            </p:cNvSpPr>
            <p:nvPr/>
          </p:nvSpPr>
          <p:spPr bwMode="auto">
            <a:xfrm>
              <a:off x="927163" y="4365741"/>
              <a:ext cx="3922405" cy="1236767"/>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Identify potential fraud before payment, reducing expensive recovery actions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Detect multiple behaviors and schemes simultaneously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Analyze claim and provider level information to detect suspicious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 evidence-based identification of target cases for investigation</a:t>
              </a:r>
            </a:p>
          </p:txBody>
        </p:sp>
        <p:sp>
          <p:nvSpPr>
            <p:cNvPr id="184327" name="Text Box 3"/>
            <p:cNvSpPr txBox="1">
              <a:spLocks noChangeArrowheads="1"/>
            </p:cNvSpPr>
            <p:nvPr/>
          </p:nvSpPr>
          <p:spPr bwMode="auto">
            <a:xfrm>
              <a:off x="933898" y="1510127"/>
              <a:ext cx="3922405" cy="1747981"/>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The FAMS for Business Controls asset runs on an IBM SoftLayer SmartCloud.  </a:t>
              </a:r>
              <a:br>
                <a:rPr lang="en-US" sz="900" b="1">
                  <a:solidFill>
                    <a:srgbClr val="000000"/>
                  </a:solidFill>
                  <a:ea typeface="MS PGothic" panose="020B0600070205080204" pitchFamily="34" charset="-128"/>
                </a:rPr>
              </a:br>
              <a:r>
                <a:rPr lang="en-US" sz="900" b="1">
                  <a:solidFill>
                    <a:srgbClr val="000000"/>
                  </a:solidFill>
                  <a:ea typeface="MS PGothic" panose="020B0600070205080204" pitchFamily="34" charset="-128"/>
                </a:rPr>
                <a:t>It is a private Cloud configuration, accessible by a client for analysis and reports through a secure web browser connection</a:t>
              </a:r>
            </a:p>
          </p:txBody>
        </p:sp>
        <p:sp>
          <p:nvSpPr>
            <p:cNvPr id="83979" name="Rectangle 21"/>
            <p:cNvSpPr>
              <a:spLocks noChangeArrowheads="1"/>
            </p:cNvSpPr>
            <p:nvPr/>
          </p:nvSpPr>
          <p:spPr bwMode="auto">
            <a:xfrm>
              <a:off x="4968145" y="4606944"/>
              <a:ext cx="25646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Humana reported a 30% - 40% reduction in cycle time for identification and verification of questionable claims</a:t>
              </a:r>
            </a:p>
          </p:txBody>
        </p:sp>
        <p:sp>
          <p:nvSpPr>
            <p:cNvPr id="27" name="Text Box 3"/>
            <p:cNvSpPr txBox="1">
              <a:spLocks noChangeArrowheads="1"/>
            </p:cNvSpPr>
            <p:nvPr/>
          </p:nvSpPr>
          <p:spPr bwMode="auto">
            <a:xfrm>
              <a:off x="933898" y="3059747"/>
              <a:ext cx="3922405" cy="1238098"/>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Uses advanced analytics and statistics, not queries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Contains pre-built behavior models that can be adapted in hours for a payer organization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Powerful analytics are presented in easy-to-understand format for investigators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Unlike many competing solutions, FAMS does not require users to have advanced degree in statistics</a:t>
              </a:r>
            </a:p>
          </p:txBody>
        </p:sp>
        <p:pic>
          <p:nvPicPr>
            <p:cNvPr id="83981"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097" y="3084135"/>
              <a:ext cx="2551509" cy="155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Picture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1482" y="1610140"/>
              <a:ext cx="2426494"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74" name="Group 14"/>
          <p:cNvGrpSpPr>
            <a:grpSpLocks/>
          </p:cNvGrpSpPr>
          <p:nvPr/>
        </p:nvGrpSpPr>
        <p:grpSpPr bwMode="auto">
          <a:xfrm>
            <a:off x="7280275" y="919163"/>
            <a:ext cx="800100" cy="752475"/>
            <a:chOff x="5039" y="341"/>
            <a:chExt cx="576" cy="632"/>
          </a:xfrm>
        </p:grpSpPr>
        <p:pic>
          <p:nvPicPr>
            <p:cNvPr id="83975" name="Picture 15" descr="Blue_Button"/>
            <p:cNvPicPr>
              <a:picLocks noChangeAspect="1" noChangeArrowheads="1"/>
            </p:cNvPicPr>
            <p:nvPr/>
          </p:nvPicPr>
          <p:blipFill>
            <a:blip r:embed="rId5"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0887" name="Group 103"/>
          <p:cNvGraphicFramePr>
            <a:graphicFrameLocks noGrp="1"/>
          </p:cNvGraphicFramePr>
          <p:nvPr/>
        </p:nvGraphicFramePr>
        <p:xfrm>
          <a:off x="2938463" y="1141413"/>
          <a:ext cx="4652962" cy="5448300"/>
        </p:xfrm>
        <a:graphic>
          <a:graphicData uri="http://schemas.openxmlformats.org/drawingml/2006/table">
            <a:tbl>
              <a:tblPr/>
              <a:tblGrid>
                <a:gridCol w="1039415"/>
                <a:gridCol w="3613547"/>
              </a:tblGrid>
              <a:tr h="154476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Customer MDM is a feature-rich recommender system developed to generate explicit customer profiles, boost sales and provide a rich infrastructure for advertisement targeting.  It takes business data related to customers and analyzes the behavioral data and enables new insights and business scenarios based on analysis of relationships among customers and content and relationships of customers among themselves. MDM gathers customer information from various sources to build rich customer profiles. Information sources include products, warehouse inventory, behavioral data from web searching and browsing, blogs and Twitter, location and time information and other sources such as products browsed or purchased, product catalogs,  web site metadata, public sources, IMDB and others. MDM supports multiple usage scenarios, including analyzing behavior to tune product and service offerings; optimizing advertising by predicting customer demographics; and optimizing marketing by understanding customer interests. Customer MDM supports new products launches, customer acquisitions and advertisement campaign management.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141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Customer Marketing MDM Provides an analysis framework to: Analyze interactions with a customer through all channels, Build a model of the customer representing his/her behavior and preferences, Build a model of the products representing the segment of customers consuming them, It is symmetric: it can recommend products for customers and customers for products (targeting), Helps determine what is appropriate for this (type of) customer?, Helps determine who to promote this (type of) service/product/content to?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asset runs on the IBM SmartCloud in a private cloud configuration.  It is available for projects in a subscription-based model.</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ODS, MDM Server</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All industries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CFOs, CEO, VP of Marketing, VPs of Products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08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It improves marketing by understanding customer interests as expressed in social media and other data sources, it can recommend products for customers and customers for products, Exploits rich information about customers and products, Supports all scenarios: new customers, new products, customer context, product categories , Dynamically combines popularity, products associations, collaborative and social recommendations for optimized results, Directly generates recommendations that can be accessed through the system API or the Marketing and Targeting GUI</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64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0825" name="Rectangle 37"/>
          <p:cNvSpPr>
            <a:spLocks noGrp="1" noChangeArrowheads="1"/>
          </p:cNvSpPr>
          <p:nvPr>
            <p:ph type="title" idx="4294967295"/>
          </p:nvPr>
        </p:nvSpPr>
        <p:spPr>
          <a:xfrm>
            <a:off x="169863" y="595313"/>
            <a:ext cx="7404100" cy="247650"/>
          </a:xfrm>
        </p:spPr>
        <p:txBody>
          <a:bodyPr/>
          <a:lstStyle/>
          <a:p>
            <a:pPr>
              <a:defRPr/>
            </a:pPr>
            <a:r>
              <a:rPr lang="en-US" dirty="0"/>
              <a:t>Customer Master Data Management (MDM)</a:t>
            </a:r>
            <a:endParaRPr lang="en-US" sz="1350" dirty="0"/>
          </a:p>
        </p:txBody>
      </p:sp>
      <p:sp>
        <p:nvSpPr>
          <p:cNvPr id="8708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30888" name="Group 104"/>
          <p:cNvGraphicFramePr>
            <a:graphicFrameLocks noGrp="1"/>
          </p:cNvGraphicFramePr>
          <p:nvPr/>
        </p:nvGraphicFramePr>
        <p:xfrm>
          <a:off x="722313" y="1135063"/>
          <a:ext cx="1893887" cy="3152775"/>
        </p:xfrm>
        <a:graphic>
          <a:graphicData uri="http://schemas.openxmlformats.org/drawingml/2006/table">
            <a:tbl>
              <a:tblPr/>
              <a:tblGrid>
                <a:gridCol w="768350"/>
                <a:gridCol w="1125537"/>
              </a:tblGrid>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49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30889" name="Group 105"/>
          <p:cNvGraphicFramePr>
            <a:graphicFrameLocks noGrp="1"/>
          </p:cNvGraphicFramePr>
          <p:nvPr/>
        </p:nvGraphicFramePr>
        <p:xfrm>
          <a:off x="703263" y="4559300"/>
          <a:ext cx="1839912" cy="1166813"/>
        </p:xfrm>
        <a:graphic>
          <a:graphicData uri="http://schemas.openxmlformats.org/drawingml/2006/table">
            <a:tbl>
              <a:tblPr/>
              <a:tblGrid>
                <a:gridCol w="742630"/>
                <a:gridCol w="1097282"/>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1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857F41-3611-4DE6-8495-B6C560F41A99}" type="slidenum">
              <a:rPr lang="de-DE" altLang="zh-CN"/>
              <a:pPr/>
              <a:t>52</a:t>
            </a:fld>
            <a:endParaRPr lang="de-DE"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2835" name="Rectangle 2"/>
          <p:cNvSpPr>
            <a:spLocks noChangeArrowheads="1"/>
          </p:cNvSpPr>
          <p:nvPr/>
        </p:nvSpPr>
        <p:spPr bwMode="auto">
          <a:xfrm>
            <a:off x="293688" y="614363"/>
            <a:ext cx="505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Customer Master Data Management (MDM)</a:t>
            </a:r>
          </a:p>
          <a:p>
            <a:pPr>
              <a:lnSpc>
                <a:spcPct val="90000"/>
              </a:lnSpc>
              <a:spcBef>
                <a:spcPct val="30000"/>
              </a:spcBef>
              <a:buSzPct val="80000"/>
              <a:buFont typeface="Wingdings" panose="05000000000000000000" pitchFamily="2" charset="2"/>
              <a:buChar char="§"/>
              <a:defRPr/>
            </a:pPr>
            <a:r>
              <a:rPr lang="en-US" sz="1200" b="1" i="1" dirty="0">
                <a:solidFill>
                  <a:srgbClr val="0070C0"/>
                </a:solidFill>
                <a:ea typeface="MS PGothic" panose="020B0600070205080204" pitchFamily="34" charset="-128"/>
              </a:rPr>
              <a:t>Customer focus insight driven analytics prescriptive action</a:t>
            </a:r>
          </a:p>
        </p:txBody>
      </p:sp>
      <p:grpSp>
        <p:nvGrpSpPr>
          <p:cNvPr id="88068" name="Group 1"/>
          <p:cNvGrpSpPr>
            <a:grpSpLocks/>
          </p:cNvGrpSpPr>
          <p:nvPr/>
        </p:nvGrpSpPr>
        <p:grpSpPr bwMode="auto">
          <a:xfrm>
            <a:off x="666750" y="1708150"/>
            <a:ext cx="7953375" cy="4695825"/>
            <a:chOff x="1314450" y="1879998"/>
            <a:chExt cx="6598444" cy="3721363"/>
          </a:xfrm>
        </p:grpSpPr>
        <p:sp>
          <p:nvSpPr>
            <p:cNvPr id="184326" name="Text Box 3"/>
            <p:cNvSpPr txBox="1">
              <a:spLocks noChangeArrowheads="1"/>
            </p:cNvSpPr>
            <p:nvPr/>
          </p:nvSpPr>
          <p:spPr bwMode="auto">
            <a:xfrm>
              <a:off x="1348693" y="4114325"/>
              <a:ext cx="3757557" cy="148703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Modern highly flexible \ extensible architecture (J2EE, SOA)</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Provides a framework to re-architect and simplify interface and integration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Delivers capability beyond what CIS offers today (e.g. enhanced customer search and matching capabilities, improved data quality)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Will enable support for other business and regulatory requirements (e.g. Commercial CIF, Creditor Insurance, STEP, FATCA, Name Scanning, Paperless, CIM)</a:t>
              </a:r>
            </a:p>
          </p:txBody>
        </p:sp>
        <p:sp>
          <p:nvSpPr>
            <p:cNvPr id="184327" name="Text Box 3"/>
            <p:cNvSpPr txBox="1">
              <a:spLocks noChangeArrowheads="1"/>
            </p:cNvSpPr>
            <p:nvPr/>
          </p:nvSpPr>
          <p:spPr bwMode="auto">
            <a:xfrm>
              <a:off x="1314450" y="1879998"/>
              <a:ext cx="3743069" cy="932228"/>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The asset runs on the IBM SmartCloud in a private cloud configuration.  It is available for projects in a subscription-based model.</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p:txBody>
        </p:sp>
        <p:sp>
          <p:nvSpPr>
            <p:cNvPr id="632841" name="Rectangle 21"/>
            <p:cNvSpPr>
              <a:spLocks noChangeArrowheads="1"/>
            </p:cNvSpPr>
            <p:nvPr/>
          </p:nvSpPr>
          <p:spPr bwMode="auto">
            <a:xfrm>
              <a:off x="5455270" y="5267974"/>
              <a:ext cx="2457624" cy="20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Channel integration, cost savings in right-channeling</a:t>
              </a:r>
            </a:p>
          </p:txBody>
        </p:sp>
        <p:sp>
          <p:nvSpPr>
            <p:cNvPr id="27" name="Text Box 3"/>
            <p:cNvSpPr txBox="1">
              <a:spLocks noChangeArrowheads="1"/>
            </p:cNvSpPr>
            <p:nvPr/>
          </p:nvSpPr>
          <p:spPr bwMode="auto">
            <a:xfrm>
              <a:off x="1314450" y="2894000"/>
              <a:ext cx="3764142" cy="96116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Key Differentiators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.IBM MDM implementation allows us to design a solution that compliments MDM rather than conflicts with MDM – this applies from both real time services as well as batch interfaces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reputation and proven track record in marketing analytics. </a:t>
              </a:r>
            </a:p>
            <a:p>
              <a:pPr>
                <a:lnSpc>
                  <a:spcPct val="90000"/>
                </a:lnSpc>
                <a:spcBef>
                  <a:spcPct val="20000"/>
                </a:spcBef>
                <a:buClr>
                  <a:srgbClr val="0070C0"/>
                </a:buClr>
                <a:buSzPct val="80000"/>
                <a:buFont typeface="Arial" panose="020B0604020202020204" pitchFamily="34" charset="0"/>
                <a:buChar char="•"/>
                <a:defRPr/>
              </a:pPr>
              <a:endParaRPr lang="en-US" sz="900" b="1">
                <a:solidFill>
                  <a:srgbClr val="000000"/>
                </a:solidFill>
                <a:ea typeface="MS PGothic" panose="020B0600070205080204" pitchFamily="34" charset="-128"/>
              </a:endParaRPr>
            </a:p>
          </p:txBody>
        </p:sp>
        <p:pic>
          <p:nvPicPr>
            <p:cNvPr id="8807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547" y="3756423"/>
              <a:ext cx="2133600" cy="138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7142" y="4032649"/>
              <a:ext cx="1778794" cy="122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22" descr="Capt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85" y="4232672"/>
              <a:ext cx="15287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7782" y="1994298"/>
              <a:ext cx="2778919" cy="16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069" name="Group 14"/>
          <p:cNvGrpSpPr>
            <a:grpSpLocks/>
          </p:cNvGrpSpPr>
          <p:nvPr/>
        </p:nvGrpSpPr>
        <p:grpSpPr bwMode="auto">
          <a:xfrm>
            <a:off x="7280275" y="919163"/>
            <a:ext cx="800100" cy="752475"/>
            <a:chOff x="5039" y="341"/>
            <a:chExt cx="576" cy="632"/>
          </a:xfrm>
        </p:grpSpPr>
        <p:pic>
          <p:nvPicPr>
            <p:cNvPr id="88071" name="Picture 15" descr="Blue_Button"/>
            <p:cNvPicPr>
              <a:picLocks noChangeAspect="1" noChangeArrowheads="1"/>
            </p:cNvPicPr>
            <p:nvPr/>
          </p:nvPicPr>
          <p:blipFill>
            <a:blip r:embed="rId7"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
        <p:nvSpPr>
          <p:cNvPr id="8807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9A3171-9093-4AF6-83A5-657363928857}" type="slidenum">
              <a:rPr lang="de-DE" altLang="zh-CN"/>
              <a:pPr/>
              <a:t>53</a:t>
            </a:fld>
            <a:endParaRPr lang="de-DE" altLang="zh-CN"/>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606425"/>
            <a:ext cx="65405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3867150"/>
            <a:ext cx="300831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AA24B6-9E54-47EB-A8CB-E289FD1C1E83}" type="slidenum">
              <a:rPr lang="de-DE" altLang="zh-CN"/>
              <a:pPr/>
              <a:t>54</a:t>
            </a:fld>
            <a:endParaRPr lang="de-DE"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p:cNvSpPr txBox="1">
            <a:spLocks/>
          </p:cNvSpPr>
          <p:nvPr/>
        </p:nvSpPr>
        <p:spPr bwMode="auto">
          <a:xfrm>
            <a:off x="2590800" y="2178050"/>
            <a:ext cx="3881438" cy="208915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3100">
                <a:solidFill>
                  <a:srgbClr val="009999"/>
                </a:solidFill>
                <a:latin typeface="Arial Bold" panose="020B0704020202020204" pitchFamily="34" charset="0"/>
              </a:rPr>
              <a:t>Q&amp;A</a:t>
            </a:r>
          </a:p>
        </p:txBody>
      </p:sp>
      <p:pic>
        <p:nvPicPr>
          <p:cNvPr id="9113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413" y="152400"/>
            <a:ext cx="5349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114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0052CE-40C7-4ABF-911F-EE3A0A186495}" type="slidenum">
              <a:rPr lang="de-DE" altLang="zh-CN"/>
              <a:pPr/>
              <a:t>55</a:t>
            </a:fld>
            <a:endParaRPr lang="de-DE" altLang="zh-CN"/>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1"/>
          <p:cNvSpPr txBox="1">
            <a:spLocks noChangeArrowheads="1"/>
          </p:cNvSpPr>
          <p:nvPr/>
        </p:nvSpPr>
        <p:spPr bwMode="auto">
          <a:xfrm>
            <a:off x="3595688" y="3009900"/>
            <a:ext cx="3494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800"/>
              <a:t>Backups</a:t>
            </a:r>
          </a:p>
        </p:txBody>
      </p:sp>
      <p:sp>
        <p:nvSpPr>
          <p:cNvPr id="9318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479899-E54F-4014-8E52-A5B9D594B358}" type="slidenum">
              <a:rPr lang="de-DE" altLang="zh-CN"/>
              <a:pPr/>
              <a:t>56</a:t>
            </a:fld>
            <a:endParaRPr lang="de-DE"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97"/>
          <p:cNvSpPr>
            <a:spLocks noGrp="1" noChangeArrowheads="1"/>
          </p:cNvSpPr>
          <p:nvPr>
            <p:ph type="title" idx="4294967295"/>
          </p:nvPr>
        </p:nvSpPr>
        <p:spPr>
          <a:xfrm>
            <a:off x="195263" y="608013"/>
            <a:ext cx="6653212" cy="354012"/>
          </a:xfrm>
        </p:spPr>
        <p:txBody>
          <a:bodyPr/>
          <a:lstStyle/>
          <a:p>
            <a:r>
              <a:rPr lang="en-US" altLang="zh-CN" smtClean="0"/>
              <a:t>Advisory offering and BVA</a:t>
            </a:r>
          </a:p>
        </p:txBody>
      </p:sp>
      <p:graphicFrame>
        <p:nvGraphicFramePr>
          <p:cNvPr id="110637" name="Group 45"/>
          <p:cNvGraphicFramePr>
            <a:graphicFrameLocks noGrp="1"/>
          </p:cNvGraphicFramePr>
          <p:nvPr>
            <p:ph sz="half" idx="4294967295"/>
          </p:nvPr>
        </p:nvGraphicFramePr>
        <p:xfrm>
          <a:off x="152400" y="1116013"/>
          <a:ext cx="8837613" cy="5013325"/>
        </p:xfrm>
        <a:graphic>
          <a:graphicData uri="http://schemas.openxmlformats.org/drawingml/2006/table">
            <a:tbl>
              <a:tblPr/>
              <a:tblGrid>
                <a:gridCol w="762000"/>
                <a:gridCol w="1498600"/>
                <a:gridCol w="3073400"/>
                <a:gridCol w="1397000"/>
                <a:gridCol w="2106613"/>
              </a:tblGrid>
              <a:tr h="19808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PRACTICE</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OFFERINGS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DESCRIPTION</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RESOURCES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SMEs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0937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Cloud-Enabled Business Models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Technological shifts have dramatically altered traditional value chains, straining the capabilities of existing business models.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Business is at an inflection point where business models are constrained by limitations on computing and analytics power.  Cloud is at a tipping point, as broadband was a few years ago --   the increasing ubiquity of unlimited computing capacity has the power to change not only how, but what business is conducted.</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drives business model innovation by enabling targeted, rapid prototyping, redesign and redeployment of new models; facilitates the rapid analysis of massive and unstructured data sets; increases the network for collaboration and innovation and provides the flexibility to scale up to unlimited processing power or down to suit more regular needs - all with variable pricing and enhanced security.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Enabled Business Model Accelerator</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4"/>
                        </a:rPr>
                        <a:t>Cloud Enabled Business Model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Eiri Ishida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Mac McIntosh</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21527">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Strategy Framework</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tabLst>
                          <a:tab pos="285750" algn="l"/>
                        </a:tabLst>
                        <a:defRPr sz="1400">
                          <a:solidFill>
                            <a:srgbClr val="000000"/>
                          </a:solidFill>
                          <a:latin typeface="Arial" panose="020B0604020202020204" pitchFamily="34" charset="0"/>
                        </a:defRPr>
                      </a:lvl1pPr>
                      <a:lvl2pPr marL="742950" indent="-285750">
                        <a:spcBef>
                          <a:spcPct val="20000"/>
                        </a:spcBef>
                        <a:buClr>
                          <a:schemeClr val="tx1"/>
                        </a:buClr>
                        <a:tabLst>
                          <a:tab pos="285750" algn="l"/>
                        </a:tabLst>
                        <a:defRPr sz="1400">
                          <a:solidFill>
                            <a:schemeClr val="tx1"/>
                          </a:solidFill>
                          <a:latin typeface="Arial" panose="020B0604020202020204" pitchFamily="34" charset="0"/>
                        </a:defRPr>
                      </a:lvl2pPr>
                      <a:lvl3pPr marL="1143000" indent="-228600">
                        <a:spcBef>
                          <a:spcPct val="20000"/>
                        </a:spcBef>
                        <a:buClr>
                          <a:schemeClr val="tx1"/>
                        </a:buClr>
                        <a:tabLst>
                          <a:tab pos="285750" algn="l"/>
                        </a:tabLst>
                        <a:defRPr sz="1200">
                          <a:solidFill>
                            <a:schemeClr val="tx1"/>
                          </a:solidFill>
                          <a:latin typeface="Arial" panose="020B0604020202020204" pitchFamily="34" charset="0"/>
                        </a:defRPr>
                      </a:lvl3pPr>
                      <a:lvl4pPr marL="1600200" indent="-228600">
                        <a:spcBef>
                          <a:spcPct val="20000"/>
                        </a:spcBef>
                        <a:buClr>
                          <a:schemeClr val="tx1"/>
                        </a:buClr>
                        <a:tabLst>
                          <a:tab pos="285750" algn="l"/>
                        </a:tabLst>
                        <a:defRPr sz="1200">
                          <a:solidFill>
                            <a:schemeClr val="tx1"/>
                          </a:solidFill>
                          <a:latin typeface="Arial" panose="020B0604020202020204" pitchFamily="34" charset="0"/>
                        </a:defRPr>
                      </a:lvl4pPr>
                      <a:lvl5pPr marL="2057400" indent="-228600">
                        <a:spcBef>
                          <a:spcPct val="20000"/>
                        </a:spcBef>
                        <a:buClr>
                          <a:schemeClr val="tx1"/>
                        </a:buClr>
                        <a:tabLst>
                          <a:tab pos="285750" algn="l"/>
                        </a:tabLst>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5000"/>
                        </a:lnSpc>
                        <a:spcBef>
                          <a:spcPct val="20000"/>
                        </a:spcBef>
                        <a:spcAft>
                          <a:spcPct val="0"/>
                        </a:spcAft>
                        <a:buClr>
                          <a:schemeClr val="accent1"/>
                        </a:buClr>
                        <a:buSzTx/>
                        <a:buFont typeface="Wingdings" panose="05000000000000000000" pitchFamily="2" charset="2"/>
                        <a:buNone/>
                        <a:tabLst>
                          <a:tab pos="285750" algn="l"/>
                        </a:tabLst>
                      </a:pPr>
                      <a:r>
                        <a:rPr kumimoji="0" lang="en-US" sz="800" b="0" i="0" u="none" strike="noStrike" cap="none" normalizeH="0" baseline="0" smtClean="0">
                          <a:ln>
                            <a:noFill/>
                          </a:ln>
                          <a:solidFill>
                            <a:srgbClr val="000000"/>
                          </a:solidFill>
                          <a:effectLst/>
                          <a:latin typeface="Arial" panose="020B0604020202020204" pitchFamily="34" charset="0"/>
                        </a:rPr>
                        <a:t>The strategy framework offering is organized around four key dimensions for cloud adoption:</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Business Models:</a:t>
                      </a:r>
                      <a:r>
                        <a:rPr kumimoji="0" lang="en-US" sz="800" b="0" i="0" u="none" strike="noStrike" cap="none" normalizeH="0" baseline="0" smtClean="0">
                          <a:ln>
                            <a:noFill/>
                          </a:ln>
                          <a:solidFill>
                            <a:srgbClr val="000000"/>
                          </a:solidFill>
                          <a:effectLst/>
                          <a:latin typeface="Arial" panose="020B0604020202020204" pitchFamily="34" charset="0"/>
                        </a:rPr>
                        <a:t> Impact of cloud on business processes, GTM channel, revenue generating strategy and such. Enables industry, enterprise and business unit initiatives to drive step-change market performance.</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Application and Delivery Platforms:</a:t>
                      </a:r>
                      <a:r>
                        <a:rPr kumimoji="0" lang="en-US" sz="800" b="0" i="0" u="none" strike="noStrike" cap="none" normalizeH="0" baseline="0" smtClean="0">
                          <a:ln>
                            <a:noFill/>
                          </a:ln>
                          <a:solidFill>
                            <a:srgbClr val="000000"/>
                          </a:solidFill>
                          <a:effectLst/>
                          <a:latin typeface="Arial" panose="020B0604020202020204" pitchFamily="34" charset="0"/>
                        </a:rPr>
                        <a:t> Cloud based environment for fast development and deployment. Helps CIOs develop a competitive software delivery strategy. Leverages variable service models for application software to enhance process agility and economics.</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Data Platforms:</a:t>
                      </a:r>
                      <a:r>
                        <a:rPr kumimoji="0" lang="en-US" sz="800" b="0" i="0" u="none" strike="noStrike" cap="none" normalizeH="0" baseline="0" smtClean="0">
                          <a:ln>
                            <a:noFill/>
                          </a:ln>
                          <a:solidFill>
                            <a:srgbClr val="000000"/>
                          </a:solidFill>
                          <a:effectLst/>
                          <a:latin typeface="Arial" panose="020B0604020202020204" pitchFamily="34" charset="0"/>
                        </a:rPr>
                        <a:t> Methods to increase business intelligence. Use analytics in decision making, anticipate the next best action a company can respond to market activities. Leverages variable service models to align enterprise capabilities in data transformation and management.</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Infrastructure Platforms:</a:t>
                      </a:r>
                      <a:r>
                        <a:rPr kumimoji="0" lang="en-US" sz="800" b="0" i="0" u="none" strike="noStrike" cap="none" normalizeH="0" baseline="0" smtClean="0">
                          <a:ln>
                            <a:noFill/>
                          </a:ln>
                          <a:solidFill>
                            <a:srgbClr val="000000"/>
                          </a:solidFill>
                          <a:effectLst/>
                          <a:latin typeface="Arial" panose="020B0604020202020204" pitchFamily="34" charset="0"/>
                        </a:rPr>
                        <a:t> Infrastructure strategy designed to help client investigate their cloud implementation options in detail. IT and technology focus discussion. Evaluate the current environment and identify IT enhancement needed to achieve business objectives.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tab pos="285750" algn="l"/>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Thomas Guinan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42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5340FD-D10D-4DC2-9B22-5DA53D41B063}" type="slidenum">
              <a:rPr lang="de-DE" altLang="zh-CN"/>
              <a:pPr/>
              <a:t>57</a:t>
            </a:fld>
            <a:endParaRPr lang="de-DE"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r>
              <a:rPr lang="en-US" altLang="zh-CN" smtClean="0"/>
              <a:t>Application Services: AMS Offerings </a:t>
            </a:r>
          </a:p>
        </p:txBody>
      </p:sp>
      <p:graphicFrame>
        <p:nvGraphicFramePr>
          <p:cNvPr id="112691" name="Group 51"/>
          <p:cNvGraphicFramePr>
            <a:graphicFrameLocks noGrp="1"/>
          </p:cNvGraphicFramePr>
          <p:nvPr>
            <p:ph sz="half" idx="4294967295"/>
          </p:nvPr>
        </p:nvGraphicFramePr>
        <p:xfrm>
          <a:off x="261938" y="1100138"/>
          <a:ext cx="8716962" cy="3276600"/>
        </p:xfrm>
        <a:graphic>
          <a:graphicData uri="http://schemas.openxmlformats.org/drawingml/2006/table">
            <a:tbl>
              <a:tblPr/>
              <a:tblGrid>
                <a:gridCol w="766762"/>
                <a:gridCol w="1320800"/>
                <a:gridCol w="3606800"/>
                <a:gridCol w="1212850"/>
                <a:gridCol w="1809750"/>
              </a:tblGrid>
              <a:tr h="22066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8267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Migration</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Migration Services for Cloud (MCloud)</a:t>
                      </a:r>
                      <a:r>
                        <a:rPr kumimoji="0" lang="en-US" sz="800" b="0" i="0" u="none" strike="noStrike" cap="none" normalizeH="0" baseline="0" smtClean="0">
                          <a:ln>
                            <a:noFill/>
                          </a:ln>
                          <a:solidFill>
                            <a:srgbClr val="000000"/>
                          </a:solidFill>
                          <a:effectLst/>
                          <a:latin typeface="Arial" panose="020B0604020202020204" pitchFamily="34" charset="0"/>
                        </a:rPr>
                        <a:t> is a service designed to assist clients with the migration of their application portfolio to a Cloud environment of their choice. Supports IBM Cloud solutions, private Cloud on premise, and hosted private, public or mixed Cloud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Part of the services offered with SmartCloud Enterprise +, the complete package of infrastructure and application services.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Cost-effective and low risk plan for the migration of workloads to the new platform, enabling clients to quickly realize the benefits of a Cloud environment.</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Migration Services for Cloud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4"/>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5"/>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6"/>
                        </a:rPr>
                        <a:t>Corey Allen (Sales and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7"/>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Performance Testing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Services for Cloud–Performance Testing :</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Performance Testing delivers a highly scalable, automated and cost effective approach to performance testing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performance testing, provides performance testing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Testing Services for Cloud – Performance Testing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Application Virtualization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 for Cloud–Application Virtualization:</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Application Virtualization Services delivers simulated development and test environments at a fraction of the cost of typical test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application virtualization, provides application virtualization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Testing Services for Cloud – App Virtualization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2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02BF2AC-C60D-49D8-B2E7-560D0296BA17}" type="slidenum">
              <a:rPr lang="de-DE" altLang="zh-CN"/>
              <a:pPr/>
              <a:t>58</a:t>
            </a:fld>
            <a:endParaRPr lang="de-DE"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en-US" altLang="zh-CN" smtClean="0"/>
              <a:t>Application Services: AMS BVA</a:t>
            </a:r>
            <a:r>
              <a:rPr lang="ja-JP" altLang="en-US" smtClean="0">
                <a:ea typeface="MS PGothic" panose="020B0600070205080204" pitchFamily="34" charset="-128"/>
              </a:rPr>
              <a:t>’</a:t>
            </a:r>
            <a:r>
              <a:rPr lang="en-US" altLang="ja-JP" smtClean="0">
                <a:ea typeface="MS PGothic" panose="020B0600070205080204" pitchFamily="34" charset="-128"/>
              </a:rPr>
              <a:t>s</a:t>
            </a:r>
            <a:endParaRPr lang="en-US" altLang="zh-CN" smtClean="0"/>
          </a:p>
        </p:txBody>
      </p:sp>
      <p:graphicFrame>
        <p:nvGraphicFramePr>
          <p:cNvPr id="113710" name="Group 46"/>
          <p:cNvGraphicFramePr>
            <a:graphicFrameLocks noGrp="1"/>
          </p:cNvGraphicFramePr>
          <p:nvPr>
            <p:ph sz="half" idx="4294967295"/>
          </p:nvPr>
        </p:nvGraphicFramePr>
        <p:xfrm>
          <a:off x="271463" y="1192213"/>
          <a:ext cx="8615362" cy="2751137"/>
        </p:xfrm>
        <a:graphic>
          <a:graphicData uri="http://schemas.openxmlformats.org/drawingml/2006/table">
            <a:tbl>
              <a:tblPr/>
              <a:tblGrid>
                <a:gridCol w="766762"/>
                <a:gridCol w="889000"/>
                <a:gridCol w="3914775"/>
                <a:gridCol w="1303338"/>
                <a:gridCol w="1741487"/>
              </a:tblGrid>
              <a:tr h="268331">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13842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Virtualization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Application Virtualization Services (AVS)</a:t>
                      </a:r>
                      <a:r>
                        <a:rPr kumimoji="0" lang="en-US" sz="800" b="0" i="0" u="none" strike="noStrike" cap="none" normalizeH="0" baseline="0" smtClean="0">
                          <a:ln>
                            <a:noFill/>
                          </a:ln>
                          <a:solidFill>
                            <a:srgbClr val="000000"/>
                          </a:solidFill>
                          <a:effectLst/>
                          <a:latin typeface="Arial" panose="020B0604020202020204" pitchFamily="34" charset="0"/>
                        </a:rPr>
                        <a:t> is focused on helping clients by virtualizing IT resources to provide on-demand accessibility and capacity for teams across the entire software life cycle.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The Cloud Application Virtualization is a two week engagement that demonstrates the benefits of Application Virtualization by virtualizing a set of client applications and assessing the ability to optimize computing resources and simplify existing test management infrastructure.</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Application Virtualization</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4438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Migration Rapid Assessment (CMRA)</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a:t>
                      </a:r>
                      <a:r>
                        <a:rPr kumimoji="0" lang="en-US" sz="800" b="1" i="0" u="none" strike="noStrike" cap="none" normalizeH="0" baseline="0" smtClean="0">
                          <a:ln>
                            <a:noFill/>
                          </a:ln>
                          <a:solidFill>
                            <a:srgbClr val="0000FF"/>
                          </a:solidFill>
                          <a:effectLst/>
                          <a:latin typeface="Arial" panose="020B0604020202020204" pitchFamily="34" charset="0"/>
                        </a:rPr>
                        <a:t>Cloud Migration Rapid Assessment (CMRA)</a:t>
                      </a:r>
                      <a:r>
                        <a:rPr kumimoji="0" lang="en-US" sz="800" b="0" i="0" u="none" strike="noStrike" cap="none" normalizeH="0" baseline="0" smtClean="0">
                          <a:ln>
                            <a:noFill/>
                          </a:ln>
                          <a:solidFill>
                            <a:srgbClr val="000000"/>
                          </a:solidFill>
                          <a:effectLst/>
                          <a:latin typeface="Arial" panose="020B0604020202020204" pitchFamily="34" charset="0"/>
                        </a:rPr>
                        <a:t> helps clients assess the opportunity to migrate all or part of their source environment to the Cloud environment of choice.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migration plan may identify additional modernization services that are needed to support the migration efforts.  In the assessment, Cloud experts assess the opportunity and benefits for migrating applications in the client</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portfolio to the new environment with a minimum set of data from the source and target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Using actual workload information obtained with automated tools and profile templates, the existing environment is mapped to the target Cloud platform.  This process results in a clear and accurate roadmap for migration acceleration.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BVA - (CMRA) Cloud Migration Rapid Assessment</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8"/>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9"/>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0"/>
                        </a:rPr>
                        <a:t>Corey Allen (Sales &amp;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1"/>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83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4EBB0F-552A-4E8D-AFA1-6BDAF4F550CA}" type="slidenum">
              <a:rPr lang="de-DE" altLang="zh-CN"/>
              <a:pPr/>
              <a:t>59</a:t>
            </a:fld>
            <a:endParaRPr lang="de-DE"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182563" y="542925"/>
            <a:ext cx="8686800" cy="808038"/>
          </a:xfrm>
        </p:spPr>
        <p:txBody>
          <a:bodyPr/>
          <a:lstStyle/>
          <a:p>
            <a:r>
              <a:rPr lang="de-DE" altLang="zh-CN" sz="2000" smtClean="0">
                <a:ea typeface="MS PGothic" panose="020B0600070205080204" pitchFamily="34" charset="-128"/>
                <a:cs typeface="Arial" panose="020B0604020202020204" pitchFamily="34" charset="0"/>
              </a:rPr>
              <a:t>Cloud capabilities and solutions are essential building blocks of a future corporate IT environment delivering maximum benefits to the business. </a:t>
            </a:r>
            <a:endParaRPr lang="en-US" altLang="zh-CN" sz="2000" smtClean="0">
              <a:ea typeface="MS PGothic" panose="020B0600070205080204" pitchFamily="34" charset="-128"/>
              <a:cs typeface="Arial" panose="020B0604020202020204" pitchFamily="34" charset="0"/>
            </a:endParaRPr>
          </a:p>
        </p:txBody>
      </p:sp>
      <p:sp>
        <p:nvSpPr>
          <p:cNvPr id="14339" name="Freeform 5"/>
          <p:cNvSpPr>
            <a:spLocks/>
          </p:cNvSpPr>
          <p:nvPr/>
        </p:nvSpPr>
        <p:spPr bwMode="auto">
          <a:xfrm>
            <a:off x="1011238" y="2533650"/>
            <a:ext cx="6048375" cy="1562100"/>
          </a:xfrm>
          <a:custGeom>
            <a:avLst/>
            <a:gdLst>
              <a:gd name="T0" fmla="*/ 2147483646 w 3810"/>
              <a:gd name="T1" fmla="*/ 0 h 1092"/>
              <a:gd name="T2" fmla="*/ 0 w 3810"/>
              <a:gd name="T3" fmla="*/ 2147483646 h 1092"/>
              <a:gd name="T4" fmla="*/ 2147483646 w 3810"/>
              <a:gd name="T5" fmla="*/ 2147483646 h 1092"/>
              <a:gd name="T6" fmla="*/ 2147483646 w 3810"/>
              <a:gd name="T7" fmla="*/ 2147483646 h 1092"/>
              <a:gd name="T8" fmla="*/ 2147483646 w 3810"/>
              <a:gd name="T9" fmla="*/ 0 h 10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0" h="1092">
                <a:moveTo>
                  <a:pt x="294" y="0"/>
                </a:moveTo>
                <a:lnTo>
                  <a:pt x="0" y="1092"/>
                </a:lnTo>
                <a:lnTo>
                  <a:pt x="3810" y="1074"/>
                </a:lnTo>
                <a:lnTo>
                  <a:pt x="3372" y="6"/>
                </a:lnTo>
                <a:lnTo>
                  <a:pt x="294" y="0"/>
                </a:lnTo>
                <a:close/>
              </a:path>
            </a:pathLst>
          </a:custGeom>
          <a:solidFill>
            <a:srgbClr val="FF9900">
              <a:alpha val="2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0" name="AutoShape 17"/>
          <p:cNvSpPr>
            <a:spLocks noChangeArrowheads="1"/>
          </p:cNvSpPr>
          <p:nvPr/>
        </p:nvSpPr>
        <p:spPr bwMode="auto">
          <a:xfrm>
            <a:off x="936625" y="4065588"/>
            <a:ext cx="6175375" cy="2468562"/>
          </a:xfrm>
          <a:prstGeom prst="roundRect">
            <a:avLst>
              <a:gd name="adj" fmla="val 5106"/>
            </a:avLst>
          </a:prstGeom>
          <a:solidFill>
            <a:schemeClr val="bg1">
              <a:alpha val="50195"/>
            </a:schemeClr>
          </a:solidFill>
          <a:ln w="28575" algn="ctr">
            <a:solidFill>
              <a:srgbClr val="FF9900"/>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200" b="1">
                <a:solidFill>
                  <a:srgbClr val="000000"/>
                </a:solidFill>
                <a:ea typeface="MS PGothic" panose="020B0600070205080204" pitchFamily="34" charset="-128"/>
              </a:rPr>
              <a:t>Corporate IT Environment</a:t>
            </a:r>
          </a:p>
        </p:txBody>
      </p:sp>
      <p:grpSp>
        <p:nvGrpSpPr>
          <p:cNvPr id="14341" name="Group 9"/>
          <p:cNvGrpSpPr>
            <a:grpSpLocks/>
          </p:cNvGrpSpPr>
          <p:nvPr/>
        </p:nvGrpSpPr>
        <p:grpSpPr bwMode="auto">
          <a:xfrm>
            <a:off x="331788" y="1597025"/>
            <a:ext cx="815975" cy="655638"/>
            <a:chOff x="4592" y="1697"/>
            <a:chExt cx="832" cy="374"/>
          </a:xfrm>
        </p:grpSpPr>
        <p:sp>
          <p:nvSpPr>
            <p:cNvPr id="14923"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4"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5"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Supplier / Partner</a:t>
              </a:r>
            </a:p>
          </p:txBody>
        </p:sp>
      </p:grpSp>
      <p:sp>
        <p:nvSpPr>
          <p:cNvPr id="14342" name="AutoShape 4"/>
          <p:cNvSpPr>
            <a:spLocks noChangeArrowheads="1"/>
          </p:cNvSpPr>
          <p:nvPr/>
        </p:nvSpPr>
        <p:spPr bwMode="auto">
          <a:xfrm>
            <a:off x="1401763" y="1187450"/>
            <a:ext cx="5106987" cy="1357313"/>
          </a:xfrm>
          <a:prstGeom prst="roundRect">
            <a:avLst>
              <a:gd name="adj" fmla="val 17403"/>
            </a:avLst>
          </a:prstGeom>
          <a:solidFill>
            <a:schemeClr val="bg1">
              <a:alpha val="20000"/>
            </a:schemeClr>
          </a:solidFill>
          <a:ln w="19050" algn="ctr">
            <a:solidFill>
              <a:srgbClr val="83D1F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200" b="1">
              <a:latin typeface="Arial Narrow" panose="020B0606020202030204" pitchFamily="34" charset="0"/>
              <a:ea typeface="MS PGothic" panose="020B0600070205080204" pitchFamily="34" charset="-128"/>
            </a:endParaRPr>
          </a:p>
        </p:txBody>
      </p:sp>
      <p:sp>
        <p:nvSpPr>
          <p:cNvPr id="14343" name="Line 18"/>
          <p:cNvSpPr>
            <a:spLocks noChangeShapeType="1"/>
          </p:cNvSpPr>
          <p:nvPr/>
        </p:nvSpPr>
        <p:spPr bwMode="auto">
          <a:xfrm rot="-5400000">
            <a:off x="6632575" y="1863725"/>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 name="AutoShape 506"/>
          <p:cNvSpPr>
            <a:spLocks noChangeArrowheads="1"/>
          </p:cNvSpPr>
          <p:nvPr/>
        </p:nvSpPr>
        <p:spPr bwMode="auto">
          <a:xfrm>
            <a:off x="1517650" y="1423988"/>
            <a:ext cx="4857750" cy="331787"/>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Business Administration (Finance, HR, ...)</a:t>
            </a:r>
          </a:p>
        </p:txBody>
      </p:sp>
      <p:sp>
        <p:nvSpPr>
          <p:cNvPr id="14345" name="AutoShape 507"/>
          <p:cNvSpPr>
            <a:spLocks noChangeArrowheads="1"/>
          </p:cNvSpPr>
          <p:nvPr/>
        </p:nvSpPr>
        <p:spPr bwMode="auto">
          <a:xfrm>
            <a:off x="1497013" y="1874838"/>
            <a:ext cx="1179512"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 Development</a:t>
            </a:r>
          </a:p>
        </p:txBody>
      </p:sp>
      <p:sp>
        <p:nvSpPr>
          <p:cNvPr id="14346" name="AutoShape 508"/>
          <p:cNvSpPr>
            <a:spLocks noChangeArrowheads="1"/>
          </p:cNvSpPr>
          <p:nvPr/>
        </p:nvSpPr>
        <p:spPr bwMode="auto">
          <a:xfrm>
            <a:off x="2778125" y="1874838"/>
            <a:ext cx="1182688"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Production &amp; Supply Chain</a:t>
            </a:r>
          </a:p>
        </p:txBody>
      </p:sp>
      <p:sp>
        <p:nvSpPr>
          <p:cNvPr id="14347" name="AutoShape 509"/>
          <p:cNvSpPr>
            <a:spLocks noChangeArrowheads="1"/>
          </p:cNvSpPr>
          <p:nvPr/>
        </p:nvSpPr>
        <p:spPr bwMode="auto">
          <a:xfrm>
            <a:off x="4056063" y="1874838"/>
            <a:ext cx="11811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Marketing </a:t>
            </a:r>
          </a:p>
          <a:p>
            <a:pPr algn="ctr" eaLnBrk="1" hangingPunct="1">
              <a:spcBef>
                <a:spcPct val="0"/>
              </a:spcBef>
              <a:buClrTx/>
              <a:buFontTx/>
              <a:buNone/>
            </a:pPr>
            <a:r>
              <a:rPr lang="de-DE" altLang="zh-CN" sz="1000" b="1">
                <a:solidFill>
                  <a:srgbClr val="FFFFFF"/>
                </a:solidFill>
                <a:ea typeface="MS PGothic" panose="020B0600070205080204" pitchFamily="34" charset="-128"/>
              </a:rPr>
              <a:t>&amp; Sales</a:t>
            </a:r>
          </a:p>
        </p:txBody>
      </p:sp>
      <p:sp>
        <p:nvSpPr>
          <p:cNvPr id="14348" name="AutoShape 510"/>
          <p:cNvSpPr>
            <a:spLocks noChangeArrowheads="1"/>
          </p:cNvSpPr>
          <p:nvPr/>
        </p:nvSpPr>
        <p:spPr bwMode="auto">
          <a:xfrm>
            <a:off x="5338763" y="1874838"/>
            <a:ext cx="10668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Services</a:t>
            </a:r>
          </a:p>
        </p:txBody>
      </p:sp>
      <p:sp>
        <p:nvSpPr>
          <p:cNvPr id="14349" name="Rectangle 627"/>
          <p:cNvSpPr>
            <a:spLocks noChangeArrowheads="1"/>
          </p:cNvSpPr>
          <p:nvPr/>
        </p:nvSpPr>
        <p:spPr bwMode="auto">
          <a:xfrm>
            <a:off x="2881313" y="1206500"/>
            <a:ext cx="2446337" cy="182563"/>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200" b="1">
                <a:solidFill>
                  <a:srgbClr val="000000"/>
                </a:solidFill>
                <a:ea typeface="MS PGothic" panose="020B0600070205080204" pitchFamily="34" charset="-128"/>
              </a:rPr>
              <a:t>Enterprise Business Environment</a:t>
            </a:r>
          </a:p>
        </p:txBody>
      </p:sp>
      <p:grpSp>
        <p:nvGrpSpPr>
          <p:cNvPr id="14350" name="Group 19"/>
          <p:cNvGrpSpPr>
            <a:grpSpLocks/>
          </p:cNvGrpSpPr>
          <p:nvPr/>
        </p:nvGrpSpPr>
        <p:grpSpPr bwMode="auto">
          <a:xfrm>
            <a:off x="1644650" y="2811463"/>
            <a:ext cx="4678363" cy="965200"/>
            <a:chOff x="1806" y="1542"/>
            <a:chExt cx="2620" cy="554"/>
          </a:xfrm>
        </p:grpSpPr>
        <p:sp>
          <p:nvSpPr>
            <p:cNvPr id="14919" name="Freeform 7"/>
            <p:cNvSpPr>
              <a:spLocks/>
            </p:cNvSpPr>
            <p:nvPr/>
          </p:nvSpPr>
          <p:spPr bwMode="gray">
            <a:xfrm>
              <a:off x="1806" y="1830"/>
              <a:ext cx="1293" cy="266"/>
            </a:xfrm>
            <a:custGeom>
              <a:avLst/>
              <a:gdLst>
                <a:gd name="T0" fmla="*/ 0 w 178"/>
                <a:gd name="T1" fmla="*/ 0 h 179"/>
                <a:gd name="T2" fmla="*/ 2147483646 w 178"/>
                <a:gd name="T3" fmla="*/ 2147483646 h 179"/>
                <a:gd name="T4" fmla="*/ 2147483646 w 178"/>
                <a:gd name="T5" fmla="*/ 2147483646 h 179"/>
                <a:gd name="T6" fmla="*/ 2147483646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rgbClr val="C7CDFD"/>
            </a:solidFill>
            <a:ln w="9525">
              <a:solidFill>
                <a:srgbClr val="FFFFFF"/>
              </a:solidFill>
              <a:miter lim="800000"/>
              <a:headEnd/>
              <a:tailEnd/>
            </a:ln>
          </p:spPr>
          <p:txBody>
            <a:bodyPr lIns="54000" tIns="10800" rIns="90000" bIns="10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0000"/>
                </a:lnSpc>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sp>
          <p:nvSpPr>
            <p:cNvPr id="14920" name="Freeform 8"/>
            <p:cNvSpPr>
              <a:spLocks/>
            </p:cNvSpPr>
            <p:nvPr/>
          </p:nvSpPr>
          <p:spPr bwMode="gray">
            <a:xfrm>
              <a:off x="3129" y="1542"/>
              <a:ext cx="1291" cy="267"/>
            </a:xfrm>
            <a:custGeom>
              <a:avLst/>
              <a:gdLst>
                <a:gd name="T0" fmla="*/ 2147483646 w 178"/>
                <a:gd name="T1" fmla="*/ 2147483646 h 179"/>
                <a:gd name="T2" fmla="*/ 2147483646 w 178"/>
                <a:gd name="T3" fmla="*/ 2147483646 h 179"/>
                <a:gd name="T4" fmla="*/ 0 w 178"/>
                <a:gd name="T5" fmla="*/ 0 h 179"/>
                <a:gd name="T6" fmla="*/ 0 w 178"/>
                <a:gd name="T7" fmla="*/ 2147483646 h 179"/>
                <a:gd name="T8" fmla="*/ 2147483646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rgbClr val="C7CDFD"/>
            </a:solidFill>
            <a:ln w="9525" algn="ctr">
              <a:solidFill>
                <a:srgbClr val="FFFFFF"/>
              </a:solidFill>
              <a:miter lim="800000"/>
              <a:headEnd/>
              <a:tailEnd/>
            </a:ln>
          </p:spPr>
          <p:txBody>
            <a:bodyPr wrap="none" lIns="54000" tIns="0" rIns="18000" bIns="36000" anchor="b"/>
            <a:lstStyle/>
            <a:p>
              <a:endParaRPr lang="zh-CN" altLang="en-US"/>
            </a:p>
          </p:txBody>
        </p:sp>
        <p:sp>
          <p:nvSpPr>
            <p:cNvPr id="14921" name="Freeform 9"/>
            <p:cNvSpPr>
              <a:spLocks/>
            </p:cNvSpPr>
            <p:nvPr/>
          </p:nvSpPr>
          <p:spPr bwMode="gray">
            <a:xfrm>
              <a:off x="1806" y="1542"/>
              <a:ext cx="1293" cy="267"/>
            </a:xfrm>
            <a:custGeom>
              <a:avLst/>
              <a:gdLst>
                <a:gd name="T0" fmla="*/ 2147483646 w 178"/>
                <a:gd name="T1" fmla="*/ 0 h 179"/>
                <a:gd name="T2" fmla="*/ 2147483646 w 178"/>
                <a:gd name="T3" fmla="*/ 2147483646 h 179"/>
                <a:gd name="T4" fmla="*/ 0 w 178"/>
                <a:gd name="T5" fmla="*/ 2147483646 h 179"/>
                <a:gd name="T6" fmla="*/ 2147483646 w 178"/>
                <a:gd name="T7" fmla="*/ 2147483646 h 179"/>
                <a:gd name="T8" fmla="*/ 2147483646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rgbClr val="C7CDFD"/>
            </a:solidFill>
            <a:ln w="9525" algn="ctr">
              <a:solidFill>
                <a:srgbClr val="FFFFFF"/>
              </a:solidFill>
              <a:miter lim="800000"/>
              <a:headEnd/>
              <a:tailEnd/>
            </a:ln>
          </p:spPr>
          <p:txBody>
            <a:bodyPr lIns="54000" rIns="54000" bIns="36000" anchor="ctr"/>
            <a:lstStyle/>
            <a:p>
              <a:endParaRPr lang="zh-CN" altLang="en-US"/>
            </a:p>
          </p:txBody>
        </p:sp>
        <p:sp>
          <p:nvSpPr>
            <p:cNvPr id="14922" name="Freeform 10"/>
            <p:cNvSpPr>
              <a:spLocks/>
            </p:cNvSpPr>
            <p:nvPr/>
          </p:nvSpPr>
          <p:spPr bwMode="gray">
            <a:xfrm>
              <a:off x="3135" y="1830"/>
              <a:ext cx="1291" cy="266"/>
            </a:xfrm>
            <a:custGeom>
              <a:avLst/>
              <a:gdLst>
                <a:gd name="T0" fmla="*/ 0 w 178"/>
                <a:gd name="T1" fmla="*/ 2147483646 h 179"/>
                <a:gd name="T2" fmla="*/ 2147483646 w 178"/>
                <a:gd name="T3" fmla="*/ 2147483646 h 179"/>
                <a:gd name="T4" fmla="*/ 2147483646 w 178"/>
                <a:gd name="T5" fmla="*/ 0 h 179"/>
                <a:gd name="T6" fmla="*/ 0 w 178"/>
                <a:gd name="T7" fmla="*/ 0 h 179"/>
                <a:gd name="T8" fmla="*/ 0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rgbClr val="C7CDFD"/>
            </a:solidFill>
            <a:ln w="9525" algn="ctr">
              <a:solidFill>
                <a:srgbClr val="FFFFFF"/>
              </a:solidFill>
              <a:miter lim="800000"/>
              <a:headEnd/>
              <a:tailEnd/>
            </a:ln>
          </p:spPr>
          <p:txBody>
            <a:bodyPr t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 typeface="Wingdings" panose="05000000000000000000" pitchFamily="2" charset="2"/>
                <a:buNone/>
              </a:pPr>
              <a:endParaRPr lang="de-DE" altLang="zh-CN" sz="500" b="1">
                <a:solidFill>
                  <a:srgbClr val="000000"/>
                </a:solidFill>
                <a:latin typeface="Arial Narrow" panose="020B0606020202030204" pitchFamily="34" charset="0"/>
                <a:ea typeface="MS PGothic" panose="020B0600070205080204" pitchFamily="34" charset="-128"/>
              </a:endParaRPr>
            </a:p>
            <a:p>
              <a:pPr eaLnBrk="1" hangingPunct="1">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grpSp>
      <p:sp>
        <p:nvSpPr>
          <p:cNvPr id="14351" name="Arc 561"/>
          <p:cNvSpPr>
            <a:spLocks/>
          </p:cNvSpPr>
          <p:nvPr/>
        </p:nvSpPr>
        <p:spPr bwMode="auto">
          <a:xfrm>
            <a:off x="1543050" y="2695575"/>
            <a:ext cx="4867275" cy="1174750"/>
          </a:xfrm>
          <a:custGeom>
            <a:avLst/>
            <a:gdLst>
              <a:gd name="T0" fmla="*/ 2147483646 w 43200"/>
              <a:gd name="T1" fmla="*/ 2147483646 h 43195"/>
              <a:gd name="T2" fmla="*/ 2147483646 w 43200"/>
              <a:gd name="T3" fmla="*/ 0 h 43195"/>
              <a:gd name="T4" fmla="*/ 2147483646 w 43200"/>
              <a:gd name="T5" fmla="*/ 2147483646 h 43195"/>
              <a:gd name="T6" fmla="*/ 0 60000 65536"/>
              <a:gd name="T7" fmla="*/ 0 60000 65536"/>
              <a:gd name="T8" fmla="*/ 0 60000 65536"/>
              <a:gd name="T9" fmla="*/ 0 w 43200"/>
              <a:gd name="T10" fmla="*/ 0 h 43195"/>
              <a:gd name="T11" fmla="*/ 43200 w 43200"/>
              <a:gd name="T12" fmla="*/ 43195 h 43195"/>
            </a:gdLst>
            <a:ahLst/>
            <a:cxnLst>
              <a:cxn ang="T6">
                <a:pos x="T0" y="T1"/>
              </a:cxn>
              <a:cxn ang="T7">
                <a:pos x="T2" y="T3"/>
              </a:cxn>
              <a:cxn ang="T8">
                <a:pos x="T4" y="T5"/>
              </a:cxn>
            </a:cxnLst>
            <a:rect l="T9" t="T10" r="T11" b="T12"/>
            <a:pathLst>
              <a:path w="43200" h="43195" fill="none"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path>
              <a:path w="43200" h="43195" stroke="0"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lnTo>
                  <a:pt x="21600" y="21595"/>
                </a:lnTo>
                <a:lnTo>
                  <a:pt x="22178" y="2"/>
                </a:lnTo>
                <a:close/>
              </a:path>
            </a:pathLst>
          </a:custGeom>
          <a:noFill/>
          <a:ln w="1270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52" name="Text Box 34"/>
          <p:cNvSpPr txBox="1">
            <a:spLocks noChangeArrowheads="1"/>
          </p:cNvSpPr>
          <p:nvPr/>
        </p:nvSpPr>
        <p:spPr bwMode="auto">
          <a:xfrm>
            <a:off x="1273175" y="3467100"/>
            <a:ext cx="59690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Efficiency</a:t>
            </a:r>
          </a:p>
        </p:txBody>
      </p:sp>
      <p:sp>
        <p:nvSpPr>
          <p:cNvPr id="14353" name="Text Box 35"/>
          <p:cNvSpPr txBox="1">
            <a:spLocks noChangeArrowheads="1"/>
          </p:cNvSpPr>
          <p:nvPr/>
        </p:nvSpPr>
        <p:spPr bwMode="auto">
          <a:xfrm>
            <a:off x="4195763" y="2608263"/>
            <a:ext cx="873125"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Consumability</a:t>
            </a:r>
          </a:p>
        </p:txBody>
      </p:sp>
      <p:sp>
        <p:nvSpPr>
          <p:cNvPr id="14354" name="Text Box 461"/>
          <p:cNvSpPr txBox="1">
            <a:spLocks noChangeArrowheads="1"/>
          </p:cNvSpPr>
          <p:nvPr/>
        </p:nvSpPr>
        <p:spPr bwMode="auto">
          <a:xfrm>
            <a:off x="6119813" y="3508375"/>
            <a:ext cx="641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Innovation</a:t>
            </a:r>
          </a:p>
        </p:txBody>
      </p:sp>
      <p:sp>
        <p:nvSpPr>
          <p:cNvPr id="14355" name="Text Box 462"/>
          <p:cNvSpPr txBox="1">
            <a:spLocks noChangeArrowheads="1"/>
          </p:cNvSpPr>
          <p:nvPr/>
        </p:nvSpPr>
        <p:spPr bwMode="auto">
          <a:xfrm>
            <a:off x="4181475" y="3803650"/>
            <a:ext cx="387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Agility</a:t>
            </a:r>
          </a:p>
        </p:txBody>
      </p:sp>
      <p:pic>
        <p:nvPicPr>
          <p:cNvPr id="14356" name="Picture 12" descr="C:\IBM\Icon Redesign\pngs_general\ibm_icon_general_tradeprocess_bl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22725" y="2878138"/>
            <a:ext cx="41116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18" descr="C:\IBM\Icon Redesign\pngs_industry_general\ibm_icon_general_communication_bl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4950" y="3424238"/>
            <a:ext cx="3444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2" descr="C:\IBM\Icon Redesign\pngs_industry_general\ibm_icon_industry_banking_b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35363" y="3390900"/>
            <a:ext cx="3460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59" name="Group 113"/>
          <p:cNvGrpSpPr>
            <a:grpSpLocks/>
          </p:cNvGrpSpPr>
          <p:nvPr/>
        </p:nvGrpSpPr>
        <p:grpSpPr bwMode="auto">
          <a:xfrm>
            <a:off x="3568700" y="2878138"/>
            <a:ext cx="349250" cy="325437"/>
            <a:chOff x="4195" y="1933"/>
            <a:chExt cx="446" cy="416"/>
          </a:xfrm>
        </p:grpSpPr>
        <p:sp>
          <p:nvSpPr>
            <p:cNvPr id="14903" name="Rectangle 114"/>
            <p:cNvSpPr>
              <a:spLocks noChangeArrowheads="1"/>
            </p:cNvSpPr>
            <p:nvPr/>
          </p:nvSpPr>
          <p:spPr bwMode="auto">
            <a:xfrm>
              <a:off x="4221"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4" name="Rectangle 115"/>
            <p:cNvSpPr>
              <a:spLocks noChangeArrowheads="1"/>
            </p:cNvSpPr>
            <p:nvPr/>
          </p:nvSpPr>
          <p:spPr bwMode="auto">
            <a:xfrm>
              <a:off x="4520"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5" name="Rectangle 116"/>
            <p:cNvSpPr>
              <a:spLocks noChangeArrowheads="1"/>
            </p:cNvSpPr>
            <p:nvPr/>
          </p:nvSpPr>
          <p:spPr bwMode="auto">
            <a:xfrm>
              <a:off x="4321"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6" name="Rectangle 117"/>
            <p:cNvSpPr>
              <a:spLocks noChangeArrowheads="1"/>
            </p:cNvSpPr>
            <p:nvPr/>
          </p:nvSpPr>
          <p:spPr bwMode="auto">
            <a:xfrm>
              <a:off x="4420"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7" name="Rectangle 118"/>
            <p:cNvSpPr>
              <a:spLocks noChangeArrowheads="1"/>
            </p:cNvSpPr>
            <p:nvPr/>
          </p:nvSpPr>
          <p:spPr bwMode="auto">
            <a:xfrm>
              <a:off x="4221"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8" name="Rectangle 119"/>
            <p:cNvSpPr>
              <a:spLocks noChangeArrowheads="1"/>
            </p:cNvSpPr>
            <p:nvPr/>
          </p:nvSpPr>
          <p:spPr bwMode="auto">
            <a:xfrm>
              <a:off x="4520"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9" name="Rectangle 120"/>
            <p:cNvSpPr>
              <a:spLocks noChangeArrowheads="1"/>
            </p:cNvSpPr>
            <p:nvPr/>
          </p:nvSpPr>
          <p:spPr bwMode="auto">
            <a:xfrm>
              <a:off x="4321"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0" name="Rectangle 121"/>
            <p:cNvSpPr>
              <a:spLocks noChangeArrowheads="1"/>
            </p:cNvSpPr>
            <p:nvPr/>
          </p:nvSpPr>
          <p:spPr bwMode="auto">
            <a:xfrm>
              <a:off x="4420"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1" name="Rectangle 122"/>
            <p:cNvSpPr>
              <a:spLocks noChangeArrowheads="1"/>
            </p:cNvSpPr>
            <p:nvPr/>
          </p:nvSpPr>
          <p:spPr bwMode="auto">
            <a:xfrm>
              <a:off x="4221" y="2151"/>
              <a:ext cx="100" cy="58"/>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2" name="Rectangle 123"/>
            <p:cNvSpPr>
              <a:spLocks noChangeArrowheads="1"/>
            </p:cNvSpPr>
            <p:nvPr/>
          </p:nvSpPr>
          <p:spPr bwMode="auto">
            <a:xfrm>
              <a:off x="4520"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3" name="Rectangle 124"/>
            <p:cNvSpPr>
              <a:spLocks noChangeArrowheads="1"/>
            </p:cNvSpPr>
            <p:nvPr/>
          </p:nvSpPr>
          <p:spPr bwMode="auto">
            <a:xfrm>
              <a:off x="4321"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4" name="Rectangle 125"/>
            <p:cNvSpPr>
              <a:spLocks noChangeArrowheads="1"/>
            </p:cNvSpPr>
            <p:nvPr/>
          </p:nvSpPr>
          <p:spPr bwMode="auto">
            <a:xfrm>
              <a:off x="4420" y="213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5" name="Rectangle 126"/>
            <p:cNvSpPr>
              <a:spLocks noChangeArrowheads="1"/>
            </p:cNvSpPr>
            <p:nvPr/>
          </p:nvSpPr>
          <p:spPr bwMode="auto">
            <a:xfrm>
              <a:off x="4520" y="2067"/>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6" name="Rectangle 127"/>
            <p:cNvSpPr>
              <a:spLocks noChangeArrowheads="1"/>
            </p:cNvSpPr>
            <p:nvPr/>
          </p:nvSpPr>
          <p:spPr bwMode="auto">
            <a:xfrm>
              <a:off x="4420" y="2067"/>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7" name="Rectangle 128"/>
            <p:cNvSpPr>
              <a:spLocks noChangeArrowheads="1"/>
            </p:cNvSpPr>
            <p:nvPr/>
          </p:nvSpPr>
          <p:spPr bwMode="auto">
            <a:xfrm>
              <a:off x="4520" y="199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8" name="Freeform 129"/>
            <p:cNvSpPr>
              <a:spLocks/>
            </p:cNvSpPr>
            <p:nvPr/>
          </p:nvSpPr>
          <p:spPr bwMode="auto">
            <a:xfrm>
              <a:off x="4195" y="1933"/>
              <a:ext cx="446" cy="316"/>
            </a:xfrm>
            <a:custGeom>
              <a:avLst/>
              <a:gdLst>
                <a:gd name="T0" fmla="*/ 327 w 446"/>
                <a:gd name="T1" fmla="*/ 47 h 316"/>
                <a:gd name="T2" fmla="*/ 280 w 446"/>
                <a:gd name="T3" fmla="*/ 0 h 316"/>
                <a:gd name="T4" fmla="*/ 446 w 446"/>
                <a:gd name="T5" fmla="*/ 0 h 316"/>
                <a:gd name="T6" fmla="*/ 446 w 446"/>
                <a:gd name="T7" fmla="*/ 150 h 316"/>
                <a:gd name="T8" fmla="*/ 403 w 446"/>
                <a:gd name="T9" fmla="*/ 107 h 316"/>
                <a:gd name="T10" fmla="*/ 306 w 446"/>
                <a:gd name="T11" fmla="*/ 212 h 316"/>
                <a:gd name="T12" fmla="*/ 175 w 446"/>
                <a:gd name="T13" fmla="*/ 212 h 316"/>
                <a:gd name="T14" fmla="*/ 71 w 446"/>
                <a:gd name="T15" fmla="*/ 316 h 316"/>
                <a:gd name="T16" fmla="*/ 0 w 446"/>
                <a:gd name="T17" fmla="*/ 245 h 316"/>
                <a:gd name="T18" fmla="*/ 131 w 446"/>
                <a:gd name="T19" fmla="*/ 114 h 316"/>
                <a:gd name="T20" fmla="*/ 259 w 446"/>
                <a:gd name="T21" fmla="*/ 114 h 316"/>
                <a:gd name="T22" fmla="*/ 327 w 446"/>
                <a:gd name="T23" fmla="*/ 47 h 3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6"/>
                <a:gd name="T37" fmla="*/ 0 h 316"/>
                <a:gd name="T38" fmla="*/ 446 w 446"/>
                <a:gd name="T39" fmla="*/ 316 h 3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6" h="316">
                  <a:moveTo>
                    <a:pt x="327" y="47"/>
                  </a:moveTo>
                  <a:lnTo>
                    <a:pt x="280" y="0"/>
                  </a:lnTo>
                  <a:lnTo>
                    <a:pt x="446" y="0"/>
                  </a:lnTo>
                  <a:lnTo>
                    <a:pt x="446" y="150"/>
                  </a:lnTo>
                  <a:lnTo>
                    <a:pt x="403" y="107"/>
                  </a:lnTo>
                  <a:lnTo>
                    <a:pt x="306" y="212"/>
                  </a:lnTo>
                  <a:lnTo>
                    <a:pt x="175" y="212"/>
                  </a:lnTo>
                  <a:lnTo>
                    <a:pt x="71" y="316"/>
                  </a:lnTo>
                  <a:lnTo>
                    <a:pt x="0" y="245"/>
                  </a:lnTo>
                  <a:lnTo>
                    <a:pt x="131" y="114"/>
                  </a:lnTo>
                  <a:lnTo>
                    <a:pt x="259" y="114"/>
                  </a:lnTo>
                  <a:lnTo>
                    <a:pt x="327" y="47"/>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302" name="Text Box 558"/>
          <p:cNvSpPr txBox="1">
            <a:spLocks noChangeArrowheads="1"/>
          </p:cNvSpPr>
          <p:nvPr/>
        </p:nvSpPr>
        <p:spPr bwMode="auto">
          <a:xfrm>
            <a:off x="4244975" y="3484563"/>
            <a:ext cx="1368425" cy="130175"/>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Connecting People</a:t>
            </a:r>
            <a:endParaRPr lang="en-US" sz="1000" b="1" smtClean="0">
              <a:solidFill>
                <a:srgbClr val="000000"/>
              </a:solidFill>
              <a:ea typeface="MS PGothic" panose="020B0600070205080204" pitchFamily="34" charset="-128"/>
            </a:endParaRPr>
          </a:p>
        </p:txBody>
      </p:sp>
      <p:sp>
        <p:nvSpPr>
          <p:cNvPr id="32303" name="Text Box 559"/>
          <p:cNvSpPr txBox="1">
            <a:spLocks noChangeArrowheads="1"/>
          </p:cNvSpPr>
          <p:nvPr/>
        </p:nvSpPr>
        <p:spPr bwMode="auto">
          <a:xfrm>
            <a:off x="4456113" y="2927350"/>
            <a:ext cx="1804987" cy="261938"/>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Automating &amp;</a:t>
            </a:r>
          </a:p>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 integrating Processes</a:t>
            </a:r>
            <a:endParaRPr lang="en-US" sz="1000" b="1" smtClean="0">
              <a:solidFill>
                <a:srgbClr val="000000"/>
              </a:solidFill>
              <a:ea typeface="MS PGothic" panose="020B0600070205080204" pitchFamily="34" charset="-128"/>
            </a:endParaRPr>
          </a:p>
        </p:txBody>
      </p:sp>
      <p:sp>
        <p:nvSpPr>
          <p:cNvPr id="32304" name="Text Box 560"/>
          <p:cNvSpPr txBox="1">
            <a:spLocks noChangeArrowheads="1"/>
          </p:cNvSpPr>
          <p:nvPr/>
        </p:nvSpPr>
        <p:spPr bwMode="auto">
          <a:xfrm>
            <a:off x="1528763" y="3402013"/>
            <a:ext cx="195897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Delivering actionable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Insights</a:t>
            </a:r>
            <a:endParaRPr lang="en-US" sz="1000" b="1" smtClean="0">
              <a:solidFill>
                <a:srgbClr val="000000"/>
              </a:solidFill>
              <a:ea typeface="MS PGothic" panose="020B0600070205080204" pitchFamily="34" charset="-128"/>
            </a:endParaRPr>
          </a:p>
        </p:txBody>
      </p:sp>
      <p:sp>
        <p:nvSpPr>
          <p:cNvPr id="32305" name="Text Box 561"/>
          <p:cNvSpPr txBox="1">
            <a:spLocks noChangeArrowheads="1"/>
          </p:cNvSpPr>
          <p:nvPr/>
        </p:nvSpPr>
        <p:spPr bwMode="auto">
          <a:xfrm>
            <a:off x="1652588" y="2928938"/>
            <a:ext cx="192722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Enabling new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Business  Models &amp; Products</a:t>
            </a:r>
            <a:endParaRPr lang="en-US" sz="1000" b="1" smtClean="0">
              <a:solidFill>
                <a:srgbClr val="000000"/>
              </a:solidFill>
              <a:ea typeface="MS PGothic" panose="020B0600070205080204" pitchFamily="34" charset="-128"/>
            </a:endParaRPr>
          </a:p>
        </p:txBody>
      </p:sp>
      <p:sp>
        <p:nvSpPr>
          <p:cNvPr id="14364" name="AutoShape 525"/>
          <p:cNvSpPr>
            <a:spLocks noChangeArrowheads="1"/>
          </p:cNvSpPr>
          <p:nvPr/>
        </p:nvSpPr>
        <p:spPr bwMode="gray">
          <a:xfrm>
            <a:off x="1082675" y="5786438"/>
            <a:ext cx="5903913" cy="698500"/>
          </a:xfrm>
          <a:prstGeom prst="roundRect">
            <a:avLst>
              <a:gd name="adj" fmla="val 12523"/>
            </a:avLst>
          </a:prstGeom>
          <a:solidFill>
            <a:srgbClr val="C7CDFD"/>
          </a:solidFill>
          <a:ln w="9525" algn="ctr">
            <a:solidFill>
              <a:srgbClr val="FFFFFF"/>
            </a:solidFill>
            <a:round/>
            <a:headEnd/>
            <a:tailEnd/>
          </a:ln>
        </p:spPr>
        <p:txBody>
          <a:bodyPr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Business Model of IT</a:t>
            </a:r>
          </a:p>
        </p:txBody>
      </p:sp>
      <p:sp>
        <p:nvSpPr>
          <p:cNvPr id="14365" name="AutoShape 542"/>
          <p:cNvSpPr>
            <a:spLocks noChangeArrowheads="1"/>
          </p:cNvSpPr>
          <p:nvPr/>
        </p:nvSpPr>
        <p:spPr bwMode="gray">
          <a:xfrm>
            <a:off x="1055688" y="4284663"/>
            <a:ext cx="2211387" cy="135572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Operating Model</a:t>
            </a:r>
          </a:p>
        </p:txBody>
      </p:sp>
      <p:grpSp>
        <p:nvGrpSpPr>
          <p:cNvPr id="14366" name="Group 57"/>
          <p:cNvGrpSpPr>
            <a:grpSpLocks/>
          </p:cNvGrpSpPr>
          <p:nvPr/>
        </p:nvGrpSpPr>
        <p:grpSpPr bwMode="auto">
          <a:xfrm>
            <a:off x="1268413" y="5851525"/>
            <a:ext cx="5529262" cy="422275"/>
            <a:chOff x="1524" y="3705"/>
            <a:chExt cx="3483" cy="278"/>
          </a:xfrm>
        </p:grpSpPr>
        <p:sp>
          <p:nvSpPr>
            <p:cNvPr id="14898" name="AutoShape 536"/>
            <p:cNvSpPr>
              <a:spLocks noChangeArrowheads="1"/>
            </p:cNvSpPr>
            <p:nvPr/>
          </p:nvSpPr>
          <p:spPr bwMode="auto">
            <a:xfrm>
              <a:off x="1524" y="3881"/>
              <a:ext cx="3483" cy="102"/>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Vision, Mission, Value Proposition</a:t>
              </a:r>
            </a:p>
          </p:txBody>
        </p:sp>
        <p:sp>
          <p:nvSpPr>
            <p:cNvPr id="14899" name="AutoShape 537"/>
            <p:cNvSpPr>
              <a:spLocks noChangeArrowheads="1"/>
            </p:cNvSpPr>
            <p:nvPr/>
          </p:nvSpPr>
          <p:spPr bwMode="auto">
            <a:xfrm>
              <a:off x="1524"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Financial Model</a:t>
              </a:r>
            </a:p>
          </p:txBody>
        </p:sp>
        <p:sp>
          <p:nvSpPr>
            <p:cNvPr id="14900" name="AutoShape 538"/>
            <p:cNvSpPr>
              <a:spLocks noChangeArrowheads="1"/>
            </p:cNvSpPr>
            <p:nvPr/>
          </p:nvSpPr>
          <p:spPr bwMode="auto">
            <a:xfrm>
              <a:off x="3277" y="3705"/>
              <a:ext cx="828"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Portfolio Model</a:t>
              </a:r>
            </a:p>
          </p:txBody>
        </p:sp>
        <p:sp>
          <p:nvSpPr>
            <p:cNvPr id="14901" name="AutoShape 539"/>
            <p:cNvSpPr>
              <a:spLocks noChangeArrowheads="1"/>
            </p:cNvSpPr>
            <p:nvPr/>
          </p:nvSpPr>
          <p:spPr bwMode="auto">
            <a:xfrm>
              <a:off x="4169" y="3705"/>
              <a:ext cx="834"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Customer Segm.</a:t>
              </a:r>
            </a:p>
          </p:txBody>
        </p:sp>
        <p:sp>
          <p:nvSpPr>
            <p:cNvPr id="14902" name="AutoShape 540"/>
            <p:cNvSpPr>
              <a:spLocks noChangeArrowheads="1"/>
            </p:cNvSpPr>
            <p:nvPr/>
          </p:nvSpPr>
          <p:spPr bwMode="auto">
            <a:xfrm>
              <a:off x="2400"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Sourcing Model</a:t>
              </a:r>
            </a:p>
          </p:txBody>
        </p:sp>
      </p:grpSp>
      <p:sp>
        <p:nvSpPr>
          <p:cNvPr id="14367" name="Text Box 461"/>
          <p:cNvSpPr txBox="1">
            <a:spLocks noChangeArrowheads="1"/>
          </p:cNvSpPr>
          <p:nvPr/>
        </p:nvSpPr>
        <p:spPr bwMode="auto">
          <a:xfrm rot="-4364722">
            <a:off x="392907" y="3166268"/>
            <a:ext cx="14922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200" b="1">
                <a:solidFill>
                  <a:srgbClr val="FF9900"/>
                </a:solidFill>
                <a:ea typeface="MS PGothic" panose="020B0600070205080204" pitchFamily="34" charset="-128"/>
              </a:rPr>
              <a:t>Business Value of IT</a:t>
            </a:r>
          </a:p>
        </p:txBody>
      </p:sp>
      <p:grpSp>
        <p:nvGrpSpPr>
          <p:cNvPr id="14368" name="Group 64"/>
          <p:cNvGrpSpPr>
            <a:grpSpLocks/>
          </p:cNvGrpSpPr>
          <p:nvPr/>
        </p:nvGrpSpPr>
        <p:grpSpPr bwMode="auto">
          <a:xfrm>
            <a:off x="2085975" y="3881438"/>
            <a:ext cx="393700" cy="354012"/>
            <a:chOff x="1955" y="2493"/>
            <a:chExt cx="248" cy="223"/>
          </a:xfrm>
        </p:grpSpPr>
        <p:sp>
          <p:nvSpPr>
            <p:cNvPr id="14896" name="Arc 38"/>
            <p:cNvSpPr>
              <a:spLocks/>
            </p:cNvSpPr>
            <p:nvPr/>
          </p:nvSpPr>
          <p:spPr bwMode="auto">
            <a:xfrm rot="10800000" flipH="1">
              <a:off x="2025" y="2493"/>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7" name="Arc 39"/>
            <p:cNvSpPr>
              <a:spLocks/>
            </p:cNvSpPr>
            <p:nvPr/>
          </p:nvSpPr>
          <p:spPr bwMode="auto">
            <a:xfrm rot="10800000">
              <a:off x="1955" y="2498"/>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69" name="Group 37"/>
          <p:cNvGrpSpPr>
            <a:grpSpLocks/>
          </p:cNvGrpSpPr>
          <p:nvPr/>
        </p:nvGrpSpPr>
        <p:grpSpPr bwMode="auto">
          <a:xfrm rot="10800000">
            <a:off x="5362575" y="3870325"/>
            <a:ext cx="393700" cy="347663"/>
            <a:chOff x="3470" y="1502"/>
            <a:chExt cx="377" cy="300"/>
          </a:xfrm>
        </p:grpSpPr>
        <p:sp>
          <p:nvSpPr>
            <p:cNvPr id="14894"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5"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70" name="Group 70"/>
          <p:cNvGrpSpPr>
            <a:grpSpLocks/>
          </p:cNvGrpSpPr>
          <p:nvPr/>
        </p:nvGrpSpPr>
        <p:grpSpPr bwMode="auto">
          <a:xfrm>
            <a:off x="1150938" y="4521200"/>
            <a:ext cx="2017712" cy="1027113"/>
            <a:chOff x="1558" y="2699"/>
            <a:chExt cx="1385" cy="773"/>
          </a:xfrm>
        </p:grpSpPr>
        <p:sp>
          <p:nvSpPr>
            <p:cNvPr id="14889" name="AutoShape 537"/>
            <p:cNvSpPr>
              <a:spLocks noChangeArrowheads="1"/>
            </p:cNvSpPr>
            <p:nvPr/>
          </p:nvSpPr>
          <p:spPr bwMode="auto">
            <a:xfrm rot="5400000">
              <a:off x="2154"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People, Skills  &amp; Culture</a:t>
              </a:r>
            </a:p>
          </p:txBody>
        </p:sp>
        <p:sp>
          <p:nvSpPr>
            <p:cNvPr id="14890" name="AutoShape 537"/>
            <p:cNvSpPr>
              <a:spLocks noChangeArrowheads="1"/>
            </p:cNvSpPr>
            <p:nvPr/>
          </p:nvSpPr>
          <p:spPr bwMode="auto">
            <a:xfrm rot="5400000">
              <a:off x="1863"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Organisation</a:t>
              </a:r>
            </a:p>
          </p:txBody>
        </p:sp>
        <p:sp>
          <p:nvSpPr>
            <p:cNvPr id="14891" name="AutoShape 537"/>
            <p:cNvSpPr>
              <a:spLocks noChangeArrowheads="1"/>
            </p:cNvSpPr>
            <p:nvPr/>
          </p:nvSpPr>
          <p:spPr bwMode="auto">
            <a:xfrm rot="5400000">
              <a:off x="1572"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Budgets</a:t>
              </a:r>
            </a:p>
          </p:txBody>
        </p:sp>
        <p:sp>
          <p:nvSpPr>
            <p:cNvPr id="14892" name="AutoShape 537"/>
            <p:cNvSpPr>
              <a:spLocks noChangeArrowheads="1"/>
            </p:cNvSpPr>
            <p:nvPr/>
          </p:nvSpPr>
          <p:spPr bwMode="auto">
            <a:xfrm rot="5400000">
              <a:off x="1281"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Governance</a:t>
              </a:r>
            </a:p>
          </p:txBody>
        </p:sp>
        <p:sp>
          <p:nvSpPr>
            <p:cNvPr id="14893" name="AutoShape 537"/>
            <p:cNvSpPr>
              <a:spLocks noChangeArrowheads="1"/>
            </p:cNvSpPr>
            <p:nvPr/>
          </p:nvSpPr>
          <p:spPr bwMode="auto">
            <a:xfrm rot="5400000">
              <a:off x="2446"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Processes</a:t>
              </a:r>
            </a:p>
          </p:txBody>
        </p:sp>
      </p:grpSp>
      <p:sp>
        <p:nvSpPr>
          <p:cNvPr id="14371" name="AutoShape 542"/>
          <p:cNvSpPr>
            <a:spLocks noChangeArrowheads="1"/>
          </p:cNvSpPr>
          <p:nvPr/>
        </p:nvSpPr>
        <p:spPr bwMode="gray">
          <a:xfrm>
            <a:off x="3636963" y="4294188"/>
            <a:ext cx="3363912" cy="133667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Enterprise Architecture</a:t>
            </a:r>
          </a:p>
        </p:txBody>
      </p:sp>
      <p:sp>
        <p:nvSpPr>
          <p:cNvPr id="14372" name="AutoShape 526"/>
          <p:cNvSpPr>
            <a:spLocks noChangeArrowheads="1"/>
          </p:cNvSpPr>
          <p:nvPr/>
        </p:nvSpPr>
        <p:spPr bwMode="gray">
          <a:xfrm>
            <a:off x="3238500" y="4730750"/>
            <a:ext cx="573088" cy="450850"/>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sp>
        <p:nvSpPr>
          <p:cNvPr id="14373" name="AutoShape 527"/>
          <p:cNvSpPr>
            <a:spLocks noChangeArrowheads="1"/>
          </p:cNvSpPr>
          <p:nvPr/>
        </p:nvSpPr>
        <p:spPr bwMode="gray">
          <a:xfrm rot="10800000">
            <a:off x="2046288" y="5592763"/>
            <a:ext cx="747712" cy="211137"/>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74" name="Group 37"/>
          <p:cNvGrpSpPr>
            <a:grpSpLocks/>
          </p:cNvGrpSpPr>
          <p:nvPr/>
        </p:nvGrpSpPr>
        <p:grpSpPr bwMode="auto">
          <a:xfrm rot="16200000" flipH="1">
            <a:off x="3286125" y="4811713"/>
            <a:ext cx="300037" cy="280988"/>
            <a:chOff x="3470" y="1502"/>
            <a:chExt cx="377" cy="300"/>
          </a:xfrm>
        </p:grpSpPr>
        <p:sp>
          <p:nvSpPr>
            <p:cNvPr id="14887"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88"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5" name="Line 18"/>
          <p:cNvSpPr>
            <a:spLocks noChangeShapeType="1"/>
          </p:cNvSpPr>
          <p:nvPr/>
        </p:nvSpPr>
        <p:spPr bwMode="auto">
          <a:xfrm rot="-5400000">
            <a:off x="1279525" y="1858963"/>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76" name="Group 9"/>
          <p:cNvGrpSpPr>
            <a:grpSpLocks/>
          </p:cNvGrpSpPr>
          <p:nvPr/>
        </p:nvGrpSpPr>
        <p:grpSpPr bwMode="auto">
          <a:xfrm>
            <a:off x="6753225" y="1608138"/>
            <a:ext cx="892175" cy="703262"/>
            <a:chOff x="4592" y="1697"/>
            <a:chExt cx="832" cy="374"/>
          </a:xfrm>
        </p:grpSpPr>
        <p:sp>
          <p:nvSpPr>
            <p:cNvPr id="14884"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5"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6"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grpSp>
      <p:grpSp>
        <p:nvGrpSpPr>
          <p:cNvPr id="14377" name="Group 95"/>
          <p:cNvGrpSpPr>
            <a:grpSpLocks/>
          </p:cNvGrpSpPr>
          <p:nvPr/>
        </p:nvGrpSpPr>
        <p:grpSpPr bwMode="auto">
          <a:xfrm>
            <a:off x="1978025" y="2192338"/>
            <a:ext cx="644525" cy="280987"/>
            <a:chOff x="1767" y="1423"/>
            <a:chExt cx="406" cy="177"/>
          </a:xfrm>
        </p:grpSpPr>
        <p:pic>
          <p:nvPicPr>
            <p:cNvPr id="14882"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3" name="Text Box 97"/>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8" name="Group 98"/>
          <p:cNvGrpSpPr>
            <a:grpSpLocks/>
          </p:cNvGrpSpPr>
          <p:nvPr/>
        </p:nvGrpSpPr>
        <p:grpSpPr bwMode="auto">
          <a:xfrm>
            <a:off x="3294063" y="2203450"/>
            <a:ext cx="644525" cy="280988"/>
            <a:chOff x="1767" y="1423"/>
            <a:chExt cx="406" cy="177"/>
          </a:xfrm>
        </p:grpSpPr>
        <p:pic>
          <p:nvPicPr>
            <p:cNvPr id="14880"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1" name="Text Box 100"/>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9" name="Group 101"/>
          <p:cNvGrpSpPr>
            <a:grpSpLocks/>
          </p:cNvGrpSpPr>
          <p:nvPr/>
        </p:nvGrpSpPr>
        <p:grpSpPr bwMode="auto">
          <a:xfrm>
            <a:off x="4562475" y="2205038"/>
            <a:ext cx="644525" cy="280987"/>
            <a:chOff x="1767" y="1423"/>
            <a:chExt cx="406" cy="177"/>
          </a:xfrm>
        </p:grpSpPr>
        <p:pic>
          <p:nvPicPr>
            <p:cNvPr id="14878"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9" name="Text Box 103"/>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0" name="Group 104"/>
          <p:cNvGrpSpPr>
            <a:grpSpLocks/>
          </p:cNvGrpSpPr>
          <p:nvPr/>
        </p:nvGrpSpPr>
        <p:grpSpPr bwMode="auto">
          <a:xfrm>
            <a:off x="5726113" y="2206625"/>
            <a:ext cx="644525" cy="280988"/>
            <a:chOff x="1767" y="1423"/>
            <a:chExt cx="406" cy="177"/>
          </a:xfrm>
        </p:grpSpPr>
        <p:pic>
          <p:nvPicPr>
            <p:cNvPr id="14876"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7" name="Text Box 106"/>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1" name="Group 107"/>
          <p:cNvGrpSpPr>
            <a:grpSpLocks/>
          </p:cNvGrpSpPr>
          <p:nvPr/>
        </p:nvGrpSpPr>
        <p:grpSpPr bwMode="auto">
          <a:xfrm>
            <a:off x="5251450" y="1474788"/>
            <a:ext cx="644525" cy="280987"/>
            <a:chOff x="1767" y="1423"/>
            <a:chExt cx="406" cy="177"/>
          </a:xfrm>
        </p:grpSpPr>
        <p:pic>
          <p:nvPicPr>
            <p:cNvPr id="14874"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5" name="Text Box 109"/>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sp>
        <p:nvSpPr>
          <p:cNvPr id="14382" name="AutoShape 527"/>
          <p:cNvSpPr>
            <a:spLocks noChangeArrowheads="1"/>
          </p:cNvSpPr>
          <p:nvPr/>
        </p:nvSpPr>
        <p:spPr bwMode="gray">
          <a:xfrm rot="10800000">
            <a:off x="5083175" y="5592763"/>
            <a:ext cx="673100" cy="220662"/>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83" name="Group 37"/>
          <p:cNvGrpSpPr>
            <a:grpSpLocks/>
          </p:cNvGrpSpPr>
          <p:nvPr/>
        </p:nvGrpSpPr>
        <p:grpSpPr bwMode="auto">
          <a:xfrm>
            <a:off x="5303838" y="5626100"/>
            <a:ext cx="288925" cy="176213"/>
            <a:chOff x="3470" y="1502"/>
            <a:chExt cx="377" cy="300"/>
          </a:xfrm>
        </p:grpSpPr>
        <p:sp>
          <p:nvSpPr>
            <p:cNvPr id="14872"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73"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84" name="Group 126"/>
          <p:cNvGrpSpPr>
            <a:grpSpLocks/>
          </p:cNvGrpSpPr>
          <p:nvPr/>
        </p:nvGrpSpPr>
        <p:grpSpPr bwMode="auto">
          <a:xfrm>
            <a:off x="1428750" y="3140075"/>
            <a:ext cx="331788" cy="331788"/>
            <a:chOff x="-685" y="1531"/>
            <a:chExt cx="209" cy="209"/>
          </a:xfrm>
        </p:grpSpPr>
        <p:sp>
          <p:nvSpPr>
            <p:cNvPr id="14867" name="Oval 37"/>
            <p:cNvSpPr>
              <a:spLocks noChangeArrowheads="1"/>
            </p:cNvSpPr>
            <p:nvPr/>
          </p:nvSpPr>
          <p:spPr bwMode="gray">
            <a:xfrm>
              <a:off x="-685" y="1531"/>
              <a:ext cx="209"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68" name="Oval 38"/>
            <p:cNvSpPr>
              <a:spLocks noChangeArrowheads="1"/>
            </p:cNvSpPr>
            <p:nvPr>
              <p:custDataLst>
                <p:tags r:id="rId8"/>
              </p:custDataLst>
            </p:nvPr>
          </p:nvSpPr>
          <p:spPr bwMode="gray">
            <a:xfrm>
              <a:off x="-670" y="1548"/>
              <a:ext cx="179"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869" name="Freeform 39"/>
            <p:cNvSpPr>
              <a:spLocks/>
            </p:cNvSpPr>
            <p:nvPr/>
          </p:nvSpPr>
          <p:spPr bwMode="gray">
            <a:xfrm>
              <a:off x="-622" y="1572"/>
              <a:ext cx="88" cy="52"/>
            </a:xfrm>
            <a:custGeom>
              <a:avLst/>
              <a:gdLst>
                <a:gd name="T0" fmla="*/ 0 w 286"/>
                <a:gd name="T1" fmla="*/ 0 h 169"/>
                <a:gd name="T2" fmla="*/ 0 w 286"/>
                <a:gd name="T3" fmla="*/ 0 h 169"/>
                <a:gd name="T4" fmla="*/ 0 w 286"/>
                <a:gd name="T5" fmla="*/ 0 h 169"/>
                <a:gd name="T6" fmla="*/ 0 w 286"/>
                <a:gd name="T7" fmla="*/ 0 h 169"/>
                <a:gd name="T8" fmla="*/ 0 w 286"/>
                <a:gd name="T9" fmla="*/ 0 h 169"/>
                <a:gd name="T10" fmla="*/ 0 w 286"/>
                <a:gd name="T11" fmla="*/ 0 h 169"/>
                <a:gd name="T12" fmla="*/ 0 w 286"/>
                <a:gd name="T13" fmla="*/ 0 h 169"/>
                <a:gd name="T14" fmla="*/ 0 w 286"/>
                <a:gd name="T15" fmla="*/ 0 h 169"/>
                <a:gd name="T16" fmla="*/ 0 w 286"/>
                <a:gd name="T17" fmla="*/ 0 h 169"/>
                <a:gd name="T18" fmla="*/ 0 w 286"/>
                <a:gd name="T19" fmla="*/ 0 h 169"/>
                <a:gd name="T20" fmla="*/ 0 w 286"/>
                <a:gd name="T21" fmla="*/ 0 h 169"/>
                <a:gd name="T22" fmla="*/ 0 w 286"/>
                <a:gd name="T23" fmla="*/ 0 h 169"/>
                <a:gd name="T24" fmla="*/ 0 w 286"/>
                <a:gd name="T25" fmla="*/ 0 h 169"/>
                <a:gd name="T26" fmla="*/ 0 w 286"/>
                <a:gd name="T27" fmla="*/ 0 h 169"/>
                <a:gd name="T28" fmla="*/ 0 w 286"/>
                <a:gd name="T29" fmla="*/ 0 h 169"/>
                <a:gd name="T30" fmla="*/ 0 w 286"/>
                <a:gd name="T31" fmla="*/ 0 h 169"/>
                <a:gd name="T32" fmla="*/ 0 w 286"/>
                <a:gd name="T33" fmla="*/ 0 h 169"/>
                <a:gd name="T34" fmla="*/ 0 w 286"/>
                <a:gd name="T35" fmla="*/ 0 h 169"/>
                <a:gd name="T36" fmla="*/ 0 w 286"/>
                <a:gd name="T37" fmla="*/ 0 h 169"/>
                <a:gd name="T38" fmla="*/ 0 w 286"/>
                <a:gd name="T39" fmla="*/ 0 h 169"/>
                <a:gd name="T40" fmla="*/ 0 w 286"/>
                <a:gd name="T41" fmla="*/ 0 h 169"/>
                <a:gd name="T42" fmla="*/ 0 w 286"/>
                <a:gd name="T43" fmla="*/ 0 h 169"/>
                <a:gd name="T44" fmla="*/ 0 w 286"/>
                <a:gd name="T45" fmla="*/ 0 h 169"/>
                <a:gd name="T46" fmla="*/ 0 w 286"/>
                <a:gd name="T47" fmla="*/ 0 h 169"/>
                <a:gd name="T48" fmla="*/ 0 w 286"/>
                <a:gd name="T49" fmla="*/ 0 h 169"/>
                <a:gd name="T50" fmla="*/ 0 w 286"/>
                <a:gd name="T51" fmla="*/ 0 h 169"/>
                <a:gd name="T52" fmla="*/ 0 w 286"/>
                <a:gd name="T53" fmla="*/ 0 h 169"/>
                <a:gd name="T54" fmla="*/ 0 w 286"/>
                <a:gd name="T55" fmla="*/ 0 h 169"/>
                <a:gd name="T56" fmla="*/ 0 w 286"/>
                <a:gd name="T57" fmla="*/ 0 h 169"/>
                <a:gd name="T58" fmla="*/ 0 w 286"/>
                <a:gd name="T59" fmla="*/ 0 h 169"/>
                <a:gd name="T60" fmla="*/ 0 w 286"/>
                <a:gd name="T61" fmla="*/ 0 h 169"/>
                <a:gd name="T62" fmla="*/ 0 w 286"/>
                <a:gd name="T63" fmla="*/ 0 h 169"/>
                <a:gd name="T64" fmla="*/ 0 w 286"/>
                <a:gd name="T65" fmla="*/ 0 h 169"/>
                <a:gd name="T66" fmla="*/ 0 w 286"/>
                <a:gd name="T67" fmla="*/ 0 h 169"/>
                <a:gd name="T68" fmla="*/ 0 w 286"/>
                <a:gd name="T69" fmla="*/ 0 h 169"/>
                <a:gd name="T70" fmla="*/ 0 w 286"/>
                <a:gd name="T71" fmla="*/ 0 h 169"/>
                <a:gd name="T72" fmla="*/ 0 w 286"/>
                <a:gd name="T73" fmla="*/ 0 h 169"/>
                <a:gd name="T74" fmla="*/ 0 w 286"/>
                <a:gd name="T75" fmla="*/ 0 h 169"/>
                <a:gd name="T76" fmla="*/ 0 w 286"/>
                <a:gd name="T77" fmla="*/ 0 h 1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6"/>
                <a:gd name="T118" fmla="*/ 0 h 169"/>
                <a:gd name="T119" fmla="*/ 286 w 286"/>
                <a:gd name="T120" fmla="*/ 169 h 16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6" h="169">
                  <a:moveTo>
                    <a:pt x="0" y="124"/>
                  </a:moveTo>
                  <a:lnTo>
                    <a:pt x="1" y="119"/>
                  </a:lnTo>
                  <a:lnTo>
                    <a:pt x="2" y="113"/>
                  </a:lnTo>
                  <a:lnTo>
                    <a:pt x="5" y="101"/>
                  </a:lnTo>
                  <a:lnTo>
                    <a:pt x="9" y="90"/>
                  </a:lnTo>
                  <a:lnTo>
                    <a:pt x="11" y="84"/>
                  </a:lnTo>
                  <a:lnTo>
                    <a:pt x="13" y="78"/>
                  </a:lnTo>
                  <a:lnTo>
                    <a:pt x="19" y="67"/>
                  </a:lnTo>
                  <a:lnTo>
                    <a:pt x="27" y="57"/>
                  </a:lnTo>
                  <a:lnTo>
                    <a:pt x="31" y="52"/>
                  </a:lnTo>
                  <a:lnTo>
                    <a:pt x="35" y="47"/>
                  </a:lnTo>
                  <a:lnTo>
                    <a:pt x="44" y="37"/>
                  </a:lnTo>
                  <a:lnTo>
                    <a:pt x="54" y="29"/>
                  </a:lnTo>
                  <a:lnTo>
                    <a:pt x="65" y="21"/>
                  </a:lnTo>
                  <a:lnTo>
                    <a:pt x="70" y="18"/>
                  </a:lnTo>
                  <a:lnTo>
                    <a:pt x="76" y="15"/>
                  </a:lnTo>
                  <a:lnTo>
                    <a:pt x="87" y="10"/>
                  </a:lnTo>
                  <a:lnTo>
                    <a:pt x="99" y="6"/>
                  </a:lnTo>
                  <a:lnTo>
                    <a:pt x="110" y="3"/>
                  </a:lnTo>
                  <a:lnTo>
                    <a:pt x="122" y="1"/>
                  </a:lnTo>
                  <a:lnTo>
                    <a:pt x="134" y="0"/>
                  </a:lnTo>
                  <a:lnTo>
                    <a:pt x="146" y="0"/>
                  </a:lnTo>
                  <a:lnTo>
                    <a:pt x="152" y="1"/>
                  </a:lnTo>
                  <a:lnTo>
                    <a:pt x="157" y="2"/>
                  </a:lnTo>
                  <a:lnTo>
                    <a:pt x="169" y="4"/>
                  </a:lnTo>
                  <a:lnTo>
                    <a:pt x="180" y="8"/>
                  </a:lnTo>
                  <a:lnTo>
                    <a:pt x="190" y="13"/>
                  </a:lnTo>
                  <a:lnTo>
                    <a:pt x="195" y="16"/>
                  </a:lnTo>
                  <a:lnTo>
                    <a:pt x="200" y="19"/>
                  </a:lnTo>
                  <a:lnTo>
                    <a:pt x="209" y="26"/>
                  </a:lnTo>
                  <a:lnTo>
                    <a:pt x="214" y="30"/>
                  </a:lnTo>
                  <a:lnTo>
                    <a:pt x="218" y="34"/>
                  </a:lnTo>
                  <a:lnTo>
                    <a:pt x="221" y="38"/>
                  </a:lnTo>
                  <a:lnTo>
                    <a:pt x="225" y="42"/>
                  </a:lnTo>
                  <a:lnTo>
                    <a:pt x="230" y="51"/>
                  </a:lnTo>
                  <a:lnTo>
                    <a:pt x="235" y="60"/>
                  </a:lnTo>
                  <a:lnTo>
                    <a:pt x="239" y="69"/>
                  </a:lnTo>
                  <a:lnTo>
                    <a:pt x="286" y="61"/>
                  </a:lnTo>
                  <a:lnTo>
                    <a:pt x="265" y="115"/>
                  </a:lnTo>
                  <a:lnTo>
                    <a:pt x="245" y="169"/>
                  </a:lnTo>
                  <a:lnTo>
                    <a:pt x="209" y="124"/>
                  </a:lnTo>
                  <a:lnTo>
                    <a:pt x="172" y="79"/>
                  </a:lnTo>
                  <a:lnTo>
                    <a:pt x="213" y="73"/>
                  </a:lnTo>
                  <a:lnTo>
                    <a:pt x="210" y="69"/>
                  </a:lnTo>
                  <a:lnTo>
                    <a:pt x="205" y="65"/>
                  </a:lnTo>
                  <a:lnTo>
                    <a:pt x="201" y="61"/>
                  </a:lnTo>
                  <a:lnTo>
                    <a:pt x="196" y="57"/>
                  </a:lnTo>
                  <a:lnTo>
                    <a:pt x="192" y="54"/>
                  </a:lnTo>
                  <a:lnTo>
                    <a:pt x="187" y="51"/>
                  </a:lnTo>
                  <a:lnTo>
                    <a:pt x="182" y="48"/>
                  </a:lnTo>
                  <a:lnTo>
                    <a:pt x="177" y="45"/>
                  </a:lnTo>
                  <a:lnTo>
                    <a:pt x="171" y="43"/>
                  </a:lnTo>
                  <a:lnTo>
                    <a:pt x="166" y="41"/>
                  </a:lnTo>
                  <a:lnTo>
                    <a:pt x="160" y="39"/>
                  </a:lnTo>
                  <a:lnTo>
                    <a:pt x="155" y="38"/>
                  </a:lnTo>
                  <a:lnTo>
                    <a:pt x="149" y="37"/>
                  </a:lnTo>
                  <a:lnTo>
                    <a:pt x="138" y="35"/>
                  </a:lnTo>
                  <a:lnTo>
                    <a:pt x="132" y="35"/>
                  </a:lnTo>
                  <a:lnTo>
                    <a:pt x="126" y="35"/>
                  </a:lnTo>
                  <a:lnTo>
                    <a:pt x="114" y="36"/>
                  </a:lnTo>
                  <a:lnTo>
                    <a:pt x="108" y="36"/>
                  </a:lnTo>
                  <a:lnTo>
                    <a:pt x="102" y="38"/>
                  </a:lnTo>
                  <a:lnTo>
                    <a:pt x="90" y="41"/>
                  </a:lnTo>
                  <a:lnTo>
                    <a:pt x="85" y="43"/>
                  </a:lnTo>
                  <a:lnTo>
                    <a:pt x="79" y="45"/>
                  </a:lnTo>
                  <a:lnTo>
                    <a:pt x="67" y="50"/>
                  </a:lnTo>
                  <a:lnTo>
                    <a:pt x="56" y="56"/>
                  </a:lnTo>
                  <a:lnTo>
                    <a:pt x="51" y="60"/>
                  </a:lnTo>
                  <a:lnTo>
                    <a:pt x="46" y="64"/>
                  </a:lnTo>
                  <a:lnTo>
                    <a:pt x="36" y="72"/>
                  </a:lnTo>
                  <a:lnTo>
                    <a:pt x="30" y="78"/>
                  </a:lnTo>
                  <a:lnTo>
                    <a:pt x="24" y="84"/>
                  </a:lnTo>
                  <a:lnTo>
                    <a:pt x="19" y="91"/>
                  </a:lnTo>
                  <a:lnTo>
                    <a:pt x="15" y="97"/>
                  </a:lnTo>
                  <a:lnTo>
                    <a:pt x="10" y="104"/>
                  </a:lnTo>
                  <a:lnTo>
                    <a:pt x="7" y="110"/>
                  </a:lnTo>
                  <a:lnTo>
                    <a:pt x="3" y="117"/>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0" name="Freeform 40"/>
            <p:cNvSpPr>
              <a:spLocks/>
            </p:cNvSpPr>
            <p:nvPr/>
          </p:nvSpPr>
          <p:spPr bwMode="gray">
            <a:xfrm>
              <a:off x="-582" y="1618"/>
              <a:ext cx="70" cy="81"/>
            </a:xfrm>
            <a:custGeom>
              <a:avLst/>
              <a:gdLst>
                <a:gd name="T0" fmla="*/ 0 w 229"/>
                <a:gd name="T1" fmla="*/ 0 h 262"/>
                <a:gd name="T2" fmla="*/ 0 w 229"/>
                <a:gd name="T3" fmla="*/ 0 h 262"/>
                <a:gd name="T4" fmla="*/ 0 w 229"/>
                <a:gd name="T5" fmla="*/ 0 h 262"/>
                <a:gd name="T6" fmla="*/ 0 w 229"/>
                <a:gd name="T7" fmla="*/ 0 h 262"/>
                <a:gd name="T8" fmla="*/ 0 w 229"/>
                <a:gd name="T9" fmla="*/ 0 h 262"/>
                <a:gd name="T10" fmla="*/ 0 w 229"/>
                <a:gd name="T11" fmla="*/ 0 h 262"/>
                <a:gd name="T12" fmla="*/ 0 w 229"/>
                <a:gd name="T13" fmla="*/ 0 h 262"/>
                <a:gd name="T14" fmla="*/ 0 w 229"/>
                <a:gd name="T15" fmla="*/ 0 h 262"/>
                <a:gd name="T16" fmla="*/ 0 w 229"/>
                <a:gd name="T17" fmla="*/ 0 h 262"/>
                <a:gd name="T18" fmla="*/ 0 w 229"/>
                <a:gd name="T19" fmla="*/ 0 h 262"/>
                <a:gd name="T20" fmla="*/ 0 w 229"/>
                <a:gd name="T21" fmla="*/ 0 h 262"/>
                <a:gd name="T22" fmla="*/ 0 w 229"/>
                <a:gd name="T23" fmla="*/ 0 h 262"/>
                <a:gd name="T24" fmla="*/ 0 w 229"/>
                <a:gd name="T25" fmla="*/ 0 h 262"/>
                <a:gd name="T26" fmla="*/ 0 w 229"/>
                <a:gd name="T27" fmla="*/ 0 h 262"/>
                <a:gd name="T28" fmla="*/ 0 w 229"/>
                <a:gd name="T29" fmla="*/ 0 h 262"/>
                <a:gd name="T30" fmla="*/ 0 w 229"/>
                <a:gd name="T31" fmla="*/ 0 h 262"/>
                <a:gd name="T32" fmla="*/ 0 w 229"/>
                <a:gd name="T33" fmla="*/ 0 h 262"/>
                <a:gd name="T34" fmla="*/ 0 w 229"/>
                <a:gd name="T35" fmla="*/ 0 h 262"/>
                <a:gd name="T36" fmla="*/ 0 w 229"/>
                <a:gd name="T37" fmla="*/ 0 h 262"/>
                <a:gd name="T38" fmla="*/ 0 w 229"/>
                <a:gd name="T39" fmla="*/ 0 h 262"/>
                <a:gd name="T40" fmla="*/ 0 w 229"/>
                <a:gd name="T41" fmla="*/ 0 h 262"/>
                <a:gd name="T42" fmla="*/ 0 w 229"/>
                <a:gd name="T43" fmla="*/ 0 h 262"/>
                <a:gd name="T44" fmla="*/ 0 w 229"/>
                <a:gd name="T45" fmla="*/ 0 h 262"/>
                <a:gd name="T46" fmla="*/ 0 w 229"/>
                <a:gd name="T47" fmla="*/ 0 h 262"/>
                <a:gd name="T48" fmla="*/ 0 w 229"/>
                <a:gd name="T49" fmla="*/ 0 h 262"/>
                <a:gd name="T50" fmla="*/ 0 w 229"/>
                <a:gd name="T51" fmla="*/ 0 h 262"/>
                <a:gd name="T52" fmla="*/ 0 w 229"/>
                <a:gd name="T53" fmla="*/ 0 h 262"/>
                <a:gd name="T54" fmla="*/ 0 w 229"/>
                <a:gd name="T55" fmla="*/ 0 h 262"/>
                <a:gd name="T56" fmla="*/ 0 w 229"/>
                <a:gd name="T57" fmla="*/ 0 h 262"/>
                <a:gd name="T58" fmla="*/ 0 w 229"/>
                <a:gd name="T59" fmla="*/ 0 h 262"/>
                <a:gd name="T60" fmla="*/ 0 w 229"/>
                <a:gd name="T61" fmla="*/ 0 h 262"/>
                <a:gd name="T62" fmla="*/ 0 w 229"/>
                <a:gd name="T63" fmla="*/ 0 h 262"/>
                <a:gd name="T64" fmla="*/ 0 w 229"/>
                <a:gd name="T65" fmla="*/ 0 h 262"/>
                <a:gd name="T66" fmla="*/ 0 w 229"/>
                <a:gd name="T67" fmla="*/ 0 h 262"/>
                <a:gd name="T68" fmla="*/ 0 w 229"/>
                <a:gd name="T69" fmla="*/ 0 h 262"/>
                <a:gd name="T70" fmla="*/ 0 w 229"/>
                <a:gd name="T71" fmla="*/ 0 h 262"/>
                <a:gd name="T72" fmla="*/ 0 w 229"/>
                <a:gd name="T73" fmla="*/ 0 h 2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9"/>
                <a:gd name="T112" fmla="*/ 0 h 262"/>
                <a:gd name="T113" fmla="*/ 229 w 229"/>
                <a:gd name="T114" fmla="*/ 262 h 2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9" h="262">
                  <a:moveTo>
                    <a:pt x="188" y="0"/>
                  </a:moveTo>
                  <a:lnTo>
                    <a:pt x="192" y="5"/>
                  </a:lnTo>
                  <a:lnTo>
                    <a:pt x="196" y="9"/>
                  </a:lnTo>
                  <a:lnTo>
                    <a:pt x="204" y="18"/>
                  </a:lnTo>
                  <a:lnTo>
                    <a:pt x="210" y="29"/>
                  </a:lnTo>
                  <a:lnTo>
                    <a:pt x="216" y="40"/>
                  </a:lnTo>
                  <a:lnTo>
                    <a:pt x="220" y="51"/>
                  </a:lnTo>
                  <a:lnTo>
                    <a:pt x="222" y="57"/>
                  </a:lnTo>
                  <a:lnTo>
                    <a:pt x="224" y="63"/>
                  </a:lnTo>
                  <a:lnTo>
                    <a:pt x="227" y="76"/>
                  </a:lnTo>
                  <a:lnTo>
                    <a:pt x="228" y="89"/>
                  </a:lnTo>
                  <a:lnTo>
                    <a:pt x="228" y="96"/>
                  </a:lnTo>
                  <a:lnTo>
                    <a:pt x="229" y="102"/>
                  </a:lnTo>
                  <a:lnTo>
                    <a:pt x="228" y="115"/>
                  </a:lnTo>
                  <a:lnTo>
                    <a:pt x="226" y="128"/>
                  </a:lnTo>
                  <a:lnTo>
                    <a:pt x="223" y="140"/>
                  </a:lnTo>
                  <a:lnTo>
                    <a:pt x="219" y="152"/>
                  </a:lnTo>
                  <a:lnTo>
                    <a:pt x="213" y="163"/>
                  </a:lnTo>
                  <a:lnTo>
                    <a:pt x="207" y="173"/>
                  </a:lnTo>
                  <a:lnTo>
                    <a:pt x="201" y="183"/>
                  </a:lnTo>
                  <a:lnTo>
                    <a:pt x="193" y="192"/>
                  </a:lnTo>
                  <a:lnTo>
                    <a:pt x="185" y="200"/>
                  </a:lnTo>
                  <a:lnTo>
                    <a:pt x="176" y="207"/>
                  </a:lnTo>
                  <a:lnTo>
                    <a:pt x="166" y="213"/>
                  </a:lnTo>
                  <a:lnTo>
                    <a:pt x="161" y="216"/>
                  </a:lnTo>
                  <a:lnTo>
                    <a:pt x="155" y="218"/>
                  </a:lnTo>
                  <a:lnTo>
                    <a:pt x="145" y="222"/>
                  </a:lnTo>
                  <a:lnTo>
                    <a:pt x="133" y="225"/>
                  </a:lnTo>
                  <a:lnTo>
                    <a:pt x="127" y="226"/>
                  </a:lnTo>
                  <a:lnTo>
                    <a:pt x="121" y="226"/>
                  </a:lnTo>
                  <a:lnTo>
                    <a:pt x="111" y="226"/>
                  </a:lnTo>
                  <a:lnTo>
                    <a:pt x="101" y="226"/>
                  </a:lnTo>
                  <a:lnTo>
                    <a:pt x="91" y="224"/>
                  </a:lnTo>
                  <a:lnTo>
                    <a:pt x="81" y="221"/>
                  </a:lnTo>
                  <a:lnTo>
                    <a:pt x="57" y="262"/>
                  </a:lnTo>
                  <a:lnTo>
                    <a:pt x="28" y="212"/>
                  </a:lnTo>
                  <a:lnTo>
                    <a:pt x="0" y="162"/>
                  </a:lnTo>
                  <a:lnTo>
                    <a:pt x="57" y="162"/>
                  </a:lnTo>
                  <a:lnTo>
                    <a:pt x="115" y="162"/>
                  </a:lnTo>
                  <a:lnTo>
                    <a:pt x="94" y="198"/>
                  </a:lnTo>
                  <a:lnTo>
                    <a:pt x="99" y="198"/>
                  </a:lnTo>
                  <a:lnTo>
                    <a:pt x="105" y="197"/>
                  </a:lnTo>
                  <a:lnTo>
                    <a:pt x="111" y="196"/>
                  </a:lnTo>
                  <a:lnTo>
                    <a:pt x="123" y="194"/>
                  </a:lnTo>
                  <a:lnTo>
                    <a:pt x="128" y="192"/>
                  </a:lnTo>
                  <a:lnTo>
                    <a:pt x="133" y="190"/>
                  </a:lnTo>
                  <a:lnTo>
                    <a:pt x="144" y="184"/>
                  </a:lnTo>
                  <a:lnTo>
                    <a:pt x="154" y="178"/>
                  </a:lnTo>
                  <a:lnTo>
                    <a:pt x="158" y="175"/>
                  </a:lnTo>
                  <a:lnTo>
                    <a:pt x="163" y="171"/>
                  </a:lnTo>
                  <a:lnTo>
                    <a:pt x="171" y="163"/>
                  </a:lnTo>
                  <a:lnTo>
                    <a:pt x="175" y="159"/>
                  </a:lnTo>
                  <a:lnTo>
                    <a:pt x="179" y="154"/>
                  </a:lnTo>
                  <a:lnTo>
                    <a:pt x="182" y="150"/>
                  </a:lnTo>
                  <a:lnTo>
                    <a:pt x="186" y="145"/>
                  </a:lnTo>
                  <a:lnTo>
                    <a:pt x="189" y="139"/>
                  </a:lnTo>
                  <a:lnTo>
                    <a:pt x="192" y="134"/>
                  </a:lnTo>
                  <a:lnTo>
                    <a:pt x="197" y="123"/>
                  </a:lnTo>
                  <a:lnTo>
                    <a:pt x="199" y="117"/>
                  </a:lnTo>
                  <a:lnTo>
                    <a:pt x="201" y="111"/>
                  </a:lnTo>
                  <a:lnTo>
                    <a:pt x="202" y="105"/>
                  </a:lnTo>
                  <a:lnTo>
                    <a:pt x="204" y="99"/>
                  </a:lnTo>
                  <a:lnTo>
                    <a:pt x="206" y="87"/>
                  </a:lnTo>
                  <a:lnTo>
                    <a:pt x="206" y="80"/>
                  </a:lnTo>
                  <a:lnTo>
                    <a:pt x="207" y="74"/>
                  </a:lnTo>
                  <a:lnTo>
                    <a:pt x="206" y="61"/>
                  </a:lnTo>
                  <a:lnTo>
                    <a:pt x="205" y="52"/>
                  </a:lnTo>
                  <a:lnTo>
                    <a:pt x="204" y="44"/>
                  </a:lnTo>
                  <a:lnTo>
                    <a:pt x="202" y="36"/>
                  </a:lnTo>
                  <a:lnTo>
                    <a:pt x="200" y="29"/>
                  </a:lnTo>
                  <a:lnTo>
                    <a:pt x="198" y="21"/>
                  </a:lnTo>
                  <a:lnTo>
                    <a:pt x="195" y="14"/>
                  </a:lnTo>
                  <a:lnTo>
                    <a:pt x="192" y="7"/>
                  </a:lnTo>
                  <a:lnTo>
                    <a:pt x="1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1" name="Freeform 41"/>
            <p:cNvSpPr>
              <a:spLocks/>
            </p:cNvSpPr>
            <p:nvPr/>
          </p:nvSpPr>
          <p:spPr bwMode="gray">
            <a:xfrm>
              <a:off x="-649" y="1620"/>
              <a:ext cx="68" cy="75"/>
            </a:xfrm>
            <a:custGeom>
              <a:avLst/>
              <a:gdLst>
                <a:gd name="T0" fmla="*/ 0 w 222"/>
                <a:gd name="T1" fmla="*/ 0 h 242"/>
                <a:gd name="T2" fmla="*/ 0 w 222"/>
                <a:gd name="T3" fmla="*/ 0 h 242"/>
                <a:gd name="T4" fmla="*/ 0 w 222"/>
                <a:gd name="T5" fmla="*/ 0 h 242"/>
                <a:gd name="T6" fmla="*/ 0 w 222"/>
                <a:gd name="T7" fmla="*/ 0 h 242"/>
                <a:gd name="T8" fmla="*/ 0 w 222"/>
                <a:gd name="T9" fmla="*/ 0 h 242"/>
                <a:gd name="T10" fmla="*/ 0 w 222"/>
                <a:gd name="T11" fmla="*/ 0 h 242"/>
                <a:gd name="T12" fmla="*/ 0 w 222"/>
                <a:gd name="T13" fmla="*/ 0 h 242"/>
                <a:gd name="T14" fmla="*/ 0 w 222"/>
                <a:gd name="T15" fmla="*/ 0 h 242"/>
                <a:gd name="T16" fmla="*/ 0 w 222"/>
                <a:gd name="T17" fmla="*/ 0 h 242"/>
                <a:gd name="T18" fmla="*/ 0 w 222"/>
                <a:gd name="T19" fmla="*/ 0 h 242"/>
                <a:gd name="T20" fmla="*/ 0 w 222"/>
                <a:gd name="T21" fmla="*/ 0 h 242"/>
                <a:gd name="T22" fmla="*/ 0 w 222"/>
                <a:gd name="T23" fmla="*/ 0 h 242"/>
                <a:gd name="T24" fmla="*/ 0 w 222"/>
                <a:gd name="T25" fmla="*/ 0 h 242"/>
                <a:gd name="T26" fmla="*/ 0 w 222"/>
                <a:gd name="T27" fmla="*/ 0 h 242"/>
                <a:gd name="T28" fmla="*/ 0 w 222"/>
                <a:gd name="T29" fmla="*/ 0 h 242"/>
                <a:gd name="T30" fmla="*/ 0 w 222"/>
                <a:gd name="T31" fmla="*/ 0 h 242"/>
                <a:gd name="T32" fmla="*/ 0 w 222"/>
                <a:gd name="T33" fmla="*/ 0 h 242"/>
                <a:gd name="T34" fmla="*/ 0 w 222"/>
                <a:gd name="T35" fmla="*/ 0 h 242"/>
                <a:gd name="T36" fmla="*/ 0 w 222"/>
                <a:gd name="T37" fmla="*/ 0 h 242"/>
                <a:gd name="T38" fmla="*/ 0 w 222"/>
                <a:gd name="T39" fmla="*/ 0 h 242"/>
                <a:gd name="T40" fmla="*/ 0 w 222"/>
                <a:gd name="T41" fmla="*/ 0 h 242"/>
                <a:gd name="T42" fmla="*/ 0 w 222"/>
                <a:gd name="T43" fmla="*/ 0 h 242"/>
                <a:gd name="T44" fmla="*/ 0 w 222"/>
                <a:gd name="T45" fmla="*/ 0 h 242"/>
                <a:gd name="T46" fmla="*/ 0 w 222"/>
                <a:gd name="T47" fmla="*/ 0 h 242"/>
                <a:gd name="T48" fmla="*/ 0 w 222"/>
                <a:gd name="T49" fmla="*/ 0 h 242"/>
                <a:gd name="T50" fmla="*/ 0 w 222"/>
                <a:gd name="T51" fmla="*/ 0 h 242"/>
                <a:gd name="T52" fmla="*/ 0 w 222"/>
                <a:gd name="T53" fmla="*/ 0 h 242"/>
                <a:gd name="T54" fmla="*/ 0 w 222"/>
                <a:gd name="T55" fmla="*/ 0 h 242"/>
                <a:gd name="T56" fmla="*/ 0 w 222"/>
                <a:gd name="T57" fmla="*/ 0 h 242"/>
                <a:gd name="T58" fmla="*/ 0 w 222"/>
                <a:gd name="T59" fmla="*/ 0 h 242"/>
                <a:gd name="T60" fmla="*/ 0 w 222"/>
                <a:gd name="T61" fmla="*/ 0 h 242"/>
                <a:gd name="T62" fmla="*/ 0 w 222"/>
                <a:gd name="T63" fmla="*/ 0 h 242"/>
                <a:gd name="T64" fmla="*/ 0 w 222"/>
                <a:gd name="T65" fmla="*/ 0 h 242"/>
                <a:gd name="T66" fmla="*/ 0 w 222"/>
                <a:gd name="T67" fmla="*/ 0 h 242"/>
                <a:gd name="T68" fmla="*/ 0 w 222"/>
                <a:gd name="T69" fmla="*/ 0 h 2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242"/>
                <a:gd name="T107" fmla="*/ 222 w 222"/>
                <a:gd name="T108" fmla="*/ 242 h 2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242">
                  <a:moveTo>
                    <a:pt x="222" y="223"/>
                  </a:moveTo>
                  <a:lnTo>
                    <a:pt x="212" y="228"/>
                  </a:lnTo>
                  <a:lnTo>
                    <a:pt x="201" y="233"/>
                  </a:lnTo>
                  <a:lnTo>
                    <a:pt x="195" y="235"/>
                  </a:lnTo>
                  <a:lnTo>
                    <a:pt x="190" y="237"/>
                  </a:lnTo>
                  <a:lnTo>
                    <a:pt x="178" y="240"/>
                  </a:lnTo>
                  <a:lnTo>
                    <a:pt x="165" y="242"/>
                  </a:lnTo>
                  <a:lnTo>
                    <a:pt x="153" y="242"/>
                  </a:lnTo>
                  <a:lnTo>
                    <a:pt x="140" y="242"/>
                  </a:lnTo>
                  <a:lnTo>
                    <a:pt x="133" y="241"/>
                  </a:lnTo>
                  <a:lnTo>
                    <a:pt x="127" y="240"/>
                  </a:lnTo>
                  <a:lnTo>
                    <a:pt x="120" y="239"/>
                  </a:lnTo>
                  <a:lnTo>
                    <a:pt x="114" y="237"/>
                  </a:lnTo>
                  <a:lnTo>
                    <a:pt x="101" y="233"/>
                  </a:lnTo>
                  <a:lnTo>
                    <a:pt x="90" y="228"/>
                  </a:lnTo>
                  <a:lnTo>
                    <a:pt x="84" y="225"/>
                  </a:lnTo>
                  <a:lnTo>
                    <a:pt x="79" y="222"/>
                  </a:lnTo>
                  <a:lnTo>
                    <a:pt x="68" y="215"/>
                  </a:lnTo>
                  <a:lnTo>
                    <a:pt x="59" y="208"/>
                  </a:lnTo>
                  <a:lnTo>
                    <a:pt x="50" y="200"/>
                  </a:lnTo>
                  <a:lnTo>
                    <a:pt x="43" y="191"/>
                  </a:lnTo>
                  <a:lnTo>
                    <a:pt x="39" y="186"/>
                  </a:lnTo>
                  <a:lnTo>
                    <a:pt x="36" y="181"/>
                  </a:lnTo>
                  <a:lnTo>
                    <a:pt x="30" y="171"/>
                  </a:lnTo>
                  <a:lnTo>
                    <a:pt x="25" y="160"/>
                  </a:lnTo>
                  <a:lnTo>
                    <a:pt x="23" y="155"/>
                  </a:lnTo>
                  <a:lnTo>
                    <a:pt x="22" y="149"/>
                  </a:lnTo>
                  <a:lnTo>
                    <a:pt x="19" y="138"/>
                  </a:lnTo>
                  <a:lnTo>
                    <a:pt x="18" y="127"/>
                  </a:lnTo>
                  <a:lnTo>
                    <a:pt x="18" y="115"/>
                  </a:lnTo>
                  <a:lnTo>
                    <a:pt x="19" y="103"/>
                  </a:lnTo>
                  <a:lnTo>
                    <a:pt x="22" y="93"/>
                  </a:lnTo>
                  <a:lnTo>
                    <a:pt x="25" y="83"/>
                  </a:lnTo>
                  <a:lnTo>
                    <a:pt x="29" y="74"/>
                  </a:lnTo>
                  <a:lnTo>
                    <a:pt x="34" y="65"/>
                  </a:lnTo>
                  <a:lnTo>
                    <a:pt x="0" y="32"/>
                  </a:lnTo>
                  <a:lnTo>
                    <a:pt x="55" y="16"/>
                  </a:lnTo>
                  <a:lnTo>
                    <a:pt x="111" y="0"/>
                  </a:lnTo>
                  <a:lnTo>
                    <a:pt x="97" y="56"/>
                  </a:lnTo>
                  <a:lnTo>
                    <a:pt x="83" y="112"/>
                  </a:lnTo>
                  <a:lnTo>
                    <a:pt x="53" y="84"/>
                  </a:lnTo>
                  <a:lnTo>
                    <a:pt x="52" y="89"/>
                  </a:lnTo>
                  <a:lnTo>
                    <a:pt x="51" y="101"/>
                  </a:lnTo>
                  <a:lnTo>
                    <a:pt x="51" y="112"/>
                  </a:lnTo>
                  <a:lnTo>
                    <a:pt x="51" y="118"/>
                  </a:lnTo>
                  <a:lnTo>
                    <a:pt x="52" y="124"/>
                  </a:lnTo>
                  <a:lnTo>
                    <a:pt x="53" y="129"/>
                  </a:lnTo>
                  <a:lnTo>
                    <a:pt x="54" y="135"/>
                  </a:lnTo>
                  <a:lnTo>
                    <a:pt x="58" y="146"/>
                  </a:lnTo>
                  <a:lnTo>
                    <a:pt x="63" y="157"/>
                  </a:lnTo>
                  <a:lnTo>
                    <a:pt x="69" y="167"/>
                  </a:lnTo>
                  <a:lnTo>
                    <a:pt x="72" y="171"/>
                  </a:lnTo>
                  <a:lnTo>
                    <a:pt x="75" y="176"/>
                  </a:lnTo>
                  <a:lnTo>
                    <a:pt x="83" y="185"/>
                  </a:lnTo>
                  <a:lnTo>
                    <a:pt x="87" y="189"/>
                  </a:lnTo>
                  <a:lnTo>
                    <a:pt x="92" y="193"/>
                  </a:lnTo>
                  <a:lnTo>
                    <a:pt x="96" y="197"/>
                  </a:lnTo>
                  <a:lnTo>
                    <a:pt x="101" y="201"/>
                  </a:lnTo>
                  <a:lnTo>
                    <a:pt x="106" y="205"/>
                  </a:lnTo>
                  <a:lnTo>
                    <a:pt x="112" y="208"/>
                  </a:lnTo>
                  <a:lnTo>
                    <a:pt x="123" y="214"/>
                  </a:lnTo>
                  <a:lnTo>
                    <a:pt x="134" y="219"/>
                  </a:lnTo>
                  <a:lnTo>
                    <a:pt x="147" y="223"/>
                  </a:lnTo>
                  <a:lnTo>
                    <a:pt x="160" y="226"/>
                  </a:lnTo>
                  <a:lnTo>
                    <a:pt x="168" y="227"/>
                  </a:lnTo>
                  <a:lnTo>
                    <a:pt x="176" y="227"/>
                  </a:lnTo>
                  <a:lnTo>
                    <a:pt x="192" y="228"/>
                  </a:lnTo>
                  <a:lnTo>
                    <a:pt x="200" y="227"/>
                  </a:lnTo>
                  <a:lnTo>
                    <a:pt x="207" y="226"/>
                  </a:lnTo>
                  <a:lnTo>
                    <a:pt x="215" y="224"/>
                  </a:lnTo>
                  <a:lnTo>
                    <a:pt x="222"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85" name="Group 132"/>
          <p:cNvGrpSpPr>
            <a:grpSpLocks/>
          </p:cNvGrpSpPr>
          <p:nvPr/>
        </p:nvGrpSpPr>
        <p:grpSpPr bwMode="auto">
          <a:xfrm>
            <a:off x="3830638" y="2557463"/>
            <a:ext cx="330200" cy="331787"/>
            <a:chOff x="801" y="1644"/>
            <a:chExt cx="208" cy="209"/>
          </a:xfrm>
        </p:grpSpPr>
        <p:sp>
          <p:nvSpPr>
            <p:cNvPr id="14848" name="Oval 486"/>
            <p:cNvSpPr>
              <a:spLocks noChangeArrowheads="1"/>
            </p:cNvSpPr>
            <p:nvPr/>
          </p:nvSpPr>
          <p:spPr bwMode="gray">
            <a:xfrm>
              <a:off x="801" y="1644"/>
              <a:ext cx="208"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9" name="Oval 487"/>
            <p:cNvSpPr>
              <a:spLocks noChangeArrowheads="1"/>
            </p:cNvSpPr>
            <p:nvPr>
              <p:custDataLst>
                <p:tags r:id="rId7"/>
              </p:custDataLst>
            </p:nvPr>
          </p:nvSpPr>
          <p:spPr bwMode="gray">
            <a:xfrm>
              <a:off x="816" y="1661"/>
              <a:ext cx="178"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850" name="Group 488"/>
            <p:cNvGrpSpPr>
              <a:grpSpLocks/>
            </p:cNvGrpSpPr>
            <p:nvPr/>
          </p:nvGrpSpPr>
          <p:grpSpPr bwMode="auto">
            <a:xfrm>
              <a:off x="833" y="1705"/>
              <a:ext cx="144" cy="93"/>
              <a:chOff x="5940" y="3339"/>
              <a:chExt cx="513" cy="332"/>
            </a:xfrm>
          </p:grpSpPr>
          <p:sp>
            <p:nvSpPr>
              <p:cNvPr id="14851" name="Freeform 489"/>
              <p:cNvSpPr>
                <a:spLocks/>
              </p:cNvSpPr>
              <p:nvPr/>
            </p:nvSpPr>
            <p:spPr bwMode="gray">
              <a:xfrm>
                <a:off x="6000" y="3389"/>
                <a:ext cx="389" cy="277"/>
              </a:xfrm>
              <a:custGeom>
                <a:avLst/>
                <a:gdLst>
                  <a:gd name="T0" fmla="*/ 149 w 389"/>
                  <a:gd name="T1" fmla="*/ 263 h 277"/>
                  <a:gd name="T2" fmla="*/ 140 w 389"/>
                  <a:gd name="T3" fmla="*/ 264 h 277"/>
                  <a:gd name="T4" fmla="*/ 130 w 389"/>
                  <a:gd name="T5" fmla="*/ 261 h 277"/>
                  <a:gd name="T6" fmla="*/ 127 w 389"/>
                  <a:gd name="T7" fmla="*/ 256 h 277"/>
                  <a:gd name="T8" fmla="*/ 124 w 389"/>
                  <a:gd name="T9" fmla="*/ 250 h 277"/>
                  <a:gd name="T10" fmla="*/ 121 w 389"/>
                  <a:gd name="T11" fmla="*/ 245 h 277"/>
                  <a:gd name="T12" fmla="*/ 113 w 389"/>
                  <a:gd name="T13" fmla="*/ 249 h 277"/>
                  <a:gd name="T14" fmla="*/ 105 w 389"/>
                  <a:gd name="T15" fmla="*/ 247 h 277"/>
                  <a:gd name="T16" fmla="*/ 97 w 389"/>
                  <a:gd name="T17" fmla="*/ 242 h 277"/>
                  <a:gd name="T18" fmla="*/ 92 w 389"/>
                  <a:gd name="T19" fmla="*/ 234 h 277"/>
                  <a:gd name="T20" fmla="*/ 91 w 389"/>
                  <a:gd name="T21" fmla="*/ 223 h 277"/>
                  <a:gd name="T22" fmla="*/ 85 w 389"/>
                  <a:gd name="T23" fmla="*/ 219 h 277"/>
                  <a:gd name="T24" fmla="*/ 70 w 389"/>
                  <a:gd name="T25" fmla="*/ 224 h 277"/>
                  <a:gd name="T26" fmla="*/ 59 w 389"/>
                  <a:gd name="T27" fmla="*/ 222 h 277"/>
                  <a:gd name="T28" fmla="*/ 54 w 389"/>
                  <a:gd name="T29" fmla="*/ 214 h 277"/>
                  <a:gd name="T30" fmla="*/ 53 w 389"/>
                  <a:gd name="T31" fmla="*/ 201 h 277"/>
                  <a:gd name="T32" fmla="*/ 56 w 389"/>
                  <a:gd name="T33" fmla="*/ 193 h 277"/>
                  <a:gd name="T34" fmla="*/ 32 w 389"/>
                  <a:gd name="T35" fmla="*/ 41 h 277"/>
                  <a:gd name="T36" fmla="*/ 50 w 389"/>
                  <a:gd name="T37" fmla="*/ 41 h 277"/>
                  <a:gd name="T38" fmla="*/ 85 w 389"/>
                  <a:gd name="T39" fmla="*/ 35 h 277"/>
                  <a:gd name="T40" fmla="*/ 139 w 389"/>
                  <a:gd name="T41" fmla="*/ 22 h 277"/>
                  <a:gd name="T42" fmla="*/ 159 w 389"/>
                  <a:gd name="T43" fmla="*/ 20 h 277"/>
                  <a:gd name="T44" fmla="*/ 173 w 389"/>
                  <a:gd name="T45" fmla="*/ 22 h 277"/>
                  <a:gd name="T46" fmla="*/ 181 w 389"/>
                  <a:gd name="T47" fmla="*/ 26 h 277"/>
                  <a:gd name="T48" fmla="*/ 201 w 389"/>
                  <a:gd name="T49" fmla="*/ 22 h 277"/>
                  <a:gd name="T50" fmla="*/ 237 w 389"/>
                  <a:gd name="T51" fmla="*/ 22 h 277"/>
                  <a:gd name="T52" fmla="*/ 261 w 389"/>
                  <a:gd name="T53" fmla="*/ 27 h 277"/>
                  <a:gd name="T54" fmla="*/ 271 w 389"/>
                  <a:gd name="T55" fmla="*/ 31 h 277"/>
                  <a:gd name="T56" fmla="*/ 283 w 389"/>
                  <a:gd name="T57" fmla="*/ 27 h 277"/>
                  <a:gd name="T58" fmla="*/ 312 w 389"/>
                  <a:gd name="T59" fmla="*/ 13 h 277"/>
                  <a:gd name="T60" fmla="*/ 328 w 389"/>
                  <a:gd name="T61" fmla="*/ 0 h 277"/>
                  <a:gd name="T62" fmla="*/ 353 w 389"/>
                  <a:gd name="T63" fmla="*/ 131 h 277"/>
                  <a:gd name="T64" fmla="*/ 350 w 389"/>
                  <a:gd name="T65" fmla="*/ 139 h 277"/>
                  <a:gd name="T66" fmla="*/ 343 w 389"/>
                  <a:gd name="T67" fmla="*/ 145 h 277"/>
                  <a:gd name="T68" fmla="*/ 342 w 389"/>
                  <a:gd name="T69" fmla="*/ 152 h 277"/>
                  <a:gd name="T70" fmla="*/ 343 w 389"/>
                  <a:gd name="T71" fmla="*/ 161 h 277"/>
                  <a:gd name="T72" fmla="*/ 336 w 389"/>
                  <a:gd name="T73" fmla="*/ 171 h 277"/>
                  <a:gd name="T74" fmla="*/ 329 w 389"/>
                  <a:gd name="T75" fmla="*/ 175 h 277"/>
                  <a:gd name="T76" fmla="*/ 315 w 389"/>
                  <a:gd name="T77" fmla="*/ 176 h 277"/>
                  <a:gd name="T78" fmla="*/ 309 w 389"/>
                  <a:gd name="T79" fmla="*/ 184 h 277"/>
                  <a:gd name="T80" fmla="*/ 308 w 389"/>
                  <a:gd name="T81" fmla="*/ 195 h 277"/>
                  <a:gd name="T82" fmla="*/ 300 w 389"/>
                  <a:gd name="T83" fmla="*/ 205 h 277"/>
                  <a:gd name="T84" fmla="*/ 294 w 389"/>
                  <a:gd name="T85" fmla="*/ 208 h 277"/>
                  <a:gd name="T86" fmla="*/ 281 w 389"/>
                  <a:gd name="T87" fmla="*/ 207 h 277"/>
                  <a:gd name="T88" fmla="*/ 278 w 389"/>
                  <a:gd name="T89" fmla="*/ 217 h 277"/>
                  <a:gd name="T90" fmla="*/ 276 w 389"/>
                  <a:gd name="T91" fmla="*/ 222 h 277"/>
                  <a:gd name="T92" fmla="*/ 268 w 389"/>
                  <a:gd name="T93" fmla="*/ 228 h 277"/>
                  <a:gd name="T94" fmla="*/ 254 w 389"/>
                  <a:gd name="T95" fmla="*/ 232 h 277"/>
                  <a:gd name="T96" fmla="*/ 224 w 389"/>
                  <a:gd name="T97" fmla="*/ 232 h 277"/>
                  <a:gd name="T98" fmla="*/ 206 w 389"/>
                  <a:gd name="T99" fmla="*/ 248 h 277"/>
                  <a:gd name="T100" fmla="*/ 194 w 389"/>
                  <a:gd name="T101" fmla="*/ 265 h 277"/>
                  <a:gd name="T102" fmla="*/ 178 w 389"/>
                  <a:gd name="T103" fmla="*/ 275 h 277"/>
                  <a:gd name="T104" fmla="*/ 165 w 389"/>
                  <a:gd name="T105" fmla="*/ 277 h 277"/>
                  <a:gd name="T106" fmla="*/ 158 w 389"/>
                  <a:gd name="T107" fmla="*/ 272 h 277"/>
                  <a:gd name="T108" fmla="*/ 154 w 389"/>
                  <a:gd name="T109" fmla="*/ 259 h 2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
                  <a:gd name="T166" fmla="*/ 0 h 277"/>
                  <a:gd name="T167" fmla="*/ 389 w 389"/>
                  <a:gd name="T168" fmla="*/ 277 h 2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 h="277">
                    <a:moveTo>
                      <a:pt x="154" y="259"/>
                    </a:moveTo>
                    <a:lnTo>
                      <a:pt x="151" y="262"/>
                    </a:lnTo>
                    <a:lnTo>
                      <a:pt x="149" y="263"/>
                    </a:lnTo>
                    <a:lnTo>
                      <a:pt x="147" y="264"/>
                    </a:lnTo>
                    <a:lnTo>
                      <a:pt x="145" y="264"/>
                    </a:lnTo>
                    <a:lnTo>
                      <a:pt x="140" y="264"/>
                    </a:lnTo>
                    <a:lnTo>
                      <a:pt x="136" y="264"/>
                    </a:lnTo>
                    <a:lnTo>
                      <a:pt x="132" y="262"/>
                    </a:lnTo>
                    <a:lnTo>
                      <a:pt x="130" y="261"/>
                    </a:lnTo>
                    <a:lnTo>
                      <a:pt x="129" y="259"/>
                    </a:lnTo>
                    <a:lnTo>
                      <a:pt x="128" y="258"/>
                    </a:lnTo>
                    <a:lnTo>
                      <a:pt x="127" y="256"/>
                    </a:lnTo>
                    <a:lnTo>
                      <a:pt x="126" y="254"/>
                    </a:lnTo>
                    <a:lnTo>
                      <a:pt x="125" y="252"/>
                    </a:lnTo>
                    <a:lnTo>
                      <a:pt x="124" y="250"/>
                    </a:lnTo>
                    <a:lnTo>
                      <a:pt x="124" y="248"/>
                    </a:lnTo>
                    <a:lnTo>
                      <a:pt x="124" y="243"/>
                    </a:lnTo>
                    <a:lnTo>
                      <a:pt x="121" y="245"/>
                    </a:lnTo>
                    <a:lnTo>
                      <a:pt x="119" y="247"/>
                    </a:lnTo>
                    <a:lnTo>
                      <a:pt x="116" y="248"/>
                    </a:lnTo>
                    <a:lnTo>
                      <a:pt x="113" y="249"/>
                    </a:lnTo>
                    <a:lnTo>
                      <a:pt x="110" y="249"/>
                    </a:lnTo>
                    <a:lnTo>
                      <a:pt x="107" y="248"/>
                    </a:lnTo>
                    <a:lnTo>
                      <a:pt x="105" y="247"/>
                    </a:lnTo>
                    <a:lnTo>
                      <a:pt x="102" y="246"/>
                    </a:lnTo>
                    <a:lnTo>
                      <a:pt x="99" y="244"/>
                    </a:lnTo>
                    <a:lnTo>
                      <a:pt x="97" y="242"/>
                    </a:lnTo>
                    <a:lnTo>
                      <a:pt x="95" y="240"/>
                    </a:lnTo>
                    <a:lnTo>
                      <a:pt x="93" y="237"/>
                    </a:lnTo>
                    <a:lnTo>
                      <a:pt x="92" y="234"/>
                    </a:lnTo>
                    <a:lnTo>
                      <a:pt x="91" y="230"/>
                    </a:lnTo>
                    <a:lnTo>
                      <a:pt x="91" y="227"/>
                    </a:lnTo>
                    <a:lnTo>
                      <a:pt x="91" y="223"/>
                    </a:lnTo>
                    <a:lnTo>
                      <a:pt x="92" y="219"/>
                    </a:lnTo>
                    <a:lnTo>
                      <a:pt x="93" y="214"/>
                    </a:lnTo>
                    <a:lnTo>
                      <a:pt x="85" y="219"/>
                    </a:lnTo>
                    <a:lnTo>
                      <a:pt x="78" y="222"/>
                    </a:lnTo>
                    <a:lnTo>
                      <a:pt x="74" y="223"/>
                    </a:lnTo>
                    <a:lnTo>
                      <a:pt x="70" y="224"/>
                    </a:lnTo>
                    <a:lnTo>
                      <a:pt x="64" y="224"/>
                    </a:lnTo>
                    <a:lnTo>
                      <a:pt x="61" y="223"/>
                    </a:lnTo>
                    <a:lnTo>
                      <a:pt x="59" y="222"/>
                    </a:lnTo>
                    <a:lnTo>
                      <a:pt x="57" y="220"/>
                    </a:lnTo>
                    <a:lnTo>
                      <a:pt x="55" y="218"/>
                    </a:lnTo>
                    <a:lnTo>
                      <a:pt x="54" y="214"/>
                    </a:lnTo>
                    <a:lnTo>
                      <a:pt x="53" y="211"/>
                    </a:lnTo>
                    <a:lnTo>
                      <a:pt x="53" y="206"/>
                    </a:lnTo>
                    <a:lnTo>
                      <a:pt x="53" y="201"/>
                    </a:lnTo>
                    <a:lnTo>
                      <a:pt x="53" y="199"/>
                    </a:lnTo>
                    <a:lnTo>
                      <a:pt x="54" y="197"/>
                    </a:lnTo>
                    <a:lnTo>
                      <a:pt x="56" y="193"/>
                    </a:lnTo>
                    <a:lnTo>
                      <a:pt x="0" y="182"/>
                    </a:lnTo>
                    <a:lnTo>
                      <a:pt x="29" y="40"/>
                    </a:lnTo>
                    <a:lnTo>
                      <a:pt x="32" y="41"/>
                    </a:lnTo>
                    <a:lnTo>
                      <a:pt x="36" y="41"/>
                    </a:lnTo>
                    <a:lnTo>
                      <a:pt x="42" y="42"/>
                    </a:lnTo>
                    <a:lnTo>
                      <a:pt x="50" y="41"/>
                    </a:lnTo>
                    <a:lnTo>
                      <a:pt x="60" y="40"/>
                    </a:lnTo>
                    <a:lnTo>
                      <a:pt x="72" y="38"/>
                    </a:lnTo>
                    <a:lnTo>
                      <a:pt x="85" y="35"/>
                    </a:lnTo>
                    <a:lnTo>
                      <a:pt x="111" y="28"/>
                    </a:lnTo>
                    <a:lnTo>
                      <a:pt x="131" y="23"/>
                    </a:lnTo>
                    <a:lnTo>
                      <a:pt x="139" y="22"/>
                    </a:lnTo>
                    <a:lnTo>
                      <a:pt x="147" y="21"/>
                    </a:lnTo>
                    <a:lnTo>
                      <a:pt x="153" y="20"/>
                    </a:lnTo>
                    <a:lnTo>
                      <a:pt x="159" y="20"/>
                    </a:lnTo>
                    <a:lnTo>
                      <a:pt x="165" y="20"/>
                    </a:lnTo>
                    <a:lnTo>
                      <a:pt x="169" y="21"/>
                    </a:lnTo>
                    <a:lnTo>
                      <a:pt x="173" y="22"/>
                    </a:lnTo>
                    <a:lnTo>
                      <a:pt x="176" y="23"/>
                    </a:lnTo>
                    <a:lnTo>
                      <a:pt x="180" y="25"/>
                    </a:lnTo>
                    <a:lnTo>
                      <a:pt x="181" y="26"/>
                    </a:lnTo>
                    <a:lnTo>
                      <a:pt x="190" y="23"/>
                    </a:lnTo>
                    <a:lnTo>
                      <a:pt x="195" y="23"/>
                    </a:lnTo>
                    <a:lnTo>
                      <a:pt x="201" y="22"/>
                    </a:lnTo>
                    <a:lnTo>
                      <a:pt x="213" y="21"/>
                    </a:lnTo>
                    <a:lnTo>
                      <a:pt x="225" y="21"/>
                    </a:lnTo>
                    <a:lnTo>
                      <a:pt x="237" y="22"/>
                    </a:lnTo>
                    <a:lnTo>
                      <a:pt x="250" y="24"/>
                    </a:lnTo>
                    <a:lnTo>
                      <a:pt x="256" y="26"/>
                    </a:lnTo>
                    <a:lnTo>
                      <a:pt x="261" y="27"/>
                    </a:lnTo>
                    <a:lnTo>
                      <a:pt x="267" y="29"/>
                    </a:lnTo>
                    <a:lnTo>
                      <a:pt x="272" y="32"/>
                    </a:lnTo>
                    <a:lnTo>
                      <a:pt x="271" y="31"/>
                    </a:lnTo>
                    <a:lnTo>
                      <a:pt x="272" y="31"/>
                    </a:lnTo>
                    <a:lnTo>
                      <a:pt x="275" y="30"/>
                    </a:lnTo>
                    <a:lnTo>
                      <a:pt x="283" y="27"/>
                    </a:lnTo>
                    <a:lnTo>
                      <a:pt x="297" y="21"/>
                    </a:lnTo>
                    <a:lnTo>
                      <a:pt x="305" y="17"/>
                    </a:lnTo>
                    <a:lnTo>
                      <a:pt x="312" y="13"/>
                    </a:lnTo>
                    <a:lnTo>
                      <a:pt x="321" y="6"/>
                    </a:lnTo>
                    <a:lnTo>
                      <a:pt x="326" y="2"/>
                    </a:lnTo>
                    <a:lnTo>
                      <a:pt x="328" y="0"/>
                    </a:lnTo>
                    <a:lnTo>
                      <a:pt x="389" y="109"/>
                    </a:lnTo>
                    <a:lnTo>
                      <a:pt x="354" y="128"/>
                    </a:lnTo>
                    <a:lnTo>
                      <a:pt x="353" y="131"/>
                    </a:lnTo>
                    <a:lnTo>
                      <a:pt x="353" y="134"/>
                    </a:lnTo>
                    <a:lnTo>
                      <a:pt x="352" y="137"/>
                    </a:lnTo>
                    <a:lnTo>
                      <a:pt x="350" y="139"/>
                    </a:lnTo>
                    <a:lnTo>
                      <a:pt x="348" y="142"/>
                    </a:lnTo>
                    <a:lnTo>
                      <a:pt x="346" y="144"/>
                    </a:lnTo>
                    <a:lnTo>
                      <a:pt x="343" y="145"/>
                    </a:lnTo>
                    <a:lnTo>
                      <a:pt x="340" y="145"/>
                    </a:lnTo>
                    <a:lnTo>
                      <a:pt x="341" y="147"/>
                    </a:lnTo>
                    <a:lnTo>
                      <a:pt x="342" y="152"/>
                    </a:lnTo>
                    <a:lnTo>
                      <a:pt x="343" y="155"/>
                    </a:lnTo>
                    <a:lnTo>
                      <a:pt x="343" y="158"/>
                    </a:lnTo>
                    <a:lnTo>
                      <a:pt x="343" y="161"/>
                    </a:lnTo>
                    <a:lnTo>
                      <a:pt x="341" y="164"/>
                    </a:lnTo>
                    <a:lnTo>
                      <a:pt x="338" y="169"/>
                    </a:lnTo>
                    <a:lnTo>
                      <a:pt x="336" y="171"/>
                    </a:lnTo>
                    <a:lnTo>
                      <a:pt x="334" y="173"/>
                    </a:lnTo>
                    <a:lnTo>
                      <a:pt x="332" y="174"/>
                    </a:lnTo>
                    <a:lnTo>
                      <a:pt x="329" y="175"/>
                    </a:lnTo>
                    <a:lnTo>
                      <a:pt x="325" y="176"/>
                    </a:lnTo>
                    <a:lnTo>
                      <a:pt x="320" y="176"/>
                    </a:lnTo>
                    <a:lnTo>
                      <a:pt x="315" y="176"/>
                    </a:lnTo>
                    <a:lnTo>
                      <a:pt x="308" y="175"/>
                    </a:lnTo>
                    <a:lnTo>
                      <a:pt x="309" y="177"/>
                    </a:lnTo>
                    <a:lnTo>
                      <a:pt x="309" y="184"/>
                    </a:lnTo>
                    <a:lnTo>
                      <a:pt x="309" y="187"/>
                    </a:lnTo>
                    <a:lnTo>
                      <a:pt x="309" y="191"/>
                    </a:lnTo>
                    <a:lnTo>
                      <a:pt x="308" y="195"/>
                    </a:lnTo>
                    <a:lnTo>
                      <a:pt x="306" y="198"/>
                    </a:lnTo>
                    <a:lnTo>
                      <a:pt x="302" y="203"/>
                    </a:lnTo>
                    <a:lnTo>
                      <a:pt x="300" y="205"/>
                    </a:lnTo>
                    <a:lnTo>
                      <a:pt x="299" y="206"/>
                    </a:lnTo>
                    <a:lnTo>
                      <a:pt x="297" y="207"/>
                    </a:lnTo>
                    <a:lnTo>
                      <a:pt x="294" y="208"/>
                    </a:lnTo>
                    <a:lnTo>
                      <a:pt x="291" y="208"/>
                    </a:lnTo>
                    <a:lnTo>
                      <a:pt x="286" y="208"/>
                    </a:lnTo>
                    <a:lnTo>
                      <a:pt x="281" y="207"/>
                    </a:lnTo>
                    <a:lnTo>
                      <a:pt x="278" y="207"/>
                    </a:lnTo>
                    <a:lnTo>
                      <a:pt x="279" y="212"/>
                    </a:lnTo>
                    <a:lnTo>
                      <a:pt x="278" y="217"/>
                    </a:lnTo>
                    <a:lnTo>
                      <a:pt x="278" y="219"/>
                    </a:lnTo>
                    <a:lnTo>
                      <a:pt x="277" y="220"/>
                    </a:lnTo>
                    <a:lnTo>
                      <a:pt x="276" y="222"/>
                    </a:lnTo>
                    <a:lnTo>
                      <a:pt x="274" y="224"/>
                    </a:lnTo>
                    <a:lnTo>
                      <a:pt x="271" y="226"/>
                    </a:lnTo>
                    <a:lnTo>
                      <a:pt x="268" y="228"/>
                    </a:lnTo>
                    <a:lnTo>
                      <a:pt x="264" y="230"/>
                    </a:lnTo>
                    <a:lnTo>
                      <a:pt x="259" y="231"/>
                    </a:lnTo>
                    <a:lnTo>
                      <a:pt x="254" y="232"/>
                    </a:lnTo>
                    <a:lnTo>
                      <a:pt x="248" y="232"/>
                    </a:lnTo>
                    <a:lnTo>
                      <a:pt x="236" y="232"/>
                    </a:lnTo>
                    <a:lnTo>
                      <a:pt x="224" y="232"/>
                    </a:lnTo>
                    <a:lnTo>
                      <a:pt x="211" y="230"/>
                    </a:lnTo>
                    <a:lnTo>
                      <a:pt x="209" y="239"/>
                    </a:lnTo>
                    <a:lnTo>
                      <a:pt x="206" y="248"/>
                    </a:lnTo>
                    <a:lnTo>
                      <a:pt x="201" y="256"/>
                    </a:lnTo>
                    <a:lnTo>
                      <a:pt x="197" y="262"/>
                    </a:lnTo>
                    <a:lnTo>
                      <a:pt x="194" y="265"/>
                    </a:lnTo>
                    <a:lnTo>
                      <a:pt x="192" y="267"/>
                    </a:lnTo>
                    <a:lnTo>
                      <a:pt x="185" y="272"/>
                    </a:lnTo>
                    <a:lnTo>
                      <a:pt x="178" y="275"/>
                    </a:lnTo>
                    <a:lnTo>
                      <a:pt x="175" y="277"/>
                    </a:lnTo>
                    <a:lnTo>
                      <a:pt x="172" y="277"/>
                    </a:lnTo>
                    <a:lnTo>
                      <a:pt x="165" y="277"/>
                    </a:lnTo>
                    <a:lnTo>
                      <a:pt x="163" y="276"/>
                    </a:lnTo>
                    <a:lnTo>
                      <a:pt x="160" y="275"/>
                    </a:lnTo>
                    <a:lnTo>
                      <a:pt x="158" y="272"/>
                    </a:lnTo>
                    <a:lnTo>
                      <a:pt x="156" y="269"/>
                    </a:lnTo>
                    <a:lnTo>
                      <a:pt x="155" y="265"/>
                    </a:lnTo>
                    <a:lnTo>
                      <a:pt x="154" y="259"/>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 name="Freeform 490"/>
              <p:cNvSpPr>
                <a:spLocks/>
              </p:cNvSpPr>
              <p:nvPr/>
            </p:nvSpPr>
            <p:spPr bwMode="gray">
              <a:xfrm>
                <a:off x="6083" y="3407"/>
                <a:ext cx="214" cy="79"/>
              </a:xfrm>
              <a:custGeom>
                <a:avLst/>
                <a:gdLst>
                  <a:gd name="T0" fmla="*/ 205 w 214"/>
                  <a:gd name="T1" fmla="*/ 35 h 79"/>
                  <a:gd name="T2" fmla="*/ 202 w 214"/>
                  <a:gd name="T3" fmla="*/ 30 h 79"/>
                  <a:gd name="T4" fmla="*/ 195 w 214"/>
                  <a:gd name="T5" fmla="*/ 23 h 79"/>
                  <a:gd name="T6" fmla="*/ 182 w 214"/>
                  <a:gd name="T7" fmla="*/ 16 h 79"/>
                  <a:gd name="T8" fmla="*/ 166 w 214"/>
                  <a:gd name="T9" fmla="*/ 11 h 79"/>
                  <a:gd name="T10" fmla="*/ 149 w 214"/>
                  <a:gd name="T11" fmla="*/ 8 h 79"/>
                  <a:gd name="T12" fmla="*/ 131 w 214"/>
                  <a:gd name="T13" fmla="*/ 7 h 79"/>
                  <a:gd name="T14" fmla="*/ 114 w 214"/>
                  <a:gd name="T15" fmla="*/ 9 h 79"/>
                  <a:gd name="T16" fmla="*/ 100 w 214"/>
                  <a:gd name="T17" fmla="*/ 11 h 79"/>
                  <a:gd name="T18" fmla="*/ 76 w 214"/>
                  <a:gd name="T19" fmla="*/ 20 h 79"/>
                  <a:gd name="T20" fmla="*/ 35 w 214"/>
                  <a:gd name="T21" fmla="*/ 37 h 79"/>
                  <a:gd name="T22" fmla="*/ 18 w 214"/>
                  <a:gd name="T23" fmla="*/ 46 h 79"/>
                  <a:gd name="T24" fmla="*/ 10 w 214"/>
                  <a:gd name="T25" fmla="*/ 52 h 79"/>
                  <a:gd name="T26" fmla="*/ 7 w 214"/>
                  <a:gd name="T27" fmla="*/ 56 h 79"/>
                  <a:gd name="T28" fmla="*/ 11 w 214"/>
                  <a:gd name="T29" fmla="*/ 61 h 79"/>
                  <a:gd name="T30" fmla="*/ 18 w 214"/>
                  <a:gd name="T31" fmla="*/ 67 h 79"/>
                  <a:gd name="T32" fmla="*/ 26 w 214"/>
                  <a:gd name="T33" fmla="*/ 70 h 79"/>
                  <a:gd name="T34" fmla="*/ 35 w 214"/>
                  <a:gd name="T35" fmla="*/ 71 h 79"/>
                  <a:gd name="T36" fmla="*/ 52 w 214"/>
                  <a:gd name="T37" fmla="*/ 67 h 79"/>
                  <a:gd name="T38" fmla="*/ 75 w 214"/>
                  <a:gd name="T39" fmla="*/ 59 h 79"/>
                  <a:gd name="T40" fmla="*/ 131 w 214"/>
                  <a:gd name="T41" fmla="*/ 36 h 79"/>
                  <a:gd name="T42" fmla="*/ 134 w 214"/>
                  <a:gd name="T43" fmla="*/ 36 h 79"/>
                  <a:gd name="T44" fmla="*/ 136 w 214"/>
                  <a:gd name="T45" fmla="*/ 39 h 79"/>
                  <a:gd name="T46" fmla="*/ 136 w 214"/>
                  <a:gd name="T47" fmla="*/ 42 h 79"/>
                  <a:gd name="T48" fmla="*/ 133 w 214"/>
                  <a:gd name="T49" fmla="*/ 44 h 79"/>
                  <a:gd name="T50" fmla="*/ 88 w 214"/>
                  <a:gd name="T51" fmla="*/ 63 h 79"/>
                  <a:gd name="T52" fmla="*/ 65 w 214"/>
                  <a:gd name="T53" fmla="*/ 71 h 79"/>
                  <a:gd name="T54" fmla="*/ 42 w 214"/>
                  <a:gd name="T55" fmla="*/ 78 h 79"/>
                  <a:gd name="T56" fmla="*/ 28 w 214"/>
                  <a:gd name="T57" fmla="*/ 78 h 79"/>
                  <a:gd name="T58" fmla="*/ 19 w 214"/>
                  <a:gd name="T59" fmla="*/ 76 h 79"/>
                  <a:gd name="T60" fmla="*/ 11 w 214"/>
                  <a:gd name="T61" fmla="*/ 72 h 79"/>
                  <a:gd name="T62" fmla="*/ 4 w 214"/>
                  <a:gd name="T63" fmla="*/ 67 h 79"/>
                  <a:gd name="T64" fmla="*/ 1 w 214"/>
                  <a:gd name="T65" fmla="*/ 62 h 79"/>
                  <a:gd name="T66" fmla="*/ 0 w 214"/>
                  <a:gd name="T67" fmla="*/ 57 h 79"/>
                  <a:gd name="T68" fmla="*/ 1 w 214"/>
                  <a:gd name="T69" fmla="*/ 52 h 79"/>
                  <a:gd name="T70" fmla="*/ 4 w 214"/>
                  <a:gd name="T71" fmla="*/ 47 h 79"/>
                  <a:gd name="T72" fmla="*/ 12 w 214"/>
                  <a:gd name="T73" fmla="*/ 40 h 79"/>
                  <a:gd name="T74" fmla="*/ 26 w 214"/>
                  <a:gd name="T75" fmla="*/ 32 h 79"/>
                  <a:gd name="T76" fmla="*/ 48 w 214"/>
                  <a:gd name="T77" fmla="*/ 22 h 79"/>
                  <a:gd name="T78" fmla="*/ 71 w 214"/>
                  <a:gd name="T79" fmla="*/ 13 h 79"/>
                  <a:gd name="T80" fmla="*/ 97 w 214"/>
                  <a:gd name="T81" fmla="*/ 4 h 79"/>
                  <a:gd name="T82" fmla="*/ 104 w 214"/>
                  <a:gd name="T83" fmla="*/ 2 h 79"/>
                  <a:gd name="T84" fmla="*/ 121 w 214"/>
                  <a:gd name="T85" fmla="*/ 0 h 79"/>
                  <a:gd name="T86" fmla="*/ 140 w 214"/>
                  <a:gd name="T87" fmla="*/ 0 h 79"/>
                  <a:gd name="T88" fmla="*/ 159 w 214"/>
                  <a:gd name="T89" fmla="*/ 2 h 79"/>
                  <a:gd name="T90" fmla="*/ 178 w 214"/>
                  <a:gd name="T91" fmla="*/ 6 h 79"/>
                  <a:gd name="T92" fmla="*/ 194 w 214"/>
                  <a:gd name="T93" fmla="*/ 13 h 79"/>
                  <a:gd name="T94" fmla="*/ 207 w 214"/>
                  <a:gd name="T95" fmla="*/ 22 h 79"/>
                  <a:gd name="T96" fmla="*/ 211 w 214"/>
                  <a:gd name="T97" fmla="*/ 29 h 79"/>
                  <a:gd name="T98" fmla="*/ 214 w 214"/>
                  <a:gd name="T99" fmla="*/ 36 h 79"/>
                  <a:gd name="T100" fmla="*/ 213 w 214"/>
                  <a:gd name="T101" fmla="*/ 39 h 79"/>
                  <a:gd name="T102" fmla="*/ 210 w 214"/>
                  <a:gd name="T103" fmla="*/ 41 h 79"/>
                  <a:gd name="T104" fmla="*/ 207 w 214"/>
                  <a:gd name="T105" fmla="*/ 39 h 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4"/>
                  <a:gd name="T160" fmla="*/ 0 h 79"/>
                  <a:gd name="T161" fmla="*/ 214 w 214"/>
                  <a:gd name="T162" fmla="*/ 79 h 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4" h="79">
                    <a:moveTo>
                      <a:pt x="206" y="38"/>
                    </a:moveTo>
                    <a:lnTo>
                      <a:pt x="205" y="35"/>
                    </a:lnTo>
                    <a:lnTo>
                      <a:pt x="204" y="32"/>
                    </a:lnTo>
                    <a:lnTo>
                      <a:pt x="202" y="30"/>
                    </a:lnTo>
                    <a:lnTo>
                      <a:pt x="200" y="27"/>
                    </a:lnTo>
                    <a:lnTo>
                      <a:pt x="195" y="23"/>
                    </a:lnTo>
                    <a:lnTo>
                      <a:pt x="189" y="19"/>
                    </a:lnTo>
                    <a:lnTo>
                      <a:pt x="182" y="16"/>
                    </a:lnTo>
                    <a:lnTo>
                      <a:pt x="175" y="13"/>
                    </a:lnTo>
                    <a:lnTo>
                      <a:pt x="166" y="11"/>
                    </a:lnTo>
                    <a:lnTo>
                      <a:pt x="158" y="9"/>
                    </a:lnTo>
                    <a:lnTo>
                      <a:pt x="149" y="8"/>
                    </a:lnTo>
                    <a:lnTo>
                      <a:pt x="140" y="8"/>
                    </a:lnTo>
                    <a:lnTo>
                      <a:pt x="131" y="7"/>
                    </a:lnTo>
                    <a:lnTo>
                      <a:pt x="123" y="8"/>
                    </a:lnTo>
                    <a:lnTo>
                      <a:pt x="114" y="9"/>
                    </a:lnTo>
                    <a:lnTo>
                      <a:pt x="107" y="10"/>
                    </a:lnTo>
                    <a:lnTo>
                      <a:pt x="100" y="11"/>
                    </a:lnTo>
                    <a:lnTo>
                      <a:pt x="94" y="13"/>
                    </a:lnTo>
                    <a:lnTo>
                      <a:pt x="76" y="20"/>
                    </a:lnTo>
                    <a:lnTo>
                      <a:pt x="49" y="30"/>
                    </a:lnTo>
                    <a:lnTo>
                      <a:pt x="35" y="37"/>
                    </a:lnTo>
                    <a:lnTo>
                      <a:pt x="23" y="43"/>
                    </a:lnTo>
                    <a:lnTo>
                      <a:pt x="18" y="46"/>
                    </a:lnTo>
                    <a:lnTo>
                      <a:pt x="13" y="49"/>
                    </a:lnTo>
                    <a:lnTo>
                      <a:pt x="10" y="52"/>
                    </a:lnTo>
                    <a:lnTo>
                      <a:pt x="8" y="54"/>
                    </a:lnTo>
                    <a:lnTo>
                      <a:pt x="7" y="56"/>
                    </a:lnTo>
                    <a:lnTo>
                      <a:pt x="8" y="57"/>
                    </a:lnTo>
                    <a:lnTo>
                      <a:pt x="11" y="61"/>
                    </a:lnTo>
                    <a:lnTo>
                      <a:pt x="14" y="64"/>
                    </a:lnTo>
                    <a:lnTo>
                      <a:pt x="18" y="67"/>
                    </a:lnTo>
                    <a:lnTo>
                      <a:pt x="22" y="69"/>
                    </a:lnTo>
                    <a:lnTo>
                      <a:pt x="26" y="70"/>
                    </a:lnTo>
                    <a:lnTo>
                      <a:pt x="31" y="71"/>
                    </a:lnTo>
                    <a:lnTo>
                      <a:pt x="35" y="71"/>
                    </a:lnTo>
                    <a:lnTo>
                      <a:pt x="40" y="70"/>
                    </a:lnTo>
                    <a:lnTo>
                      <a:pt x="52" y="67"/>
                    </a:lnTo>
                    <a:lnTo>
                      <a:pt x="63" y="64"/>
                    </a:lnTo>
                    <a:lnTo>
                      <a:pt x="75" y="59"/>
                    </a:lnTo>
                    <a:lnTo>
                      <a:pt x="86" y="55"/>
                    </a:lnTo>
                    <a:lnTo>
                      <a:pt x="131" y="36"/>
                    </a:lnTo>
                    <a:lnTo>
                      <a:pt x="132" y="36"/>
                    </a:lnTo>
                    <a:lnTo>
                      <a:pt x="134" y="36"/>
                    </a:lnTo>
                    <a:lnTo>
                      <a:pt x="135" y="37"/>
                    </a:lnTo>
                    <a:lnTo>
                      <a:pt x="136" y="39"/>
                    </a:lnTo>
                    <a:lnTo>
                      <a:pt x="136" y="40"/>
                    </a:lnTo>
                    <a:lnTo>
                      <a:pt x="136" y="42"/>
                    </a:lnTo>
                    <a:lnTo>
                      <a:pt x="135" y="43"/>
                    </a:lnTo>
                    <a:lnTo>
                      <a:pt x="133" y="44"/>
                    </a:lnTo>
                    <a:lnTo>
                      <a:pt x="111" y="53"/>
                    </a:lnTo>
                    <a:lnTo>
                      <a:pt x="88" y="63"/>
                    </a:lnTo>
                    <a:lnTo>
                      <a:pt x="77" y="67"/>
                    </a:lnTo>
                    <a:lnTo>
                      <a:pt x="65" y="71"/>
                    </a:lnTo>
                    <a:lnTo>
                      <a:pt x="53" y="75"/>
                    </a:lnTo>
                    <a:lnTo>
                      <a:pt x="42" y="78"/>
                    </a:lnTo>
                    <a:lnTo>
                      <a:pt x="33" y="79"/>
                    </a:lnTo>
                    <a:lnTo>
                      <a:pt x="28" y="78"/>
                    </a:lnTo>
                    <a:lnTo>
                      <a:pt x="24" y="77"/>
                    </a:lnTo>
                    <a:lnTo>
                      <a:pt x="19" y="76"/>
                    </a:lnTo>
                    <a:lnTo>
                      <a:pt x="15" y="74"/>
                    </a:lnTo>
                    <a:lnTo>
                      <a:pt x="11" y="72"/>
                    </a:lnTo>
                    <a:lnTo>
                      <a:pt x="7" y="70"/>
                    </a:lnTo>
                    <a:lnTo>
                      <a:pt x="4" y="67"/>
                    </a:lnTo>
                    <a:lnTo>
                      <a:pt x="2" y="64"/>
                    </a:lnTo>
                    <a:lnTo>
                      <a:pt x="1" y="62"/>
                    </a:lnTo>
                    <a:lnTo>
                      <a:pt x="0" y="61"/>
                    </a:lnTo>
                    <a:lnTo>
                      <a:pt x="0" y="57"/>
                    </a:lnTo>
                    <a:lnTo>
                      <a:pt x="0" y="54"/>
                    </a:lnTo>
                    <a:lnTo>
                      <a:pt x="1" y="52"/>
                    </a:lnTo>
                    <a:lnTo>
                      <a:pt x="1" y="50"/>
                    </a:lnTo>
                    <a:lnTo>
                      <a:pt x="4" y="47"/>
                    </a:lnTo>
                    <a:lnTo>
                      <a:pt x="8" y="43"/>
                    </a:lnTo>
                    <a:lnTo>
                      <a:pt x="12" y="40"/>
                    </a:lnTo>
                    <a:lnTo>
                      <a:pt x="16" y="37"/>
                    </a:lnTo>
                    <a:lnTo>
                      <a:pt x="26" y="32"/>
                    </a:lnTo>
                    <a:lnTo>
                      <a:pt x="37" y="27"/>
                    </a:lnTo>
                    <a:lnTo>
                      <a:pt x="48" y="22"/>
                    </a:lnTo>
                    <a:lnTo>
                      <a:pt x="60" y="17"/>
                    </a:lnTo>
                    <a:lnTo>
                      <a:pt x="71" y="13"/>
                    </a:lnTo>
                    <a:lnTo>
                      <a:pt x="91" y="6"/>
                    </a:lnTo>
                    <a:lnTo>
                      <a:pt x="97" y="4"/>
                    </a:lnTo>
                    <a:lnTo>
                      <a:pt x="100" y="3"/>
                    </a:lnTo>
                    <a:lnTo>
                      <a:pt x="104" y="2"/>
                    </a:lnTo>
                    <a:lnTo>
                      <a:pt x="112" y="1"/>
                    </a:lnTo>
                    <a:lnTo>
                      <a:pt x="121" y="0"/>
                    </a:lnTo>
                    <a:lnTo>
                      <a:pt x="130" y="0"/>
                    </a:lnTo>
                    <a:lnTo>
                      <a:pt x="140" y="0"/>
                    </a:lnTo>
                    <a:lnTo>
                      <a:pt x="149" y="0"/>
                    </a:lnTo>
                    <a:lnTo>
                      <a:pt x="159" y="2"/>
                    </a:lnTo>
                    <a:lnTo>
                      <a:pt x="169" y="3"/>
                    </a:lnTo>
                    <a:lnTo>
                      <a:pt x="178" y="6"/>
                    </a:lnTo>
                    <a:lnTo>
                      <a:pt x="186" y="9"/>
                    </a:lnTo>
                    <a:lnTo>
                      <a:pt x="194" y="13"/>
                    </a:lnTo>
                    <a:lnTo>
                      <a:pt x="201" y="17"/>
                    </a:lnTo>
                    <a:lnTo>
                      <a:pt x="207" y="22"/>
                    </a:lnTo>
                    <a:lnTo>
                      <a:pt x="209" y="25"/>
                    </a:lnTo>
                    <a:lnTo>
                      <a:pt x="211" y="29"/>
                    </a:lnTo>
                    <a:lnTo>
                      <a:pt x="213" y="32"/>
                    </a:lnTo>
                    <a:lnTo>
                      <a:pt x="214" y="36"/>
                    </a:lnTo>
                    <a:lnTo>
                      <a:pt x="214" y="37"/>
                    </a:lnTo>
                    <a:lnTo>
                      <a:pt x="213" y="39"/>
                    </a:lnTo>
                    <a:lnTo>
                      <a:pt x="211" y="41"/>
                    </a:lnTo>
                    <a:lnTo>
                      <a:pt x="210" y="41"/>
                    </a:lnTo>
                    <a:lnTo>
                      <a:pt x="208" y="40"/>
                    </a:lnTo>
                    <a:lnTo>
                      <a:pt x="207" y="39"/>
                    </a:lnTo>
                    <a:lnTo>
                      <a:pt x="206"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3" name="Freeform 491"/>
              <p:cNvSpPr>
                <a:spLocks/>
              </p:cNvSpPr>
              <p:nvPr/>
            </p:nvSpPr>
            <p:spPr bwMode="gray">
              <a:xfrm>
                <a:off x="6266" y="3385"/>
                <a:ext cx="65" cy="39"/>
              </a:xfrm>
              <a:custGeom>
                <a:avLst/>
                <a:gdLst>
                  <a:gd name="T0" fmla="*/ 6 w 65"/>
                  <a:gd name="T1" fmla="*/ 32 h 39"/>
                  <a:gd name="T2" fmla="*/ 10 w 65"/>
                  <a:gd name="T3" fmla="*/ 31 h 39"/>
                  <a:gd name="T4" fmla="*/ 17 w 65"/>
                  <a:gd name="T5" fmla="*/ 28 h 39"/>
                  <a:gd name="T6" fmla="*/ 29 w 65"/>
                  <a:gd name="T7" fmla="*/ 22 h 39"/>
                  <a:gd name="T8" fmla="*/ 36 w 65"/>
                  <a:gd name="T9" fmla="*/ 18 h 39"/>
                  <a:gd name="T10" fmla="*/ 44 w 65"/>
                  <a:gd name="T11" fmla="*/ 14 h 39"/>
                  <a:gd name="T12" fmla="*/ 51 w 65"/>
                  <a:gd name="T13" fmla="*/ 9 h 39"/>
                  <a:gd name="T14" fmla="*/ 57 w 65"/>
                  <a:gd name="T15" fmla="*/ 3 h 39"/>
                  <a:gd name="T16" fmla="*/ 58 w 65"/>
                  <a:gd name="T17" fmla="*/ 2 h 39"/>
                  <a:gd name="T18" fmla="*/ 59 w 65"/>
                  <a:gd name="T19" fmla="*/ 1 h 39"/>
                  <a:gd name="T20" fmla="*/ 61 w 65"/>
                  <a:gd name="T21" fmla="*/ 0 h 39"/>
                  <a:gd name="T22" fmla="*/ 62 w 65"/>
                  <a:gd name="T23" fmla="*/ 1 h 39"/>
                  <a:gd name="T24" fmla="*/ 64 w 65"/>
                  <a:gd name="T25" fmla="*/ 1 h 39"/>
                  <a:gd name="T26" fmla="*/ 65 w 65"/>
                  <a:gd name="T27" fmla="*/ 2 h 39"/>
                  <a:gd name="T28" fmla="*/ 65 w 65"/>
                  <a:gd name="T29" fmla="*/ 4 h 39"/>
                  <a:gd name="T30" fmla="*/ 65 w 65"/>
                  <a:gd name="T31" fmla="*/ 5 h 39"/>
                  <a:gd name="T32" fmla="*/ 64 w 65"/>
                  <a:gd name="T33" fmla="*/ 7 h 39"/>
                  <a:gd name="T34" fmla="*/ 62 w 65"/>
                  <a:gd name="T35" fmla="*/ 9 h 39"/>
                  <a:gd name="T36" fmla="*/ 59 w 65"/>
                  <a:gd name="T37" fmla="*/ 12 h 39"/>
                  <a:gd name="T38" fmla="*/ 56 w 65"/>
                  <a:gd name="T39" fmla="*/ 15 h 39"/>
                  <a:gd name="T40" fmla="*/ 48 w 65"/>
                  <a:gd name="T41" fmla="*/ 20 h 39"/>
                  <a:gd name="T42" fmla="*/ 33 w 65"/>
                  <a:gd name="T43" fmla="*/ 29 h 39"/>
                  <a:gd name="T44" fmla="*/ 24 w 65"/>
                  <a:gd name="T45" fmla="*/ 33 h 39"/>
                  <a:gd name="T46" fmla="*/ 17 w 65"/>
                  <a:gd name="T47" fmla="*/ 36 h 39"/>
                  <a:gd name="T48" fmla="*/ 8 w 65"/>
                  <a:gd name="T49" fmla="*/ 39 h 39"/>
                  <a:gd name="T50" fmla="*/ 4 w 65"/>
                  <a:gd name="T51" fmla="*/ 39 h 39"/>
                  <a:gd name="T52" fmla="*/ 3 w 65"/>
                  <a:gd name="T53" fmla="*/ 39 h 39"/>
                  <a:gd name="T54" fmla="*/ 1 w 65"/>
                  <a:gd name="T55" fmla="*/ 38 h 39"/>
                  <a:gd name="T56" fmla="*/ 0 w 65"/>
                  <a:gd name="T57" fmla="*/ 37 h 39"/>
                  <a:gd name="T58" fmla="*/ 1 w 65"/>
                  <a:gd name="T59" fmla="*/ 34 h 39"/>
                  <a:gd name="T60" fmla="*/ 1 w 65"/>
                  <a:gd name="T61" fmla="*/ 33 h 39"/>
                  <a:gd name="T62" fmla="*/ 3 w 65"/>
                  <a:gd name="T63" fmla="*/ 32 h 39"/>
                  <a:gd name="T64" fmla="*/ 4 w 65"/>
                  <a:gd name="T65" fmla="*/ 31 h 39"/>
                  <a:gd name="T66" fmla="*/ 6 w 65"/>
                  <a:gd name="T67" fmla="*/ 32 h 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
                  <a:gd name="T103" fmla="*/ 0 h 39"/>
                  <a:gd name="T104" fmla="*/ 65 w 65"/>
                  <a:gd name="T105" fmla="*/ 39 h 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 h="39">
                    <a:moveTo>
                      <a:pt x="6" y="32"/>
                    </a:moveTo>
                    <a:lnTo>
                      <a:pt x="10" y="31"/>
                    </a:lnTo>
                    <a:lnTo>
                      <a:pt x="17" y="28"/>
                    </a:lnTo>
                    <a:lnTo>
                      <a:pt x="29" y="22"/>
                    </a:lnTo>
                    <a:lnTo>
                      <a:pt x="36" y="18"/>
                    </a:lnTo>
                    <a:lnTo>
                      <a:pt x="44" y="14"/>
                    </a:lnTo>
                    <a:lnTo>
                      <a:pt x="51" y="9"/>
                    </a:lnTo>
                    <a:lnTo>
                      <a:pt x="57" y="3"/>
                    </a:lnTo>
                    <a:lnTo>
                      <a:pt x="58" y="2"/>
                    </a:lnTo>
                    <a:lnTo>
                      <a:pt x="59" y="1"/>
                    </a:lnTo>
                    <a:lnTo>
                      <a:pt x="61" y="0"/>
                    </a:lnTo>
                    <a:lnTo>
                      <a:pt x="62" y="1"/>
                    </a:lnTo>
                    <a:lnTo>
                      <a:pt x="64" y="1"/>
                    </a:lnTo>
                    <a:lnTo>
                      <a:pt x="65" y="2"/>
                    </a:lnTo>
                    <a:lnTo>
                      <a:pt x="65" y="4"/>
                    </a:lnTo>
                    <a:lnTo>
                      <a:pt x="65" y="5"/>
                    </a:lnTo>
                    <a:lnTo>
                      <a:pt x="64" y="7"/>
                    </a:lnTo>
                    <a:lnTo>
                      <a:pt x="62" y="9"/>
                    </a:lnTo>
                    <a:lnTo>
                      <a:pt x="59" y="12"/>
                    </a:lnTo>
                    <a:lnTo>
                      <a:pt x="56" y="15"/>
                    </a:lnTo>
                    <a:lnTo>
                      <a:pt x="48" y="20"/>
                    </a:lnTo>
                    <a:lnTo>
                      <a:pt x="33" y="29"/>
                    </a:lnTo>
                    <a:lnTo>
                      <a:pt x="24" y="33"/>
                    </a:lnTo>
                    <a:lnTo>
                      <a:pt x="17" y="36"/>
                    </a:lnTo>
                    <a:lnTo>
                      <a:pt x="8" y="39"/>
                    </a:lnTo>
                    <a:lnTo>
                      <a:pt x="4" y="39"/>
                    </a:lnTo>
                    <a:lnTo>
                      <a:pt x="3" y="39"/>
                    </a:lnTo>
                    <a:lnTo>
                      <a:pt x="1" y="38"/>
                    </a:lnTo>
                    <a:lnTo>
                      <a:pt x="0" y="37"/>
                    </a:lnTo>
                    <a:lnTo>
                      <a:pt x="1" y="34"/>
                    </a:lnTo>
                    <a:lnTo>
                      <a:pt x="1" y="33"/>
                    </a:lnTo>
                    <a:lnTo>
                      <a:pt x="3" y="32"/>
                    </a:lnTo>
                    <a:lnTo>
                      <a:pt x="4" y="31"/>
                    </a:lnTo>
                    <a:lnTo>
                      <a:pt x="6"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 name="Freeform 492"/>
              <p:cNvSpPr>
                <a:spLocks/>
              </p:cNvSpPr>
              <p:nvPr/>
            </p:nvSpPr>
            <p:spPr bwMode="gray">
              <a:xfrm>
                <a:off x="6201" y="3447"/>
                <a:ext cx="156" cy="92"/>
              </a:xfrm>
              <a:custGeom>
                <a:avLst/>
                <a:gdLst>
                  <a:gd name="T0" fmla="*/ 39 w 156"/>
                  <a:gd name="T1" fmla="*/ 10 h 92"/>
                  <a:gd name="T2" fmla="*/ 77 w 156"/>
                  <a:gd name="T3" fmla="*/ 21 h 92"/>
                  <a:gd name="T4" fmla="*/ 114 w 156"/>
                  <a:gd name="T5" fmla="*/ 35 h 92"/>
                  <a:gd name="T6" fmla="*/ 135 w 156"/>
                  <a:gd name="T7" fmla="*/ 46 h 92"/>
                  <a:gd name="T8" fmla="*/ 147 w 156"/>
                  <a:gd name="T9" fmla="*/ 54 h 92"/>
                  <a:gd name="T10" fmla="*/ 152 w 156"/>
                  <a:gd name="T11" fmla="*/ 60 h 92"/>
                  <a:gd name="T12" fmla="*/ 156 w 156"/>
                  <a:gd name="T13" fmla="*/ 66 h 92"/>
                  <a:gd name="T14" fmla="*/ 156 w 156"/>
                  <a:gd name="T15" fmla="*/ 72 h 92"/>
                  <a:gd name="T16" fmla="*/ 154 w 156"/>
                  <a:gd name="T17" fmla="*/ 80 h 92"/>
                  <a:gd name="T18" fmla="*/ 150 w 156"/>
                  <a:gd name="T19" fmla="*/ 87 h 92"/>
                  <a:gd name="T20" fmla="*/ 143 w 156"/>
                  <a:gd name="T21" fmla="*/ 91 h 92"/>
                  <a:gd name="T22" fmla="*/ 132 w 156"/>
                  <a:gd name="T23" fmla="*/ 91 h 92"/>
                  <a:gd name="T24" fmla="*/ 104 w 156"/>
                  <a:gd name="T25" fmla="*/ 83 h 92"/>
                  <a:gd name="T26" fmla="*/ 69 w 156"/>
                  <a:gd name="T27" fmla="*/ 70 h 92"/>
                  <a:gd name="T28" fmla="*/ 66 w 156"/>
                  <a:gd name="T29" fmla="*/ 68 h 92"/>
                  <a:gd name="T30" fmla="*/ 67 w 156"/>
                  <a:gd name="T31" fmla="*/ 63 h 92"/>
                  <a:gd name="T32" fmla="*/ 70 w 156"/>
                  <a:gd name="T33" fmla="*/ 62 h 92"/>
                  <a:gd name="T34" fmla="*/ 106 w 156"/>
                  <a:gd name="T35" fmla="*/ 75 h 92"/>
                  <a:gd name="T36" fmla="*/ 133 w 156"/>
                  <a:gd name="T37" fmla="*/ 83 h 92"/>
                  <a:gd name="T38" fmla="*/ 141 w 156"/>
                  <a:gd name="T39" fmla="*/ 83 h 92"/>
                  <a:gd name="T40" fmla="*/ 145 w 156"/>
                  <a:gd name="T41" fmla="*/ 81 h 92"/>
                  <a:gd name="T42" fmla="*/ 148 w 156"/>
                  <a:gd name="T43" fmla="*/ 75 h 92"/>
                  <a:gd name="T44" fmla="*/ 148 w 156"/>
                  <a:gd name="T45" fmla="*/ 69 h 92"/>
                  <a:gd name="T46" fmla="*/ 147 w 156"/>
                  <a:gd name="T47" fmla="*/ 65 h 92"/>
                  <a:gd name="T48" fmla="*/ 142 w 156"/>
                  <a:gd name="T49" fmla="*/ 60 h 92"/>
                  <a:gd name="T50" fmla="*/ 128 w 156"/>
                  <a:gd name="T51" fmla="*/ 50 h 92"/>
                  <a:gd name="T52" fmla="*/ 107 w 156"/>
                  <a:gd name="T53" fmla="*/ 41 h 92"/>
                  <a:gd name="T54" fmla="*/ 58 w 156"/>
                  <a:gd name="T55" fmla="*/ 24 h 92"/>
                  <a:gd name="T56" fmla="*/ 2 w 156"/>
                  <a:gd name="T57" fmla="*/ 8 h 92"/>
                  <a:gd name="T58" fmla="*/ 0 w 156"/>
                  <a:gd name="T59" fmla="*/ 6 h 92"/>
                  <a:gd name="T60" fmla="*/ 0 w 156"/>
                  <a:gd name="T61" fmla="*/ 3 h 92"/>
                  <a:gd name="T62" fmla="*/ 1 w 156"/>
                  <a:gd name="T63" fmla="*/ 1 h 92"/>
                  <a:gd name="T64" fmla="*/ 5 w 156"/>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92"/>
                  <a:gd name="T101" fmla="*/ 156 w 156"/>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92">
                    <a:moveTo>
                      <a:pt x="5" y="1"/>
                    </a:moveTo>
                    <a:lnTo>
                      <a:pt x="39" y="10"/>
                    </a:lnTo>
                    <a:lnTo>
                      <a:pt x="64" y="17"/>
                    </a:lnTo>
                    <a:lnTo>
                      <a:pt x="77" y="21"/>
                    </a:lnTo>
                    <a:lnTo>
                      <a:pt x="90" y="26"/>
                    </a:lnTo>
                    <a:lnTo>
                      <a:pt x="114" y="35"/>
                    </a:lnTo>
                    <a:lnTo>
                      <a:pt x="125" y="40"/>
                    </a:lnTo>
                    <a:lnTo>
                      <a:pt x="135" y="46"/>
                    </a:lnTo>
                    <a:lnTo>
                      <a:pt x="144" y="51"/>
                    </a:lnTo>
                    <a:lnTo>
                      <a:pt x="147" y="54"/>
                    </a:lnTo>
                    <a:lnTo>
                      <a:pt x="150" y="57"/>
                    </a:lnTo>
                    <a:lnTo>
                      <a:pt x="152" y="60"/>
                    </a:lnTo>
                    <a:lnTo>
                      <a:pt x="154" y="63"/>
                    </a:lnTo>
                    <a:lnTo>
                      <a:pt x="156" y="66"/>
                    </a:lnTo>
                    <a:lnTo>
                      <a:pt x="156" y="69"/>
                    </a:lnTo>
                    <a:lnTo>
                      <a:pt x="156" y="72"/>
                    </a:lnTo>
                    <a:lnTo>
                      <a:pt x="156" y="76"/>
                    </a:lnTo>
                    <a:lnTo>
                      <a:pt x="154" y="80"/>
                    </a:lnTo>
                    <a:lnTo>
                      <a:pt x="153" y="83"/>
                    </a:lnTo>
                    <a:lnTo>
                      <a:pt x="150" y="87"/>
                    </a:lnTo>
                    <a:lnTo>
                      <a:pt x="147" y="89"/>
                    </a:lnTo>
                    <a:lnTo>
                      <a:pt x="143" y="91"/>
                    </a:lnTo>
                    <a:lnTo>
                      <a:pt x="138" y="92"/>
                    </a:lnTo>
                    <a:lnTo>
                      <a:pt x="132" y="91"/>
                    </a:lnTo>
                    <a:lnTo>
                      <a:pt x="124" y="89"/>
                    </a:lnTo>
                    <a:lnTo>
                      <a:pt x="104" y="83"/>
                    </a:lnTo>
                    <a:lnTo>
                      <a:pt x="84" y="75"/>
                    </a:lnTo>
                    <a:lnTo>
                      <a:pt x="69" y="70"/>
                    </a:lnTo>
                    <a:lnTo>
                      <a:pt x="67" y="69"/>
                    </a:lnTo>
                    <a:lnTo>
                      <a:pt x="66" y="68"/>
                    </a:lnTo>
                    <a:lnTo>
                      <a:pt x="66" y="65"/>
                    </a:lnTo>
                    <a:lnTo>
                      <a:pt x="67" y="63"/>
                    </a:lnTo>
                    <a:lnTo>
                      <a:pt x="68" y="62"/>
                    </a:lnTo>
                    <a:lnTo>
                      <a:pt x="70" y="62"/>
                    </a:lnTo>
                    <a:lnTo>
                      <a:pt x="71" y="62"/>
                    </a:lnTo>
                    <a:lnTo>
                      <a:pt x="106" y="75"/>
                    </a:lnTo>
                    <a:lnTo>
                      <a:pt x="125" y="81"/>
                    </a:lnTo>
                    <a:lnTo>
                      <a:pt x="133" y="83"/>
                    </a:lnTo>
                    <a:lnTo>
                      <a:pt x="138" y="84"/>
                    </a:lnTo>
                    <a:lnTo>
                      <a:pt x="141" y="83"/>
                    </a:lnTo>
                    <a:lnTo>
                      <a:pt x="143" y="82"/>
                    </a:lnTo>
                    <a:lnTo>
                      <a:pt x="145" y="81"/>
                    </a:lnTo>
                    <a:lnTo>
                      <a:pt x="146" y="79"/>
                    </a:lnTo>
                    <a:lnTo>
                      <a:pt x="148" y="75"/>
                    </a:lnTo>
                    <a:lnTo>
                      <a:pt x="148" y="72"/>
                    </a:lnTo>
                    <a:lnTo>
                      <a:pt x="148" y="69"/>
                    </a:lnTo>
                    <a:lnTo>
                      <a:pt x="148" y="67"/>
                    </a:lnTo>
                    <a:lnTo>
                      <a:pt x="147" y="65"/>
                    </a:lnTo>
                    <a:lnTo>
                      <a:pt x="145" y="62"/>
                    </a:lnTo>
                    <a:lnTo>
                      <a:pt x="142" y="60"/>
                    </a:lnTo>
                    <a:lnTo>
                      <a:pt x="136" y="55"/>
                    </a:lnTo>
                    <a:lnTo>
                      <a:pt x="128" y="50"/>
                    </a:lnTo>
                    <a:lnTo>
                      <a:pt x="118" y="45"/>
                    </a:lnTo>
                    <a:lnTo>
                      <a:pt x="107" y="41"/>
                    </a:lnTo>
                    <a:lnTo>
                      <a:pt x="83" y="32"/>
                    </a:lnTo>
                    <a:lnTo>
                      <a:pt x="58" y="24"/>
                    </a:lnTo>
                    <a:lnTo>
                      <a:pt x="35" y="17"/>
                    </a:lnTo>
                    <a:lnTo>
                      <a:pt x="2" y="8"/>
                    </a:lnTo>
                    <a:lnTo>
                      <a:pt x="1" y="7"/>
                    </a:lnTo>
                    <a:lnTo>
                      <a:pt x="0" y="6"/>
                    </a:lnTo>
                    <a:lnTo>
                      <a:pt x="0" y="5"/>
                    </a:lnTo>
                    <a:lnTo>
                      <a:pt x="0" y="3"/>
                    </a:lnTo>
                    <a:lnTo>
                      <a:pt x="0" y="2"/>
                    </a:lnTo>
                    <a:lnTo>
                      <a:pt x="1" y="1"/>
                    </a:lnTo>
                    <a:lnTo>
                      <a:pt x="3" y="0"/>
                    </a:lnTo>
                    <a:lnTo>
                      <a:pt x="5"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 name="Freeform 493"/>
              <p:cNvSpPr>
                <a:spLocks/>
              </p:cNvSpPr>
              <p:nvPr/>
            </p:nvSpPr>
            <p:spPr bwMode="gray">
              <a:xfrm>
                <a:off x="6254" y="3531"/>
                <a:ext cx="93" cy="38"/>
              </a:xfrm>
              <a:custGeom>
                <a:avLst/>
                <a:gdLst>
                  <a:gd name="T0" fmla="*/ 89 w 93"/>
                  <a:gd name="T1" fmla="*/ 2 h 38"/>
                  <a:gd name="T2" fmla="*/ 90 w 93"/>
                  <a:gd name="T3" fmla="*/ 4 h 38"/>
                  <a:gd name="T4" fmla="*/ 92 w 93"/>
                  <a:gd name="T5" fmla="*/ 9 h 38"/>
                  <a:gd name="T6" fmla="*/ 93 w 93"/>
                  <a:gd name="T7" fmla="*/ 14 h 38"/>
                  <a:gd name="T8" fmla="*/ 93 w 93"/>
                  <a:gd name="T9" fmla="*/ 17 h 38"/>
                  <a:gd name="T10" fmla="*/ 92 w 93"/>
                  <a:gd name="T11" fmla="*/ 20 h 38"/>
                  <a:gd name="T12" fmla="*/ 90 w 93"/>
                  <a:gd name="T13" fmla="*/ 24 h 38"/>
                  <a:gd name="T14" fmla="*/ 87 w 93"/>
                  <a:gd name="T15" fmla="*/ 30 h 38"/>
                  <a:gd name="T16" fmla="*/ 84 w 93"/>
                  <a:gd name="T17" fmla="*/ 33 h 38"/>
                  <a:gd name="T18" fmla="*/ 82 w 93"/>
                  <a:gd name="T19" fmla="*/ 35 h 38"/>
                  <a:gd name="T20" fmla="*/ 79 w 93"/>
                  <a:gd name="T21" fmla="*/ 36 h 38"/>
                  <a:gd name="T22" fmla="*/ 75 w 93"/>
                  <a:gd name="T23" fmla="*/ 37 h 38"/>
                  <a:gd name="T24" fmla="*/ 71 w 93"/>
                  <a:gd name="T25" fmla="*/ 38 h 38"/>
                  <a:gd name="T26" fmla="*/ 66 w 93"/>
                  <a:gd name="T27" fmla="*/ 38 h 38"/>
                  <a:gd name="T28" fmla="*/ 60 w 93"/>
                  <a:gd name="T29" fmla="*/ 38 h 38"/>
                  <a:gd name="T30" fmla="*/ 52 w 93"/>
                  <a:gd name="T31" fmla="*/ 36 h 38"/>
                  <a:gd name="T32" fmla="*/ 35 w 93"/>
                  <a:gd name="T33" fmla="*/ 33 h 38"/>
                  <a:gd name="T34" fmla="*/ 17 w 93"/>
                  <a:gd name="T35" fmla="*/ 28 h 38"/>
                  <a:gd name="T36" fmla="*/ 3 w 93"/>
                  <a:gd name="T37" fmla="*/ 24 h 38"/>
                  <a:gd name="T38" fmla="*/ 1 w 93"/>
                  <a:gd name="T39" fmla="*/ 23 h 38"/>
                  <a:gd name="T40" fmla="*/ 0 w 93"/>
                  <a:gd name="T41" fmla="*/ 22 h 38"/>
                  <a:gd name="T42" fmla="*/ 0 w 93"/>
                  <a:gd name="T43" fmla="*/ 20 h 38"/>
                  <a:gd name="T44" fmla="*/ 0 w 93"/>
                  <a:gd name="T45" fmla="*/ 19 h 38"/>
                  <a:gd name="T46" fmla="*/ 1 w 93"/>
                  <a:gd name="T47" fmla="*/ 18 h 38"/>
                  <a:gd name="T48" fmla="*/ 1 w 93"/>
                  <a:gd name="T49" fmla="*/ 17 h 38"/>
                  <a:gd name="T50" fmla="*/ 2 w 93"/>
                  <a:gd name="T51" fmla="*/ 16 h 38"/>
                  <a:gd name="T52" fmla="*/ 3 w 93"/>
                  <a:gd name="T53" fmla="*/ 16 h 38"/>
                  <a:gd name="T54" fmla="*/ 5 w 93"/>
                  <a:gd name="T55" fmla="*/ 16 h 38"/>
                  <a:gd name="T56" fmla="*/ 31 w 93"/>
                  <a:gd name="T57" fmla="*/ 23 h 38"/>
                  <a:gd name="T58" fmla="*/ 51 w 93"/>
                  <a:gd name="T59" fmla="*/ 28 h 38"/>
                  <a:gd name="T60" fmla="*/ 60 w 93"/>
                  <a:gd name="T61" fmla="*/ 30 h 38"/>
                  <a:gd name="T62" fmla="*/ 63 w 93"/>
                  <a:gd name="T63" fmla="*/ 30 h 38"/>
                  <a:gd name="T64" fmla="*/ 66 w 93"/>
                  <a:gd name="T65" fmla="*/ 30 h 38"/>
                  <a:gd name="T66" fmla="*/ 72 w 93"/>
                  <a:gd name="T67" fmla="*/ 30 h 38"/>
                  <a:gd name="T68" fmla="*/ 77 w 93"/>
                  <a:gd name="T69" fmla="*/ 29 h 38"/>
                  <a:gd name="T70" fmla="*/ 80 w 93"/>
                  <a:gd name="T71" fmla="*/ 26 h 38"/>
                  <a:gd name="T72" fmla="*/ 84 w 93"/>
                  <a:gd name="T73" fmla="*/ 20 h 38"/>
                  <a:gd name="T74" fmla="*/ 85 w 93"/>
                  <a:gd name="T75" fmla="*/ 17 h 38"/>
                  <a:gd name="T76" fmla="*/ 85 w 93"/>
                  <a:gd name="T77" fmla="*/ 14 h 38"/>
                  <a:gd name="T78" fmla="*/ 85 w 93"/>
                  <a:gd name="T79" fmla="*/ 12 h 38"/>
                  <a:gd name="T80" fmla="*/ 84 w 93"/>
                  <a:gd name="T81" fmla="*/ 11 h 38"/>
                  <a:gd name="T82" fmla="*/ 83 w 93"/>
                  <a:gd name="T83" fmla="*/ 7 h 38"/>
                  <a:gd name="T84" fmla="*/ 82 w 93"/>
                  <a:gd name="T85" fmla="*/ 6 h 38"/>
                  <a:gd name="T86" fmla="*/ 82 w 93"/>
                  <a:gd name="T87" fmla="*/ 4 h 38"/>
                  <a:gd name="T88" fmla="*/ 82 w 93"/>
                  <a:gd name="T89" fmla="*/ 3 h 38"/>
                  <a:gd name="T90" fmla="*/ 83 w 93"/>
                  <a:gd name="T91" fmla="*/ 2 h 38"/>
                  <a:gd name="T92" fmla="*/ 84 w 93"/>
                  <a:gd name="T93" fmla="*/ 1 h 38"/>
                  <a:gd name="T94" fmla="*/ 85 w 93"/>
                  <a:gd name="T95" fmla="*/ 0 h 38"/>
                  <a:gd name="T96" fmla="*/ 87 w 93"/>
                  <a:gd name="T97" fmla="*/ 0 h 38"/>
                  <a:gd name="T98" fmla="*/ 88 w 93"/>
                  <a:gd name="T99" fmla="*/ 1 h 38"/>
                  <a:gd name="T100" fmla="*/ 89 w 93"/>
                  <a:gd name="T101" fmla="*/ 2 h 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
                  <a:gd name="T154" fmla="*/ 0 h 38"/>
                  <a:gd name="T155" fmla="*/ 93 w 93"/>
                  <a:gd name="T156" fmla="*/ 38 h 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 h="38">
                    <a:moveTo>
                      <a:pt x="89" y="2"/>
                    </a:moveTo>
                    <a:lnTo>
                      <a:pt x="90" y="4"/>
                    </a:lnTo>
                    <a:lnTo>
                      <a:pt x="92" y="9"/>
                    </a:lnTo>
                    <a:lnTo>
                      <a:pt x="93" y="14"/>
                    </a:lnTo>
                    <a:lnTo>
                      <a:pt x="93" y="17"/>
                    </a:lnTo>
                    <a:lnTo>
                      <a:pt x="92" y="20"/>
                    </a:lnTo>
                    <a:lnTo>
                      <a:pt x="90" y="24"/>
                    </a:lnTo>
                    <a:lnTo>
                      <a:pt x="87" y="30"/>
                    </a:lnTo>
                    <a:lnTo>
                      <a:pt x="84" y="33"/>
                    </a:lnTo>
                    <a:lnTo>
                      <a:pt x="82" y="35"/>
                    </a:lnTo>
                    <a:lnTo>
                      <a:pt x="79" y="36"/>
                    </a:lnTo>
                    <a:lnTo>
                      <a:pt x="75" y="37"/>
                    </a:lnTo>
                    <a:lnTo>
                      <a:pt x="71" y="38"/>
                    </a:lnTo>
                    <a:lnTo>
                      <a:pt x="66" y="38"/>
                    </a:lnTo>
                    <a:lnTo>
                      <a:pt x="60" y="38"/>
                    </a:lnTo>
                    <a:lnTo>
                      <a:pt x="52" y="36"/>
                    </a:lnTo>
                    <a:lnTo>
                      <a:pt x="35" y="33"/>
                    </a:lnTo>
                    <a:lnTo>
                      <a:pt x="17" y="28"/>
                    </a:lnTo>
                    <a:lnTo>
                      <a:pt x="3" y="24"/>
                    </a:lnTo>
                    <a:lnTo>
                      <a:pt x="1" y="23"/>
                    </a:lnTo>
                    <a:lnTo>
                      <a:pt x="0" y="22"/>
                    </a:lnTo>
                    <a:lnTo>
                      <a:pt x="0" y="20"/>
                    </a:lnTo>
                    <a:lnTo>
                      <a:pt x="0" y="19"/>
                    </a:lnTo>
                    <a:lnTo>
                      <a:pt x="1" y="18"/>
                    </a:lnTo>
                    <a:lnTo>
                      <a:pt x="1" y="17"/>
                    </a:lnTo>
                    <a:lnTo>
                      <a:pt x="2" y="16"/>
                    </a:lnTo>
                    <a:lnTo>
                      <a:pt x="3" y="16"/>
                    </a:lnTo>
                    <a:lnTo>
                      <a:pt x="5" y="16"/>
                    </a:lnTo>
                    <a:lnTo>
                      <a:pt x="31" y="23"/>
                    </a:lnTo>
                    <a:lnTo>
                      <a:pt x="51" y="28"/>
                    </a:lnTo>
                    <a:lnTo>
                      <a:pt x="60" y="30"/>
                    </a:lnTo>
                    <a:lnTo>
                      <a:pt x="63" y="30"/>
                    </a:lnTo>
                    <a:lnTo>
                      <a:pt x="66" y="30"/>
                    </a:lnTo>
                    <a:lnTo>
                      <a:pt x="72" y="30"/>
                    </a:lnTo>
                    <a:lnTo>
                      <a:pt x="77" y="29"/>
                    </a:lnTo>
                    <a:lnTo>
                      <a:pt x="80" y="26"/>
                    </a:lnTo>
                    <a:lnTo>
                      <a:pt x="84" y="20"/>
                    </a:lnTo>
                    <a:lnTo>
                      <a:pt x="85" y="17"/>
                    </a:lnTo>
                    <a:lnTo>
                      <a:pt x="85" y="14"/>
                    </a:lnTo>
                    <a:lnTo>
                      <a:pt x="85" y="12"/>
                    </a:lnTo>
                    <a:lnTo>
                      <a:pt x="84" y="11"/>
                    </a:lnTo>
                    <a:lnTo>
                      <a:pt x="83" y="7"/>
                    </a:lnTo>
                    <a:lnTo>
                      <a:pt x="82" y="6"/>
                    </a:lnTo>
                    <a:lnTo>
                      <a:pt x="82" y="4"/>
                    </a:lnTo>
                    <a:lnTo>
                      <a:pt x="82" y="3"/>
                    </a:lnTo>
                    <a:lnTo>
                      <a:pt x="83" y="2"/>
                    </a:lnTo>
                    <a:lnTo>
                      <a:pt x="84" y="1"/>
                    </a:lnTo>
                    <a:lnTo>
                      <a:pt x="85" y="0"/>
                    </a:lnTo>
                    <a:lnTo>
                      <a:pt x="87" y="0"/>
                    </a:lnTo>
                    <a:lnTo>
                      <a:pt x="88" y="1"/>
                    </a:lnTo>
                    <a:lnTo>
                      <a:pt x="89"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 name="Freeform 494"/>
              <p:cNvSpPr>
                <a:spLocks/>
              </p:cNvSpPr>
              <p:nvPr/>
            </p:nvSpPr>
            <p:spPr bwMode="gray">
              <a:xfrm>
                <a:off x="6234" y="3560"/>
                <a:ext cx="79" cy="41"/>
              </a:xfrm>
              <a:custGeom>
                <a:avLst/>
                <a:gdLst>
                  <a:gd name="T0" fmla="*/ 78 w 79"/>
                  <a:gd name="T1" fmla="*/ 3 h 41"/>
                  <a:gd name="T2" fmla="*/ 78 w 79"/>
                  <a:gd name="T3" fmla="*/ 6 h 41"/>
                  <a:gd name="T4" fmla="*/ 79 w 79"/>
                  <a:gd name="T5" fmla="*/ 13 h 41"/>
                  <a:gd name="T6" fmla="*/ 79 w 79"/>
                  <a:gd name="T7" fmla="*/ 16 h 41"/>
                  <a:gd name="T8" fmla="*/ 78 w 79"/>
                  <a:gd name="T9" fmla="*/ 20 h 41"/>
                  <a:gd name="T10" fmla="*/ 78 w 79"/>
                  <a:gd name="T11" fmla="*/ 23 h 41"/>
                  <a:gd name="T12" fmla="*/ 77 w 79"/>
                  <a:gd name="T13" fmla="*/ 26 h 41"/>
                  <a:gd name="T14" fmla="*/ 76 w 79"/>
                  <a:gd name="T15" fmla="*/ 29 h 41"/>
                  <a:gd name="T16" fmla="*/ 74 w 79"/>
                  <a:gd name="T17" fmla="*/ 31 h 41"/>
                  <a:gd name="T18" fmla="*/ 72 w 79"/>
                  <a:gd name="T19" fmla="*/ 34 h 41"/>
                  <a:gd name="T20" fmla="*/ 70 w 79"/>
                  <a:gd name="T21" fmla="*/ 36 h 41"/>
                  <a:gd name="T22" fmla="*/ 66 w 79"/>
                  <a:gd name="T23" fmla="*/ 39 h 41"/>
                  <a:gd name="T24" fmla="*/ 60 w 79"/>
                  <a:gd name="T25" fmla="*/ 41 h 41"/>
                  <a:gd name="T26" fmla="*/ 57 w 79"/>
                  <a:gd name="T27" fmla="*/ 41 h 41"/>
                  <a:gd name="T28" fmla="*/ 53 w 79"/>
                  <a:gd name="T29" fmla="*/ 41 h 41"/>
                  <a:gd name="T30" fmla="*/ 50 w 79"/>
                  <a:gd name="T31" fmla="*/ 41 h 41"/>
                  <a:gd name="T32" fmla="*/ 46 w 79"/>
                  <a:gd name="T33" fmla="*/ 40 h 41"/>
                  <a:gd name="T34" fmla="*/ 19 w 79"/>
                  <a:gd name="T35" fmla="*/ 33 h 41"/>
                  <a:gd name="T36" fmla="*/ 3 w 79"/>
                  <a:gd name="T37" fmla="*/ 28 h 41"/>
                  <a:gd name="T38" fmla="*/ 2 w 79"/>
                  <a:gd name="T39" fmla="*/ 27 h 41"/>
                  <a:gd name="T40" fmla="*/ 1 w 79"/>
                  <a:gd name="T41" fmla="*/ 26 h 41"/>
                  <a:gd name="T42" fmla="*/ 0 w 79"/>
                  <a:gd name="T43" fmla="*/ 25 h 41"/>
                  <a:gd name="T44" fmla="*/ 1 w 79"/>
                  <a:gd name="T45" fmla="*/ 23 h 41"/>
                  <a:gd name="T46" fmla="*/ 1 w 79"/>
                  <a:gd name="T47" fmla="*/ 22 h 41"/>
                  <a:gd name="T48" fmla="*/ 2 w 79"/>
                  <a:gd name="T49" fmla="*/ 21 h 41"/>
                  <a:gd name="T50" fmla="*/ 4 w 79"/>
                  <a:gd name="T51" fmla="*/ 20 h 41"/>
                  <a:gd name="T52" fmla="*/ 6 w 79"/>
                  <a:gd name="T53" fmla="*/ 20 h 41"/>
                  <a:gd name="T54" fmla="*/ 21 w 79"/>
                  <a:gd name="T55" fmla="*/ 25 h 41"/>
                  <a:gd name="T56" fmla="*/ 48 w 79"/>
                  <a:gd name="T57" fmla="*/ 33 h 41"/>
                  <a:gd name="T58" fmla="*/ 51 w 79"/>
                  <a:gd name="T59" fmla="*/ 33 h 41"/>
                  <a:gd name="T60" fmla="*/ 55 w 79"/>
                  <a:gd name="T61" fmla="*/ 33 h 41"/>
                  <a:gd name="T62" fmla="*/ 58 w 79"/>
                  <a:gd name="T63" fmla="*/ 33 h 41"/>
                  <a:gd name="T64" fmla="*/ 60 w 79"/>
                  <a:gd name="T65" fmla="*/ 33 h 41"/>
                  <a:gd name="T66" fmla="*/ 63 w 79"/>
                  <a:gd name="T67" fmla="*/ 32 h 41"/>
                  <a:gd name="T68" fmla="*/ 64 w 79"/>
                  <a:gd name="T69" fmla="*/ 31 h 41"/>
                  <a:gd name="T70" fmla="*/ 65 w 79"/>
                  <a:gd name="T71" fmla="*/ 30 h 41"/>
                  <a:gd name="T72" fmla="*/ 66 w 79"/>
                  <a:gd name="T73" fmla="*/ 28 h 41"/>
                  <a:gd name="T74" fmla="*/ 68 w 79"/>
                  <a:gd name="T75" fmla="*/ 27 h 41"/>
                  <a:gd name="T76" fmla="*/ 70 w 79"/>
                  <a:gd name="T77" fmla="*/ 22 h 41"/>
                  <a:gd name="T78" fmla="*/ 71 w 79"/>
                  <a:gd name="T79" fmla="*/ 17 h 41"/>
                  <a:gd name="T80" fmla="*/ 71 w 79"/>
                  <a:gd name="T81" fmla="*/ 11 h 41"/>
                  <a:gd name="T82" fmla="*/ 70 w 79"/>
                  <a:gd name="T83" fmla="*/ 5 h 41"/>
                  <a:gd name="T84" fmla="*/ 70 w 79"/>
                  <a:gd name="T85" fmla="*/ 3 h 41"/>
                  <a:gd name="T86" fmla="*/ 71 w 79"/>
                  <a:gd name="T87" fmla="*/ 2 h 41"/>
                  <a:gd name="T88" fmla="*/ 72 w 79"/>
                  <a:gd name="T89" fmla="*/ 1 h 41"/>
                  <a:gd name="T90" fmla="*/ 73 w 79"/>
                  <a:gd name="T91" fmla="*/ 0 h 41"/>
                  <a:gd name="T92" fmla="*/ 75 w 79"/>
                  <a:gd name="T93" fmla="*/ 0 h 41"/>
                  <a:gd name="T94" fmla="*/ 76 w 79"/>
                  <a:gd name="T95" fmla="*/ 1 h 41"/>
                  <a:gd name="T96" fmla="*/ 77 w 79"/>
                  <a:gd name="T97" fmla="*/ 2 h 41"/>
                  <a:gd name="T98" fmla="*/ 78 w 79"/>
                  <a:gd name="T99" fmla="*/ 3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41"/>
                  <a:gd name="T152" fmla="*/ 79 w 79"/>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41">
                    <a:moveTo>
                      <a:pt x="78" y="3"/>
                    </a:moveTo>
                    <a:lnTo>
                      <a:pt x="78" y="6"/>
                    </a:lnTo>
                    <a:lnTo>
                      <a:pt x="79" y="13"/>
                    </a:lnTo>
                    <a:lnTo>
                      <a:pt x="79" y="16"/>
                    </a:lnTo>
                    <a:lnTo>
                      <a:pt x="78" y="20"/>
                    </a:lnTo>
                    <a:lnTo>
                      <a:pt x="78" y="23"/>
                    </a:lnTo>
                    <a:lnTo>
                      <a:pt x="77" y="26"/>
                    </a:lnTo>
                    <a:lnTo>
                      <a:pt x="76" y="29"/>
                    </a:lnTo>
                    <a:lnTo>
                      <a:pt x="74" y="31"/>
                    </a:lnTo>
                    <a:lnTo>
                      <a:pt x="72" y="34"/>
                    </a:lnTo>
                    <a:lnTo>
                      <a:pt x="70" y="36"/>
                    </a:lnTo>
                    <a:lnTo>
                      <a:pt x="66" y="39"/>
                    </a:lnTo>
                    <a:lnTo>
                      <a:pt x="60" y="41"/>
                    </a:lnTo>
                    <a:lnTo>
                      <a:pt x="57" y="41"/>
                    </a:lnTo>
                    <a:lnTo>
                      <a:pt x="53" y="41"/>
                    </a:lnTo>
                    <a:lnTo>
                      <a:pt x="50" y="41"/>
                    </a:lnTo>
                    <a:lnTo>
                      <a:pt x="46" y="40"/>
                    </a:lnTo>
                    <a:lnTo>
                      <a:pt x="19" y="33"/>
                    </a:lnTo>
                    <a:lnTo>
                      <a:pt x="3" y="28"/>
                    </a:lnTo>
                    <a:lnTo>
                      <a:pt x="2" y="27"/>
                    </a:lnTo>
                    <a:lnTo>
                      <a:pt x="1" y="26"/>
                    </a:lnTo>
                    <a:lnTo>
                      <a:pt x="0" y="25"/>
                    </a:lnTo>
                    <a:lnTo>
                      <a:pt x="1" y="23"/>
                    </a:lnTo>
                    <a:lnTo>
                      <a:pt x="1" y="22"/>
                    </a:lnTo>
                    <a:lnTo>
                      <a:pt x="2" y="21"/>
                    </a:lnTo>
                    <a:lnTo>
                      <a:pt x="4" y="20"/>
                    </a:lnTo>
                    <a:lnTo>
                      <a:pt x="6" y="20"/>
                    </a:lnTo>
                    <a:lnTo>
                      <a:pt x="21" y="25"/>
                    </a:lnTo>
                    <a:lnTo>
                      <a:pt x="48" y="33"/>
                    </a:lnTo>
                    <a:lnTo>
                      <a:pt x="51" y="33"/>
                    </a:lnTo>
                    <a:lnTo>
                      <a:pt x="55" y="33"/>
                    </a:lnTo>
                    <a:lnTo>
                      <a:pt x="58" y="33"/>
                    </a:lnTo>
                    <a:lnTo>
                      <a:pt x="60" y="33"/>
                    </a:lnTo>
                    <a:lnTo>
                      <a:pt x="63" y="32"/>
                    </a:lnTo>
                    <a:lnTo>
                      <a:pt x="64" y="31"/>
                    </a:lnTo>
                    <a:lnTo>
                      <a:pt x="65" y="30"/>
                    </a:lnTo>
                    <a:lnTo>
                      <a:pt x="66" y="28"/>
                    </a:lnTo>
                    <a:lnTo>
                      <a:pt x="68" y="27"/>
                    </a:lnTo>
                    <a:lnTo>
                      <a:pt x="70" y="22"/>
                    </a:lnTo>
                    <a:lnTo>
                      <a:pt x="71" y="17"/>
                    </a:lnTo>
                    <a:lnTo>
                      <a:pt x="71" y="11"/>
                    </a:lnTo>
                    <a:lnTo>
                      <a:pt x="70" y="5"/>
                    </a:lnTo>
                    <a:lnTo>
                      <a:pt x="70" y="3"/>
                    </a:lnTo>
                    <a:lnTo>
                      <a:pt x="71" y="2"/>
                    </a:lnTo>
                    <a:lnTo>
                      <a:pt x="72" y="1"/>
                    </a:lnTo>
                    <a:lnTo>
                      <a:pt x="73" y="0"/>
                    </a:lnTo>
                    <a:lnTo>
                      <a:pt x="75" y="0"/>
                    </a:lnTo>
                    <a:lnTo>
                      <a:pt x="76" y="1"/>
                    </a:lnTo>
                    <a:lnTo>
                      <a:pt x="77" y="2"/>
                    </a:lnTo>
                    <a:lnTo>
                      <a:pt x="78"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 name="Freeform 495"/>
              <p:cNvSpPr>
                <a:spLocks/>
              </p:cNvSpPr>
              <p:nvPr/>
            </p:nvSpPr>
            <p:spPr bwMode="gray">
              <a:xfrm>
                <a:off x="6207" y="3592"/>
                <a:ext cx="75" cy="34"/>
              </a:xfrm>
              <a:custGeom>
                <a:avLst/>
                <a:gdLst>
                  <a:gd name="T0" fmla="*/ 75 w 75"/>
                  <a:gd name="T1" fmla="*/ 4 h 34"/>
                  <a:gd name="T2" fmla="*/ 75 w 75"/>
                  <a:gd name="T3" fmla="*/ 7 h 34"/>
                  <a:gd name="T4" fmla="*/ 75 w 75"/>
                  <a:gd name="T5" fmla="*/ 10 h 34"/>
                  <a:gd name="T6" fmla="*/ 75 w 75"/>
                  <a:gd name="T7" fmla="*/ 13 h 34"/>
                  <a:gd name="T8" fmla="*/ 74 w 75"/>
                  <a:gd name="T9" fmla="*/ 16 h 34"/>
                  <a:gd name="T10" fmla="*/ 72 w 75"/>
                  <a:gd name="T11" fmla="*/ 21 h 34"/>
                  <a:gd name="T12" fmla="*/ 71 w 75"/>
                  <a:gd name="T13" fmla="*/ 23 h 34"/>
                  <a:gd name="T14" fmla="*/ 69 w 75"/>
                  <a:gd name="T15" fmla="*/ 24 h 34"/>
                  <a:gd name="T16" fmla="*/ 67 w 75"/>
                  <a:gd name="T17" fmla="*/ 26 h 34"/>
                  <a:gd name="T18" fmla="*/ 65 w 75"/>
                  <a:gd name="T19" fmla="*/ 27 h 34"/>
                  <a:gd name="T20" fmla="*/ 63 w 75"/>
                  <a:gd name="T21" fmla="*/ 29 h 34"/>
                  <a:gd name="T22" fmla="*/ 60 w 75"/>
                  <a:gd name="T23" fmla="*/ 30 h 34"/>
                  <a:gd name="T24" fmla="*/ 55 w 75"/>
                  <a:gd name="T25" fmla="*/ 32 h 34"/>
                  <a:gd name="T26" fmla="*/ 49 w 75"/>
                  <a:gd name="T27" fmla="*/ 33 h 34"/>
                  <a:gd name="T28" fmla="*/ 43 w 75"/>
                  <a:gd name="T29" fmla="*/ 33 h 34"/>
                  <a:gd name="T30" fmla="*/ 37 w 75"/>
                  <a:gd name="T31" fmla="*/ 34 h 34"/>
                  <a:gd name="T32" fmla="*/ 24 w 75"/>
                  <a:gd name="T33" fmla="*/ 34 h 34"/>
                  <a:gd name="T34" fmla="*/ 12 w 75"/>
                  <a:gd name="T35" fmla="*/ 33 h 34"/>
                  <a:gd name="T36" fmla="*/ 3 w 75"/>
                  <a:gd name="T37" fmla="*/ 32 h 34"/>
                  <a:gd name="T38" fmla="*/ 2 w 75"/>
                  <a:gd name="T39" fmla="*/ 31 h 34"/>
                  <a:gd name="T40" fmla="*/ 1 w 75"/>
                  <a:gd name="T41" fmla="*/ 30 h 34"/>
                  <a:gd name="T42" fmla="*/ 0 w 75"/>
                  <a:gd name="T43" fmla="*/ 29 h 34"/>
                  <a:gd name="T44" fmla="*/ 0 w 75"/>
                  <a:gd name="T45" fmla="*/ 27 h 34"/>
                  <a:gd name="T46" fmla="*/ 0 w 75"/>
                  <a:gd name="T47" fmla="*/ 26 h 34"/>
                  <a:gd name="T48" fmla="*/ 1 w 75"/>
                  <a:gd name="T49" fmla="*/ 25 h 34"/>
                  <a:gd name="T50" fmla="*/ 2 w 75"/>
                  <a:gd name="T51" fmla="*/ 24 h 34"/>
                  <a:gd name="T52" fmla="*/ 4 w 75"/>
                  <a:gd name="T53" fmla="*/ 24 h 34"/>
                  <a:gd name="T54" fmla="*/ 21 w 75"/>
                  <a:gd name="T55" fmla="*/ 26 h 34"/>
                  <a:gd name="T56" fmla="*/ 32 w 75"/>
                  <a:gd name="T57" fmla="*/ 26 h 34"/>
                  <a:gd name="T58" fmla="*/ 43 w 75"/>
                  <a:gd name="T59" fmla="*/ 26 h 34"/>
                  <a:gd name="T60" fmla="*/ 48 w 75"/>
                  <a:gd name="T61" fmla="*/ 25 h 34"/>
                  <a:gd name="T62" fmla="*/ 53 w 75"/>
                  <a:gd name="T63" fmla="*/ 24 h 34"/>
                  <a:gd name="T64" fmla="*/ 57 w 75"/>
                  <a:gd name="T65" fmla="*/ 22 h 34"/>
                  <a:gd name="T66" fmla="*/ 61 w 75"/>
                  <a:gd name="T67" fmla="*/ 20 h 34"/>
                  <a:gd name="T68" fmla="*/ 63 w 75"/>
                  <a:gd name="T69" fmla="*/ 19 h 34"/>
                  <a:gd name="T70" fmla="*/ 64 w 75"/>
                  <a:gd name="T71" fmla="*/ 18 h 34"/>
                  <a:gd name="T72" fmla="*/ 66 w 75"/>
                  <a:gd name="T73" fmla="*/ 14 h 34"/>
                  <a:gd name="T74" fmla="*/ 67 w 75"/>
                  <a:gd name="T75" fmla="*/ 10 h 34"/>
                  <a:gd name="T76" fmla="*/ 67 w 75"/>
                  <a:gd name="T77" fmla="*/ 5 h 34"/>
                  <a:gd name="T78" fmla="*/ 67 w 75"/>
                  <a:gd name="T79" fmla="*/ 3 h 34"/>
                  <a:gd name="T80" fmla="*/ 68 w 75"/>
                  <a:gd name="T81" fmla="*/ 2 h 34"/>
                  <a:gd name="T82" fmla="*/ 69 w 75"/>
                  <a:gd name="T83" fmla="*/ 1 h 34"/>
                  <a:gd name="T84" fmla="*/ 70 w 75"/>
                  <a:gd name="T85" fmla="*/ 0 h 34"/>
                  <a:gd name="T86" fmla="*/ 72 w 75"/>
                  <a:gd name="T87" fmla="*/ 0 h 34"/>
                  <a:gd name="T88" fmla="*/ 73 w 75"/>
                  <a:gd name="T89" fmla="*/ 1 h 34"/>
                  <a:gd name="T90" fmla="*/ 74 w 75"/>
                  <a:gd name="T91" fmla="*/ 2 h 34"/>
                  <a:gd name="T92" fmla="*/ 75 w 75"/>
                  <a:gd name="T93" fmla="*/ 4 h 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5"/>
                  <a:gd name="T142" fmla="*/ 0 h 34"/>
                  <a:gd name="T143" fmla="*/ 75 w 75"/>
                  <a:gd name="T144" fmla="*/ 34 h 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5" h="34">
                    <a:moveTo>
                      <a:pt x="75" y="4"/>
                    </a:moveTo>
                    <a:lnTo>
                      <a:pt x="75" y="7"/>
                    </a:lnTo>
                    <a:lnTo>
                      <a:pt x="75" y="10"/>
                    </a:lnTo>
                    <a:lnTo>
                      <a:pt x="75" y="13"/>
                    </a:lnTo>
                    <a:lnTo>
                      <a:pt x="74" y="16"/>
                    </a:lnTo>
                    <a:lnTo>
                      <a:pt x="72" y="21"/>
                    </a:lnTo>
                    <a:lnTo>
                      <a:pt x="71" y="23"/>
                    </a:lnTo>
                    <a:lnTo>
                      <a:pt x="69" y="24"/>
                    </a:lnTo>
                    <a:lnTo>
                      <a:pt x="67" y="26"/>
                    </a:lnTo>
                    <a:lnTo>
                      <a:pt x="65" y="27"/>
                    </a:lnTo>
                    <a:lnTo>
                      <a:pt x="63" y="29"/>
                    </a:lnTo>
                    <a:lnTo>
                      <a:pt x="60" y="30"/>
                    </a:lnTo>
                    <a:lnTo>
                      <a:pt x="55" y="32"/>
                    </a:lnTo>
                    <a:lnTo>
                      <a:pt x="49" y="33"/>
                    </a:lnTo>
                    <a:lnTo>
                      <a:pt x="43" y="33"/>
                    </a:lnTo>
                    <a:lnTo>
                      <a:pt x="37" y="34"/>
                    </a:lnTo>
                    <a:lnTo>
                      <a:pt x="24" y="34"/>
                    </a:lnTo>
                    <a:lnTo>
                      <a:pt x="12" y="33"/>
                    </a:lnTo>
                    <a:lnTo>
                      <a:pt x="3" y="32"/>
                    </a:lnTo>
                    <a:lnTo>
                      <a:pt x="2" y="31"/>
                    </a:lnTo>
                    <a:lnTo>
                      <a:pt x="1" y="30"/>
                    </a:lnTo>
                    <a:lnTo>
                      <a:pt x="0" y="29"/>
                    </a:lnTo>
                    <a:lnTo>
                      <a:pt x="0" y="27"/>
                    </a:lnTo>
                    <a:lnTo>
                      <a:pt x="0" y="26"/>
                    </a:lnTo>
                    <a:lnTo>
                      <a:pt x="1" y="25"/>
                    </a:lnTo>
                    <a:lnTo>
                      <a:pt x="2" y="24"/>
                    </a:lnTo>
                    <a:lnTo>
                      <a:pt x="4" y="24"/>
                    </a:lnTo>
                    <a:lnTo>
                      <a:pt x="21" y="26"/>
                    </a:lnTo>
                    <a:lnTo>
                      <a:pt x="32" y="26"/>
                    </a:lnTo>
                    <a:lnTo>
                      <a:pt x="43" y="26"/>
                    </a:lnTo>
                    <a:lnTo>
                      <a:pt x="48" y="25"/>
                    </a:lnTo>
                    <a:lnTo>
                      <a:pt x="53" y="24"/>
                    </a:lnTo>
                    <a:lnTo>
                      <a:pt x="57" y="22"/>
                    </a:lnTo>
                    <a:lnTo>
                      <a:pt x="61" y="20"/>
                    </a:lnTo>
                    <a:lnTo>
                      <a:pt x="63" y="19"/>
                    </a:lnTo>
                    <a:lnTo>
                      <a:pt x="64" y="18"/>
                    </a:lnTo>
                    <a:lnTo>
                      <a:pt x="66" y="14"/>
                    </a:lnTo>
                    <a:lnTo>
                      <a:pt x="67" y="10"/>
                    </a:lnTo>
                    <a:lnTo>
                      <a:pt x="67" y="5"/>
                    </a:lnTo>
                    <a:lnTo>
                      <a:pt x="67" y="3"/>
                    </a:lnTo>
                    <a:lnTo>
                      <a:pt x="68" y="2"/>
                    </a:lnTo>
                    <a:lnTo>
                      <a:pt x="69" y="1"/>
                    </a:lnTo>
                    <a:lnTo>
                      <a:pt x="70" y="0"/>
                    </a:lnTo>
                    <a:lnTo>
                      <a:pt x="72" y="0"/>
                    </a:lnTo>
                    <a:lnTo>
                      <a:pt x="73" y="1"/>
                    </a:lnTo>
                    <a:lnTo>
                      <a:pt x="74" y="2"/>
                    </a:lnTo>
                    <a:lnTo>
                      <a:pt x="75"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 name="Freeform 496"/>
              <p:cNvSpPr>
                <a:spLocks/>
              </p:cNvSpPr>
              <p:nvPr/>
            </p:nvSpPr>
            <p:spPr bwMode="gray">
              <a:xfrm>
                <a:off x="6024" y="3405"/>
                <a:ext cx="161" cy="30"/>
              </a:xfrm>
              <a:custGeom>
                <a:avLst/>
                <a:gdLst>
                  <a:gd name="T0" fmla="*/ 6 w 161"/>
                  <a:gd name="T1" fmla="*/ 21 h 30"/>
                  <a:gd name="T2" fmla="*/ 9 w 161"/>
                  <a:gd name="T3" fmla="*/ 21 h 30"/>
                  <a:gd name="T4" fmla="*/ 13 w 161"/>
                  <a:gd name="T5" fmla="*/ 22 h 30"/>
                  <a:gd name="T6" fmla="*/ 18 w 161"/>
                  <a:gd name="T7" fmla="*/ 22 h 30"/>
                  <a:gd name="T8" fmla="*/ 26 w 161"/>
                  <a:gd name="T9" fmla="*/ 22 h 30"/>
                  <a:gd name="T10" fmla="*/ 34 w 161"/>
                  <a:gd name="T11" fmla="*/ 21 h 30"/>
                  <a:gd name="T12" fmla="*/ 52 w 161"/>
                  <a:gd name="T13" fmla="*/ 17 h 30"/>
                  <a:gd name="T14" fmla="*/ 91 w 161"/>
                  <a:gd name="T15" fmla="*/ 7 h 30"/>
                  <a:gd name="T16" fmla="*/ 111 w 161"/>
                  <a:gd name="T17" fmla="*/ 3 h 30"/>
                  <a:gd name="T18" fmla="*/ 120 w 161"/>
                  <a:gd name="T19" fmla="*/ 1 h 30"/>
                  <a:gd name="T20" fmla="*/ 129 w 161"/>
                  <a:gd name="T21" fmla="*/ 0 h 30"/>
                  <a:gd name="T22" fmla="*/ 137 w 161"/>
                  <a:gd name="T23" fmla="*/ 0 h 30"/>
                  <a:gd name="T24" fmla="*/ 145 w 161"/>
                  <a:gd name="T25" fmla="*/ 1 h 30"/>
                  <a:gd name="T26" fmla="*/ 152 w 161"/>
                  <a:gd name="T27" fmla="*/ 3 h 30"/>
                  <a:gd name="T28" fmla="*/ 155 w 161"/>
                  <a:gd name="T29" fmla="*/ 4 h 30"/>
                  <a:gd name="T30" fmla="*/ 158 w 161"/>
                  <a:gd name="T31" fmla="*/ 6 h 30"/>
                  <a:gd name="T32" fmla="*/ 159 w 161"/>
                  <a:gd name="T33" fmla="*/ 7 h 30"/>
                  <a:gd name="T34" fmla="*/ 160 w 161"/>
                  <a:gd name="T35" fmla="*/ 9 h 30"/>
                  <a:gd name="T36" fmla="*/ 161 w 161"/>
                  <a:gd name="T37" fmla="*/ 10 h 30"/>
                  <a:gd name="T38" fmla="*/ 160 w 161"/>
                  <a:gd name="T39" fmla="*/ 11 h 30"/>
                  <a:gd name="T40" fmla="*/ 160 w 161"/>
                  <a:gd name="T41" fmla="*/ 13 h 30"/>
                  <a:gd name="T42" fmla="*/ 158 w 161"/>
                  <a:gd name="T43" fmla="*/ 14 h 30"/>
                  <a:gd name="T44" fmla="*/ 157 w 161"/>
                  <a:gd name="T45" fmla="*/ 14 h 30"/>
                  <a:gd name="T46" fmla="*/ 155 w 161"/>
                  <a:gd name="T47" fmla="*/ 14 h 30"/>
                  <a:gd name="T48" fmla="*/ 154 w 161"/>
                  <a:gd name="T49" fmla="*/ 13 h 30"/>
                  <a:gd name="T50" fmla="*/ 153 w 161"/>
                  <a:gd name="T51" fmla="*/ 13 h 30"/>
                  <a:gd name="T52" fmla="*/ 149 w 161"/>
                  <a:gd name="T53" fmla="*/ 11 h 30"/>
                  <a:gd name="T54" fmla="*/ 144 w 161"/>
                  <a:gd name="T55" fmla="*/ 9 h 30"/>
                  <a:gd name="T56" fmla="*/ 139 w 161"/>
                  <a:gd name="T57" fmla="*/ 9 h 30"/>
                  <a:gd name="T58" fmla="*/ 133 w 161"/>
                  <a:gd name="T59" fmla="*/ 8 h 30"/>
                  <a:gd name="T60" fmla="*/ 127 w 161"/>
                  <a:gd name="T61" fmla="*/ 9 h 30"/>
                  <a:gd name="T62" fmla="*/ 120 w 161"/>
                  <a:gd name="T63" fmla="*/ 9 h 30"/>
                  <a:gd name="T64" fmla="*/ 106 w 161"/>
                  <a:gd name="T65" fmla="*/ 12 h 30"/>
                  <a:gd name="T66" fmla="*/ 92 w 161"/>
                  <a:gd name="T67" fmla="*/ 15 h 30"/>
                  <a:gd name="T68" fmla="*/ 80 w 161"/>
                  <a:gd name="T69" fmla="*/ 18 h 30"/>
                  <a:gd name="T70" fmla="*/ 62 w 161"/>
                  <a:gd name="T71" fmla="*/ 23 h 30"/>
                  <a:gd name="T72" fmla="*/ 49 w 161"/>
                  <a:gd name="T73" fmla="*/ 26 h 30"/>
                  <a:gd name="T74" fmla="*/ 33 w 161"/>
                  <a:gd name="T75" fmla="*/ 29 h 30"/>
                  <a:gd name="T76" fmla="*/ 25 w 161"/>
                  <a:gd name="T77" fmla="*/ 30 h 30"/>
                  <a:gd name="T78" fmla="*/ 17 w 161"/>
                  <a:gd name="T79" fmla="*/ 30 h 30"/>
                  <a:gd name="T80" fmla="*/ 9 w 161"/>
                  <a:gd name="T81" fmla="*/ 30 h 30"/>
                  <a:gd name="T82" fmla="*/ 3 w 161"/>
                  <a:gd name="T83" fmla="*/ 28 h 30"/>
                  <a:gd name="T84" fmla="*/ 2 w 161"/>
                  <a:gd name="T85" fmla="*/ 27 h 30"/>
                  <a:gd name="T86" fmla="*/ 1 w 161"/>
                  <a:gd name="T87" fmla="*/ 26 h 30"/>
                  <a:gd name="T88" fmla="*/ 0 w 161"/>
                  <a:gd name="T89" fmla="*/ 25 h 30"/>
                  <a:gd name="T90" fmla="*/ 1 w 161"/>
                  <a:gd name="T91" fmla="*/ 23 h 30"/>
                  <a:gd name="T92" fmla="*/ 1 w 161"/>
                  <a:gd name="T93" fmla="*/ 22 h 30"/>
                  <a:gd name="T94" fmla="*/ 2 w 161"/>
                  <a:gd name="T95" fmla="*/ 21 h 30"/>
                  <a:gd name="T96" fmla="*/ 4 w 161"/>
                  <a:gd name="T97" fmla="*/ 20 h 30"/>
                  <a:gd name="T98" fmla="*/ 6 w 161"/>
                  <a:gd name="T99" fmla="*/ 21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1"/>
                  <a:gd name="T151" fmla="*/ 0 h 30"/>
                  <a:gd name="T152" fmla="*/ 161 w 161"/>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1" h="30">
                    <a:moveTo>
                      <a:pt x="6" y="21"/>
                    </a:moveTo>
                    <a:lnTo>
                      <a:pt x="9" y="21"/>
                    </a:lnTo>
                    <a:lnTo>
                      <a:pt x="13" y="22"/>
                    </a:lnTo>
                    <a:lnTo>
                      <a:pt x="18" y="22"/>
                    </a:lnTo>
                    <a:lnTo>
                      <a:pt x="26" y="22"/>
                    </a:lnTo>
                    <a:lnTo>
                      <a:pt x="34" y="21"/>
                    </a:lnTo>
                    <a:lnTo>
                      <a:pt x="52" y="17"/>
                    </a:lnTo>
                    <a:lnTo>
                      <a:pt x="91" y="7"/>
                    </a:lnTo>
                    <a:lnTo>
                      <a:pt x="111" y="3"/>
                    </a:lnTo>
                    <a:lnTo>
                      <a:pt x="120" y="1"/>
                    </a:lnTo>
                    <a:lnTo>
                      <a:pt x="129" y="0"/>
                    </a:lnTo>
                    <a:lnTo>
                      <a:pt x="137" y="0"/>
                    </a:lnTo>
                    <a:lnTo>
                      <a:pt x="145" y="1"/>
                    </a:lnTo>
                    <a:lnTo>
                      <a:pt x="152" y="3"/>
                    </a:lnTo>
                    <a:lnTo>
                      <a:pt x="155" y="4"/>
                    </a:lnTo>
                    <a:lnTo>
                      <a:pt x="158" y="6"/>
                    </a:lnTo>
                    <a:lnTo>
                      <a:pt x="159" y="7"/>
                    </a:lnTo>
                    <a:lnTo>
                      <a:pt x="160" y="9"/>
                    </a:lnTo>
                    <a:lnTo>
                      <a:pt x="161" y="10"/>
                    </a:lnTo>
                    <a:lnTo>
                      <a:pt x="160" y="11"/>
                    </a:lnTo>
                    <a:lnTo>
                      <a:pt x="160" y="13"/>
                    </a:lnTo>
                    <a:lnTo>
                      <a:pt x="158" y="14"/>
                    </a:lnTo>
                    <a:lnTo>
                      <a:pt x="157" y="14"/>
                    </a:lnTo>
                    <a:lnTo>
                      <a:pt x="155" y="14"/>
                    </a:lnTo>
                    <a:lnTo>
                      <a:pt x="154" y="13"/>
                    </a:lnTo>
                    <a:lnTo>
                      <a:pt x="153" y="13"/>
                    </a:lnTo>
                    <a:lnTo>
                      <a:pt x="149" y="11"/>
                    </a:lnTo>
                    <a:lnTo>
                      <a:pt x="144" y="9"/>
                    </a:lnTo>
                    <a:lnTo>
                      <a:pt x="139" y="9"/>
                    </a:lnTo>
                    <a:lnTo>
                      <a:pt x="133" y="8"/>
                    </a:lnTo>
                    <a:lnTo>
                      <a:pt x="127" y="9"/>
                    </a:lnTo>
                    <a:lnTo>
                      <a:pt x="120" y="9"/>
                    </a:lnTo>
                    <a:lnTo>
                      <a:pt x="106" y="12"/>
                    </a:lnTo>
                    <a:lnTo>
                      <a:pt x="92" y="15"/>
                    </a:lnTo>
                    <a:lnTo>
                      <a:pt x="80" y="18"/>
                    </a:lnTo>
                    <a:lnTo>
                      <a:pt x="62" y="23"/>
                    </a:lnTo>
                    <a:lnTo>
                      <a:pt x="49" y="26"/>
                    </a:lnTo>
                    <a:lnTo>
                      <a:pt x="33" y="29"/>
                    </a:lnTo>
                    <a:lnTo>
                      <a:pt x="25" y="30"/>
                    </a:lnTo>
                    <a:lnTo>
                      <a:pt x="17" y="30"/>
                    </a:lnTo>
                    <a:lnTo>
                      <a:pt x="9" y="30"/>
                    </a:lnTo>
                    <a:lnTo>
                      <a:pt x="3" y="28"/>
                    </a:lnTo>
                    <a:lnTo>
                      <a:pt x="2" y="27"/>
                    </a:lnTo>
                    <a:lnTo>
                      <a:pt x="1" y="26"/>
                    </a:lnTo>
                    <a:lnTo>
                      <a:pt x="0" y="25"/>
                    </a:lnTo>
                    <a:lnTo>
                      <a:pt x="1" y="23"/>
                    </a:lnTo>
                    <a:lnTo>
                      <a:pt x="1" y="22"/>
                    </a:lnTo>
                    <a:lnTo>
                      <a:pt x="2" y="21"/>
                    </a:lnTo>
                    <a:lnTo>
                      <a:pt x="4" y="20"/>
                    </a:lnTo>
                    <a:lnTo>
                      <a:pt x="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 name="Freeform 497"/>
              <p:cNvSpPr>
                <a:spLocks/>
              </p:cNvSpPr>
              <p:nvPr/>
            </p:nvSpPr>
            <p:spPr bwMode="gray">
              <a:xfrm>
                <a:off x="5996" y="3567"/>
                <a:ext cx="64" cy="20"/>
              </a:xfrm>
              <a:custGeom>
                <a:avLst/>
                <a:gdLst>
                  <a:gd name="T0" fmla="*/ 5 w 64"/>
                  <a:gd name="T1" fmla="*/ 0 h 20"/>
                  <a:gd name="T2" fmla="*/ 61 w 64"/>
                  <a:gd name="T3" fmla="*/ 12 h 20"/>
                  <a:gd name="T4" fmla="*/ 62 w 64"/>
                  <a:gd name="T5" fmla="*/ 13 h 20"/>
                  <a:gd name="T6" fmla="*/ 63 w 64"/>
                  <a:gd name="T7" fmla="*/ 14 h 20"/>
                  <a:gd name="T8" fmla="*/ 64 w 64"/>
                  <a:gd name="T9" fmla="*/ 15 h 20"/>
                  <a:gd name="T10" fmla="*/ 64 w 64"/>
                  <a:gd name="T11" fmla="*/ 17 h 20"/>
                  <a:gd name="T12" fmla="*/ 63 w 64"/>
                  <a:gd name="T13" fmla="*/ 18 h 20"/>
                  <a:gd name="T14" fmla="*/ 62 w 64"/>
                  <a:gd name="T15" fmla="*/ 19 h 20"/>
                  <a:gd name="T16" fmla="*/ 61 w 64"/>
                  <a:gd name="T17" fmla="*/ 20 h 20"/>
                  <a:gd name="T18" fmla="*/ 59 w 64"/>
                  <a:gd name="T19" fmla="*/ 20 h 20"/>
                  <a:gd name="T20" fmla="*/ 3 w 64"/>
                  <a:gd name="T21" fmla="*/ 8 h 20"/>
                  <a:gd name="T22" fmla="*/ 1 w 64"/>
                  <a:gd name="T23" fmla="*/ 7 h 20"/>
                  <a:gd name="T24" fmla="*/ 0 w 64"/>
                  <a:gd name="T25" fmla="*/ 6 h 20"/>
                  <a:gd name="T26" fmla="*/ 0 w 64"/>
                  <a:gd name="T27" fmla="*/ 5 h 20"/>
                  <a:gd name="T28" fmla="*/ 0 w 64"/>
                  <a:gd name="T29" fmla="*/ 3 h 20"/>
                  <a:gd name="T30" fmla="*/ 1 w 64"/>
                  <a:gd name="T31" fmla="*/ 2 h 20"/>
                  <a:gd name="T32" fmla="*/ 2 w 64"/>
                  <a:gd name="T33" fmla="*/ 1 h 20"/>
                  <a:gd name="T34" fmla="*/ 3 w 64"/>
                  <a:gd name="T35" fmla="*/ 0 h 20"/>
                  <a:gd name="T36" fmla="*/ 5 w 6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20"/>
                  <a:gd name="T59" fmla="*/ 64 w 6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20">
                    <a:moveTo>
                      <a:pt x="5" y="0"/>
                    </a:moveTo>
                    <a:lnTo>
                      <a:pt x="61" y="12"/>
                    </a:lnTo>
                    <a:lnTo>
                      <a:pt x="62" y="13"/>
                    </a:lnTo>
                    <a:lnTo>
                      <a:pt x="63" y="14"/>
                    </a:lnTo>
                    <a:lnTo>
                      <a:pt x="64" y="15"/>
                    </a:lnTo>
                    <a:lnTo>
                      <a:pt x="64" y="17"/>
                    </a:lnTo>
                    <a:lnTo>
                      <a:pt x="63" y="18"/>
                    </a:lnTo>
                    <a:lnTo>
                      <a:pt x="62" y="19"/>
                    </a:lnTo>
                    <a:lnTo>
                      <a:pt x="61" y="20"/>
                    </a:lnTo>
                    <a:lnTo>
                      <a:pt x="59" y="20"/>
                    </a:lnTo>
                    <a:lnTo>
                      <a:pt x="3" y="8"/>
                    </a:lnTo>
                    <a:lnTo>
                      <a:pt x="1" y="7"/>
                    </a:lnTo>
                    <a:lnTo>
                      <a:pt x="0" y="6"/>
                    </a:lnTo>
                    <a:lnTo>
                      <a:pt x="0" y="5"/>
                    </a:lnTo>
                    <a:lnTo>
                      <a:pt x="0" y="3"/>
                    </a:lnTo>
                    <a:lnTo>
                      <a:pt x="1" y="2"/>
                    </a:lnTo>
                    <a:lnTo>
                      <a:pt x="2" y="1"/>
                    </a:lnTo>
                    <a:lnTo>
                      <a:pt x="3" y="0"/>
                    </a:lnTo>
                    <a:lnTo>
                      <a:pt x="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0" name="Freeform 498"/>
              <p:cNvSpPr>
                <a:spLocks noEditPoints="1"/>
              </p:cNvSpPr>
              <p:nvPr/>
            </p:nvSpPr>
            <p:spPr bwMode="gray">
              <a:xfrm>
                <a:off x="6048" y="3540"/>
                <a:ext cx="85" cy="78"/>
              </a:xfrm>
              <a:custGeom>
                <a:avLst/>
                <a:gdLst>
                  <a:gd name="T0" fmla="*/ 8 w 85"/>
                  <a:gd name="T1" fmla="*/ 55 h 78"/>
                  <a:gd name="T2" fmla="*/ 10 w 85"/>
                  <a:gd name="T3" fmla="*/ 63 h 78"/>
                  <a:gd name="T4" fmla="*/ 14 w 85"/>
                  <a:gd name="T5" fmla="*/ 67 h 78"/>
                  <a:gd name="T6" fmla="*/ 19 w 85"/>
                  <a:gd name="T7" fmla="*/ 69 h 78"/>
                  <a:gd name="T8" fmla="*/ 26 w 85"/>
                  <a:gd name="T9" fmla="*/ 68 h 78"/>
                  <a:gd name="T10" fmla="*/ 38 w 85"/>
                  <a:gd name="T11" fmla="*/ 63 h 78"/>
                  <a:gd name="T12" fmla="*/ 54 w 85"/>
                  <a:gd name="T13" fmla="*/ 51 h 78"/>
                  <a:gd name="T14" fmla="*/ 65 w 85"/>
                  <a:gd name="T15" fmla="*/ 41 h 78"/>
                  <a:gd name="T16" fmla="*/ 73 w 85"/>
                  <a:gd name="T17" fmla="*/ 30 h 78"/>
                  <a:gd name="T18" fmla="*/ 75 w 85"/>
                  <a:gd name="T19" fmla="*/ 23 h 78"/>
                  <a:gd name="T20" fmla="*/ 76 w 85"/>
                  <a:gd name="T21" fmla="*/ 17 h 78"/>
                  <a:gd name="T22" fmla="*/ 73 w 85"/>
                  <a:gd name="T23" fmla="*/ 12 h 78"/>
                  <a:gd name="T24" fmla="*/ 68 w 85"/>
                  <a:gd name="T25" fmla="*/ 9 h 78"/>
                  <a:gd name="T26" fmla="*/ 58 w 85"/>
                  <a:gd name="T27" fmla="*/ 8 h 78"/>
                  <a:gd name="T28" fmla="*/ 42 w 85"/>
                  <a:gd name="T29" fmla="*/ 18 h 78"/>
                  <a:gd name="T30" fmla="*/ 19 w 85"/>
                  <a:gd name="T31" fmla="*/ 36 h 78"/>
                  <a:gd name="T32" fmla="*/ 10 w 85"/>
                  <a:gd name="T33" fmla="*/ 47 h 78"/>
                  <a:gd name="T34" fmla="*/ 8 w 85"/>
                  <a:gd name="T35" fmla="*/ 50 h 78"/>
                  <a:gd name="T36" fmla="*/ 1 w 85"/>
                  <a:gd name="T37" fmla="*/ 47 h 78"/>
                  <a:gd name="T38" fmla="*/ 4 w 85"/>
                  <a:gd name="T39" fmla="*/ 41 h 78"/>
                  <a:gd name="T40" fmla="*/ 14 w 85"/>
                  <a:gd name="T41" fmla="*/ 31 h 78"/>
                  <a:gd name="T42" fmla="*/ 30 w 85"/>
                  <a:gd name="T43" fmla="*/ 17 h 78"/>
                  <a:gd name="T44" fmla="*/ 48 w 85"/>
                  <a:gd name="T45" fmla="*/ 5 h 78"/>
                  <a:gd name="T46" fmla="*/ 57 w 85"/>
                  <a:gd name="T47" fmla="*/ 0 h 78"/>
                  <a:gd name="T48" fmla="*/ 71 w 85"/>
                  <a:gd name="T49" fmla="*/ 1 h 78"/>
                  <a:gd name="T50" fmla="*/ 80 w 85"/>
                  <a:gd name="T51" fmla="*/ 5 h 78"/>
                  <a:gd name="T52" fmla="*/ 83 w 85"/>
                  <a:gd name="T53" fmla="*/ 8 h 78"/>
                  <a:gd name="T54" fmla="*/ 85 w 85"/>
                  <a:gd name="T55" fmla="*/ 15 h 78"/>
                  <a:gd name="T56" fmla="*/ 84 w 85"/>
                  <a:gd name="T57" fmla="*/ 24 h 78"/>
                  <a:gd name="T58" fmla="*/ 80 w 85"/>
                  <a:gd name="T59" fmla="*/ 33 h 78"/>
                  <a:gd name="T60" fmla="*/ 73 w 85"/>
                  <a:gd name="T61" fmla="*/ 43 h 78"/>
                  <a:gd name="T62" fmla="*/ 65 w 85"/>
                  <a:gd name="T63" fmla="*/ 52 h 78"/>
                  <a:gd name="T64" fmla="*/ 55 w 85"/>
                  <a:gd name="T65" fmla="*/ 61 h 78"/>
                  <a:gd name="T66" fmla="*/ 44 w 85"/>
                  <a:gd name="T67" fmla="*/ 69 h 78"/>
                  <a:gd name="T68" fmla="*/ 34 w 85"/>
                  <a:gd name="T69" fmla="*/ 74 h 78"/>
                  <a:gd name="T70" fmla="*/ 24 w 85"/>
                  <a:gd name="T71" fmla="*/ 78 h 78"/>
                  <a:gd name="T72" fmla="*/ 15 w 85"/>
                  <a:gd name="T73" fmla="*/ 78 h 78"/>
                  <a:gd name="T74" fmla="*/ 7 w 85"/>
                  <a:gd name="T75" fmla="*/ 75 h 78"/>
                  <a:gd name="T76" fmla="*/ 5 w 85"/>
                  <a:gd name="T77" fmla="*/ 72 h 78"/>
                  <a:gd name="T78" fmla="*/ 1 w 85"/>
                  <a:gd name="T79" fmla="*/ 63 h 78"/>
                  <a:gd name="T80" fmla="*/ 1 w 85"/>
                  <a:gd name="T81" fmla="*/ 50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5"/>
                  <a:gd name="T124" fmla="*/ 0 h 78"/>
                  <a:gd name="T125" fmla="*/ 85 w 85"/>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5" h="78">
                    <a:moveTo>
                      <a:pt x="8" y="50"/>
                    </a:moveTo>
                    <a:lnTo>
                      <a:pt x="8" y="55"/>
                    </a:lnTo>
                    <a:lnTo>
                      <a:pt x="9" y="60"/>
                    </a:lnTo>
                    <a:lnTo>
                      <a:pt x="10" y="63"/>
                    </a:lnTo>
                    <a:lnTo>
                      <a:pt x="12" y="65"/>
                    </a:lnTo>
                    <a:lnTo>
                      <a:pt x="14" y="67"/>
                    </a:lnTo>
                    <a:lnTo>
                      <a:pt x="16" y="68"/>
                    </a:lnTo>
                    <a:lnTo>
                      <a:pt x="19" y="69"/>
                    </a:lnTo>
                    <a:lnTo>
                      <a:pt x="23" y="69"/>
                    </a:lnTo>
                    <a:lnTo>
                      <a:pt x="26" y="68"/>
                    </a:lnTo>
                    <a:lnTo>
                      <a:pt x="30" y="67"/>
                    </a:lnTo>
                    <a:lnTo>
                      <a:pt x="38" y="63"/>
                    </a:lnTo>
                    <a:lnTo>
                      <a:pt x="46" y="58"/>
                    </a:lnTo>
                    <a:lnTo>
                      <a:pt x="54" y="51"/>
                    </a:lnTo>
                    <a:lnTo>
                      <a:pt x="62" y="44"/>
                    </a:lnTo>
                    <a:lnTo>
                      <a:pt x="65" y="41"/>
                    </a:lnTo>
                    <a:lnTo>
                      <a:pt x="68" y="37"/>
                    </a:lnTo>
                    <a:lnTo>
                      <a:pt x="73" y="30"/>
                    </a:lnTo>
                    <a:lnTo>
                      <a:pt x="74" y="26"/>
                    </a:lnTo>
                    <a:lnTo>
                      <a:pt x="75" y="23"/>
                    </a:lnTo>
                    <a:lnTo>
                      <a:pt x="76" y="20"/>
                    </a:lnTo>
                    <a:lnTo>
                      <a:pt x="76" y="17"/>
                    </a:lnTo>
                    <a:lnTo>
                      <a:pt x="75" y="14"/>
                    </a:lnTo>
                    <a:lnTo>
                      <a:pt x="73" y="12"/>
                    </a:lnTo>
                    <a:lnTo>
                      <a:pt x="71" y="10"/>
                    </a:lnTo>
                    <a:lnTo>
                      <a:pt x="68" y="9"/>
                    </a:lnTo>
                    <a:lnTo>
                      <a:pt x="63" y="8"/>
                    </a:lnTo>
                    <a:lnTo>
                      <a:pt x="58" y="8"/>
                    </a:lnTo>
                    <a:lnTo>
                      <a:pt x="50" y="12"/>
                    </a:lnTo>
                    <a:lnTo>
                      <a:pt x="42" y="18"/>
                    </a:lnTo>
                    <a:lnTo>
                      <a:pt x="26" y="30"/>
                    </a:lnTo>
                    <a:lnTo>
                      <a:pt x="19" y="36"/>
                    </a:lnTo>
                    <a:lnTo>
                      <a:pt x="14" y="42"/>
                    </a:lnTo>
                    <a:lnTo>
                      <a:pt x="10" y="47"/>
                    </a:lnTo>
                    <a:lnTo>
                      <a:pt x="9" y="49"/>
                    </a:lnTo>
                    <a:lnTo>
                      <a:pt x="8" y="50"/>
                    </a:lnTo>
                    <a:close/>
                    <a:moveTo>
                      <a:pt x="1" y="50"/>
                    </a:moveTo>
                    <a:lnTo>
                      <a:pt x="1" y="47"/>
                    </a:lnTo>
                    <a:lnTo>
                      <a:pt x="2" y="44"/>
                    </a:lnTo>
                    <a:lnTo>
                      <a:pt x="4" y="41"/>
                    </a:lnTo>
                    <a:lnTo>
                      <a:pt x="7" y="38"/>
                    </a:lnTo>
                    <a:lnTo>
                      <a:pt x="14" y="31"/>
                    </a:lnTo>
                    <a:lnTo>
                      <a:pt x="21" y="24"/>
                    </a:lnTo>
                    <a:lnTo>
                      <a:pt x="30" y="17"/>
                    </a:lnTo>
                    <a:lnTo>
                      <a:pt x="39" y="10"/>
                    </a:lnTo>
                    <a:lnTo>
                      <a:pt x="48" y="5"/>
                    </a:lnTo>
                    <a:lnTo>
                      <a:pt x="55" y="0"/>
                    </a:lnTo>
                    <a:lnTo>
                      <a:pt x="57" y="0"/>
                    </a:lnTo>
                    <a:lnTo>
                      <a:pt x="65" y="0"/>
                    </a:lnTo>
                    <a:lnTo>
                      <a:pt x="71" y="1"/>
                    </a:lnTo>
                    <a:lnTo>
                      <a:pt x="76" y="3"/>
                    </a:lnTo>
                    <a:lnTo>
                      <a:pt x="80" y="5"/>
                    </a:lnTo>
                    <a:lnTo>
                      <a:pt x="82" y="7"/>
                    </a:lnTo>
                    <a:lnTo>
                      <a:pt x="83" y="8"/>
                    </a:lnTo>
                    <a:lnTo>
                      <a:pt x="85" y="12"/>
                    </a:lnTo>
                    <a:lnTo>
                      <a:pt x="85" y="15"/>
                    </a:lnTo>
                    <a:lnTo>
                      <a:pt x="85" y="20"/>
                    </a:lnTo>
                    <a:lnTo>
                      <a:pt x="84" y="24"/>
                    </a:lnTo>
                    <a:lnTo>
                      <a:pt x="82" y="29"/>
                    </a:lnTo>
                    <a:lnTo>
                      <a:pt x="80" y="33"/>
                    </a:lnTo>
                    <a:lnTo>
                      <a:pt x="77" y="38"/>
                    </a:lnTo>
                    <a:lnTo>
                      <a:pt x="73" y="43"/>
                    </a:lnTo>
                    <a:lnTo>
                      <a:pt x="69" y="48"/>
                    </a:lnTo>
                    <a:lnTo>
                      <a:pt x="65" y="52"/>
                    </a:lnTo>
                    <a:lnTo>
                      <a:pt x="60" y="57"/>
                    </a:lnTo>
                    <a:lnTo>
                      <a:pt x="55" y="61"/>
                    </a:lnTo>
                    <a:lnTo>
                      <a:pt x="50" y="65"/>
                    </a:lnTo>
                    <a:lnTo>
                      <a:pt x="44" y="69"/>
                    </a:lnTo>
                    <a:lnTo>
                      <a:pt x="39" y="72"/>
                    </a:lnTo>
                    <a:lnTo>
                      <a:pt x="34" y="74"/>
                    </a:lnTo>
                    <a:lnTo>
                      <a:pt x="29" y="76"/>
                    </a:lnTo>
                    <a:lnTo>
                      <a:pt x="24" y="78"/>
                    </a:lnTo>
                    <a:lnTo>
                      <a:pt x="19" y="78"/>
                    </a:lnTo>
                    <a:lnTo>
                      <a:pt x="15" y="78"/>
                    </a:lnTo>
                    <a:lnTo>
                      <a:pt x="11" y="77"/>
                    </a:lnTo>
                    <a:lnTo>
                      <a:pt x="7" y="75"/>
                    </a:lnTo>
                    <a:lnTo>
                      <a:pt x="6" y="74"/>
                    </a:lnTo>
                    <a:lnTo>
                      <a:pt x="5" y="72"/>
                    </a:lnTo>
                    <a:lnTo>
                      <a:pt x="2" y="68"/>
                    </a:lnTo>
                    <a:lnTo>
                      <a:pt x="1" y="63"/>
                    </a:lnTo>
                    <a:lnTo>
                      <a:pt x="0" y="57"/>
                    </a:lnTo>
                    <a:lnTo>
                      <a:pt x="1"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1" name="Freeform 499"/>
              <p:cNvSpPr>
                <a:spLocks/>
              </p:cNvSpPr>
              <p:nvPr/>
            </p:nvSpPr>
            <p:spPr bwMode="gray">
              <a:xfrm>
                <a:off x="6087" y="3544"/>
                <a:ext cx="84" cy="98"/>
              </a:xfrm>
              <a:custGeom>
                <a:avLst/>
                <a:gdLst>
                  <a:gd name="T0" fmla="*/ 39 w 84"/>
                  <a:gd name="T1" fmla="*/ 17 h 98"/>
                  <a:gd name="T2" fmla="*/ 43 w 84"/>
                  <a:gd name="T3" fmla="*/ 11 h 98"/>
                  <a:gd name="T4" fmla="*/ 53 w 84"/>
                  <a:gd name="T5" fmla="*/ 3 h 98"/>
                  <a:gd name="T6" fmla="*/ 60 w 84"/>
                  <a:gd name="T7" fmla="*/ 0 h 98"/>
                  <a:gd name="T8" fmla="*/ 68 w 84"/>
                  <a:gd name="T9" fmla="*/ 0 h 98"/>
                  <a:gd name="T10" fmla="*/ 76 w 84"/>
                  <a:gd name="T11" fmla="*/ 2 h 98"/>
                  <a:gd name="T12" fmla="*/ 82 w 84"/>
                  <a:gd name="T13" fmla="*/ 9 h 98"/>
                  <a:gd name="T14" fmla="*/ 84 w 84"/>
                  <a:gd name="T15" fmla="*/ 13 h 98"/>
                  <a:gd name="T16" fmla="*/ 84 w 84"/>
                  <a:gd name="T17" fmla="*/ 24 h 98"/>
                  <a:gd name="T18" fmla="*/ 78 w 84"/>
                  <a:gd name="T19" fmla="*/ 37 h 98"/>
                  <a:gd name="T20" fmla="*/ 57 w 84"/>
                  <a:gd name="T21" fmla="*/ 69 h 98"/>
                  <a:gd name="T22" fmla="*/ 44 w 84"/>
                  <a:gd name="T23" fmla="*/ 86 h 98"/>
                  <a:gd name="T24" fmla="*/ 35 w 84"/>
                  <a:gd name="T25" fmla="*/ 95 h 98"/>
                  <a:gd name="T26" fmla="*/ 30 w 84"/>
                  <a:gd name="T27" fmla="*/ 97 h 98"/>
                  <a:gd name="T28" fmla="*/ 23 w 84"/>
                  <a:gd name="T29" fmla="*/ 98 h 98"/>
                  <a:gd name="T30" fmla="*/ 16 w 84"/>
                  <a:gd name="T31" fmla="*/ 96 h 98"/>
                  <a:gd name="T32" fmla="*/ 10 w 84"/>
                  <a:gd name="T33" fmla="*/ 93 h 98"/>
                  <a:gd name="T34" fmla="*/ 5 w 84"/>
                  <a:gd name="T35" fmla="*/ 87 h 98"/>
                  <a:gd name="T36" fmla="*/ 1 w 84"/>
                  <a:gd name="T37" fmla="*/ 80 h 98"/>
                  <a:gd name="T38" fmla="*/ 0 w 84"/>
                  <a:gd name="T39" fmla="*/ 72 h 98"/>
                  <a:gd name="T40" fmla="*/ 1 w 84"/>
                  <a:gd name="T41" fmla="*/ 63 h 98"/>
                  <a:gd name="T42" fmla="*/ 3 w 84"/>
                  <a:gd name="T43" fmla="*/ 57 h 98"/>
                  <a:gd name="T44" fmla="*/ 7 w 84"/>
                  <a:gd name="T45" fmla="*/ 56 h 98"/>
                  <a:gd name="T46" fmla="*/ 10 w 84"/>
                  <a:gd name="T47" fmla="*/ 58 h 98"/>
                  <a:gd name="T48" fmla="*/ 10 w 84"/>
                  <a:gd name="T49" fmla="*/ 61 h 98"/>
                  <a:gd name="T50" fmla="*/ 8 w 84"/>
                  <a:gd name="T51" fmla="*/ 69 h 98"/>
                  <a:gd name="T52" fmla="*/ 8 w 84"/>
                  <a:gd name="T53" fmla="*/ 78 h 98"/>
                  <a:gd name="T54" fmla="*/ 13 w 84"/>
                  <a:gd name="T55" fmla="*/ 85 h 98"/>
                  <a:gd name="T56" fmla="*/ 17 w 84"/>
                  <a:gd name="T57" fmla="*/ 88 h 98"/>
                  <a:gd name="T58" fmla="*/ 21 w 84"/>
                  <a:gd name="T59" fmla="*/ 90 h 98"/>
                  <a:gd name="T60" fmla="*/ 26 w 84"/>
                  <a:gd name="T61" fmla="*/ 90 h 98"/>
                  <a:gd name="T62" fmla="*/ 30 w 84"/>
                  <a:gd name="T63" fmla="*/ 89 h 98"/>
                  <a:gd name="T64" fmla="*/ 34 w 84"/>
                  <a:gd name="T65" fmla="*/ 86 h 98"/>
                  <a:gd name="T66" fmla="*/ 51 w 84"/>
                  <a:gd name="T67" fmla="*/ 63 h 98"/>
                  <a:gd name="T68" fmla="*/ 71 w 84"/>
                  <a:gd name="T69" fmla="*/ 33 h 98"/>
                  <a:gd name="T70" fmla="*/ 76 w 84"/>
                  <a:gd name="T71" fmla="*/ 23 h 98"/>
                  <a:gd name="T72" fmla="*/ 76 w 84"/>
                  <a:gd name="T73" fmla="*/ 15 h 98"/>
                  <a:gd name="T74" fmla="*/ 74 w 84"/>
                  <a:gd name="T75" fmla="*/ 11 h 98"/>
                  <a:gd name="T76" fmla="*/ 71 w 84"/>
                  <a:gd name="T77" fmla="*/ 9 h 98"/>
                  <a:gd name="T78" fmla="*/ 65 w 84"/>
                  <a:gd name="T79" fmla="*/ 7 h 98"/>
                  <a:gd name="T80" fmla="*/ 59 w 84"/>
                  <a:gd name="T81" fmla="*/ 9 h 98"/>
                  <a:gd name="T82" fmla="*/ 51 w 84"/>
                  <a:gd name="T83" fmla="*/ 14 h 98"/>
                  <a:gd name="T84" fmla="*/ 45 w 84"/>
                  <a:gd name="T85" fmla="*/ 22 h 98"/>
                  <a:gd name="T86" fmla="*/ 41 w 84"/>
                  <a:gd name="T87" fmla="*/ 29 h 98"/>
                  <a:gd name="T88" fmla="*/ 38 w 84"/>
                  <a:gd name="T89" fmla="*/ 30 h 98"/>
                  <a:gd name="T90" fmla="*/ 36 w 84"/>
                  <a:gd name="T91" fmla="*/ 28 h 98"/>
                  <a:gd name="T92" fmla="*/ 34 w 84"/>
                  <a:gd name="T93" fmla="*/ 26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4"/>
                  <a:gd name="T142" fmla="*/ 0 h 98"/>
                  <a:gd name="T143" fmla="*/ 84 w 84"/>
                  <a:gd name="T144" fmla="*/ 98 h 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4" h="98">
                    <a:moveTo>
                      <a:pt x="35" y="24"/>
                    </a:moveTo>
                    <a:lnTo>
                      <a:pt x="39" y="17"/>
                    </a:lnTo>
                    <a:lnTo>
                      <a:pt x="41" y="14"/>
                    </a:lnTo>
                    <a:lnTo>
                      <a:pt x="43" y="11"/>
                    </a:lnTo>
                    <a:lnTo>
                      <a:pt x="48" y="6"/>
                    </a:lnTo>
                    <a:lnTo>
                      <a:pt x="53" y="3"/>
                    </a:lnTo>
                    <a:lnTo>
                      <a:pt x="58" y="1"/>
                    </a:lnTo>
                    <a:lnTo>
                      <a:pt x="60" y="0"/>
                    </a:lnTo>
                    <a:lnTo>
                      <a:pt x="63" y="0"/>
                    </a:lnTo>
                    <a:lnTo>
                      <a:pt x="68" y="0"/>
                    </a:lnTo>
                    <a:lnTo>
                      <a:pt x="72" y="1"/>
                    </a:lnTo>
                    <a:lnTo>
                      <a:pt x="76" y="2"/>
                    </a:lnTo>
                    <a:lnTo>
                      <a:pt x="80" y="5"/>
                    </a:lnTo>
                    <a:lnTo>
                      <a:pt x="82" y="9"/>
                    </a:lnTo>
                    <a:lnTo>
                      <a:pt x="83" y="11"/>
                    </a:lnTo>
                    <a:lnTo>
                      <a:pt x="84" y="13"/>
                    </a:lnTo>
                    <a:lnTo>
                      <a:pt x="84" y="18"/>
                    </a:lnTo>
                    <a:lnTo>
                      <a:pt x="84" y="24"/>
                    </a:lnTo>
                    <a:lnTo>
                      <a:pt x="81" y="30"/>
                    </a:lnTo>
                    <a:lnTo>
                      <a:pt x="78" y="37"/>
                    </a:lnTo>
                    <a:lnTo>
                      <a:pt x="69" y="51"/>
                    </a:lnTo>
                    <a:lnTo>
                      <a:pt x="57" y="69"/>
                    </a:lnTo>
                    <a:lnTo>
                      <a:pt x="50" y="78"/>
                    </a:lnTo>
                    <a:lnTo>
                      <a:pt x="44" y="86"/>
                    </a:lnTo>
                    <a:lnTo>
                      <a:pt x="38" y="92"/>
                    </a:lnTo>
                    <a:lnTo>
                      <a:pt x="35" y="95"/>
                    </a:lnTo>
                    <a:lnTo>
                      <a:pt x="33" y="96"/>
                    </a:lnTo>
                    <a:lnTo>
                      <a:pt x="30" y="97"/>
                    </a:lnTo>
                    <a:lnTo>
                      <a:pt x="26" y="98"/>
                    </a:lnTo>
                    <a:lnTo>
                      <a:pt x="23" y="98"/>
                    </a:lnTo>
                    <a:lnTo>
                      <a:pt x="19" y="97"/>
                    </a:lnTo>
                    <a:lnTo>
                      <a:pt x="16" y="96"/>
                    </a:lnTo>
                    <a:lnTo>
                      <a:pt x="12" y="95"/>
                    </a:lnTo>
                    <a:lnTo>
                      <a:pt x="10" y="93"/>
                    </a:lnTo>
                    <a:lnTo>
                      <a:pt x="7" y="90"/>
                    </a:lnTo>
                    <a:lnTo>
                      <a:pt x="5" y="87"/>
                    </a:lnTo>
                    <a:lnTo>
                      <a:pt x="3" y="84"/>
                    </a:lnTo>
                    <a:lnTo>
                      <a:pt x="1" y="80"/>
                    </a:lnTo>
                    <a:lnTo>
                      <a:pt x="0" y="76"/>
                    </a:lnTo>
                    <a:lnTo>
                      <a:pt x="0" y="72"/>
                    </a:lnTo>
                    <a:lnTo>
                      <a:pt x="0" y="68"/>
                    </a:lnTo>
                    <a:lnTo>
                      <a:pt x="1" y="63"/>
                    </a:lnTo>
                    <a:lnTo>
                      <a:pt x="2" y="58"/>
                    </a:lnTo>
                    <a:lnTo>
                      <a:pt x="3" y="57"/>
                    </a:lnTo>
                    <a:lnTo>
                      <a:pt x="4" y="56"/>
                    </a:lnTo>
                    <a:lnTo>
                      <a:pt x="7" y="56"/>
                    </a:lnTo>
                    <a:lnTo>
                      <a:pt x="9" y="57"/>
                    </a:lnTo>
                    <a:lnTo>
                      <a:pt x="10" y="58"/>
                    </a:lnTo>
                    <a:lnTo>
                      <a:pt x="10" y="59"/>
                    </a:lnTo>
                    <a:lnTo>
                      <a:pt x="10" y="61"/>
                    </a:lnTo>
                    <a:lnTo>
                      <a:pt x="8" y="65"/>
                    </a:lnTo>
                    <a:lnTo>
                      <a:pt x="8" y="69"/>
                    </a:lnTo>
                    <a:lnTo>
                      <a:pt x="8" y="75"/>
                    </a:lnTo>
                    <a:lnTo>
                      <a:pt x="8" y="78"/>
                    </a:lnTo>
                    <a:lnTo>
                      <a:pt x="10" y="80"/>
                    </a:lnTo>
                    <a:lnTo>
                      <a:pt x="13" y="85"/>
                    </a:lnTo>
                    <a:lnTo>
                      <a:pt x="15" y="86"/>
                    </a:lnTo>
                    <a:lnTo>
                      <a:pt x="17" y="88"/>
                    </a:lnTo>
                    <a:lnTo>
                      <a:pt x="19" y="89"/>
                    </a:lnTo>
                    <a:lnTo>
                      <a:pt x="21" y="90"/>
                    </a:lnTo>
                    <a:lnTo>
                      <a:pt x="23" y="90"/>
                    </a:lnTo>
                    <a:lnTo>
                      <a:pt x="26" y="90"/>
                    </a:lnTo>
                    <a:lnTo>
                      <a:pt x="28" y="90"/>
                    </a:lnTo>
                    <a:lnTo>
                      <a:pt x="30" y="89"/>
                    </a:lnTo>
                    <a:lnTo>
                      <a:pt x="32" y="88"/>
                    </a:lnTo>
                    <a:lnTo>
                      <a:pt x="34" y="86"/>
                    </a:lnTo>
                    <a:lnTo>
                      <a:pt x="39" y="80"/>
                    </a:lnTo>
                    <a:lnTo>
                      <a:pt x="51" y="63"/>
                    </a:lnTo>
                    <a:lnTo>
                      <a:pt x="63" y="45"/>
                    </a:lnTo>
                    <a:lnTo>
                      <a:pt x="71" y="33"/>
                    </a:lnTo>
                    <a:lnTo>
                      <a:pt x="74" y="28"/>
                    </a:lnTo>
                    <a:lnTo>
                      <a:pt x="76" y="23"/>
                    </a:lnTo>
                    <a:lnTo>
                      <a:pt x="76" y="19"/>
                    </a:lnTo>
                    <a:lnTo>
                      <a:pt x="76" y="15"/>
                    </a:lnTo>
                    <a:lnTo>
                      <a:pt x="75" y="13"/>
                    </a:lnTo>
                    <a:lnTo>
                      <a:pt x="74" y="11"/>
                    </a:lnTo>
                    <a:lnTo>
                      <a:pt x="73" y="10"/>
                    </a:lnTo>
                    <a:lnTo>
                      <a:pt x="71" y="9"/>
                    </a:lnTo>
                    <a:lnTo>
                      <a:pt x="69" y="8"/>
                    </a:lnTo>
                    <a:lnTo>
                      <a:pt x="65" y="7"/>
                    </a:lnTo>
                    <a:lnTo>
                      <a:pt x="62" y="8"/>
                    </a:lnTo>
                    <a:lnTo>
                      <a:pt x="59" y="9"/>
                    </a:lnTo>
                    <a:lnTo>
                      <a:pt x="55" y="11"/>
                    </a:lnTo>
                    <a:lnTo>
                      <a:pt x="51" y="14"/>
                    </a:lnTo>
                    <a:lnTo>
                      <a:pt x="48" y="17"/>
                    </a:lnTo>
                    <a:lnTo>
                      <a:pt x="45" y="22"/>
                    </a:lnTo>
                    <a:lnTo>
                      <a:pt x="42" y="27"/>
                    </a:lnTo>
                    <a:lnTo>
                      <a:pt x="41" y="29"/>
                    </a:lnTo>
                    <a:lnTo>
                      <a:pt x="40" y="30"/>
                    </a:lnTo>
                    <a:lnTo>
                      <a:pt x="38" y="30"/>
                    </a:lnTo>
                    <a:lnTo>
                      <a:pt x="37" y="29"/>
                    </a:lnTo>
                    <a:lnTo>
                      <a:pt x="36" y="28"/>
                    </a:lnTo>
                    <a:lnTo>
                      <a:pt x="35" y="27"/>
                    </a:lnTo>
                    <a:lnTo>
                      <a:pt x="34" y="26"/>
                    </a:lnTo>
                    <a:lnTo>
                      <a:pt x="3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2" name="Freeform 500"/>
              <p:cNvSpPr>
                <a:spLocks/>
              </p:cNvSpPr>
              <p:nvPr/>
            </p:nvSpPr>
            <p:spPr bwMode="gray">
              <a:xfrm>
                <a:off x="6120" y="3570"/>
                <a:ext cx="79" cy="88"/>
              </a:xfrm>
              <a:custGeom>
                <a:avLst/>
                <a:gdLst>
                  <a:gd name="T0" fmla="*/ 49 w 79"/>
                  <a:gd name="T1" fmla="*/ 1 h 88"/>
                  <a:gd name="T2" fmla="*/ 61 w 79"/>
                  <a:gd name="T3" fmla="*/ 0 h 88"/>
                  <a:gd name="T4" fmla="*/ 70 w 79"/>
                  <a:gd name="T5" fmla="*/ 1 h 88"/>
                  <a:gd name="T6" fmla="*/ 75 w 79"/>
                  <a:gd name="T7" fmla="*/ 5 h 88"/>
                  <a:gd name="T8" fmla="*/ 78 w 79"/>
                  <a:gd name="T9" fmla="*/ 10 h 88"/>
                  <a:gd name="T10" fmla="*/ 79 w 79"/>
                  <a:gd name="T11" fmla="*/ 16 h 88"/>
                  <a:gd name="T12" fmla="*/ 77 w 79"/>
                  <a:gd name="T13" fmla="*/ 28 h 88"/>
                  <a:gd name="T14" fmla="*/ 68 w 79"/>
                  <a:gd name="T15" fmla="*/ 45 h 88"/>
                  <a:gd name="T16" fmla="*/ 55 w 79"/>
                  <a:gd name="T17" fmla="*/ 62 h 88"/>
                  <a:gd name="T18" fmla="*/ 42 w 79"/>
                  <a:gd name="T19" fmla="*/ 76 h 88"/>
                  <a:gd name="T20" fmla="*/ 30 w 79"/>
                  <a:gd name="T21" fmla="*/ 86 h 88"/>
                  <a:gd name="T22" fmla="*/ 19 w 79"/>
                  <a:gd name="T23" fmla="*/ 88 h 88"/>
                  <a:gd name="T24" fmla="*/ 10 w 79"/>
                  <a:gd name="T25" fmla="*/ 85 h 88"/>
                  <a:gd name="T26" fmla="*/ 3 w 79"/>
                  <a:gd name="T27" fmla="*/ 78 h 88"/>
                  <a:gd name="T28" fmla="*/ 0 w 79"/>
                  <a:gd name="T29" fmla="*/ 68 h 88"/>
                  <a:gd name="T30" fmla="*/ 0 w 79"/>
                  <a:gd name="T31" fmla="*/ 60 h 88"/>
                  <a:gd name="T32" fmla="*/ 4 w 79"/>
                  <a:gd name="T33" fmla="*/ 58 h 88"/>
                  <a:gd name="T34" fmla="*/ 7 w 79"/>
                  <a:gd name="T35" fmla="*/ 59 h 88"/>
                  <a:gd name="T36" fmla="*/ 8 w 79"/>
                  <a:gd name="T37" fmla="*/ 62 h 88"/>
                  <a:gd name="T38" fmla="*/ 8 w 79"/>
                  <a:gd name="T39" fmla="*/ 70 h 88"/>
                  <a:gd name="T40" fmla="*/ 10 w 79"/>
                  <a:gd name="T41" fmla="*/ 74 h 88"/>
                  <a:gd name="T42" fmla="*/ 14 w 79"/>
                  <a:gd name="T43" fmla="*/ 77 h 88"/>
                  <a:gd name="T44" fmla="*/ 20 w 79"/>
                  <a:gd name="T45" fmla="*/ 80 h 88"/>
                  <a:gd name="T46" fmla="*/ 27 w 79"/>
                  <a:gd name="T47" fmla="*/ 78 h 88"/>
                  <a:gd name="T48" fmla="*/ 36 w 79"/>
                  <a:gd name="T49" fmla="*/ 70 h 88"/>
                  <a:gd name="T50" fmla="*/ 48 w 79"/>
                  <a:gd name="T51" fmla="*/ 58 h 88"/>
                  <a:gd name="T52" fmla="*/ 60 w 79"/>
                  <a:gd name="T53" fmla="*/ 43 h 88"/>
                  <a:gd name="T54" fmla="*/ 69 w 79"/>
                  <a:gd name="T55" fmla="*/ 28 h 88"/>
                  <a:gd name="T56" fmla="*/ 72 w 79"/>
                  <a:gd name="T57" fmla="*/ 16 h 88"/>
                  <a:gd name="T58" fmla="*/ 71 w 79"/>
                  <a:gd name="T59" fmla="*/ 12 h 88"/>
                  <a:gd name="T60" fmla="*/ 68 w 79"/>
                  <a:gd name="T61" fmla="*/ 9 h 88"/>
                  <a:gd name="T62" fmla="*/ 62 w 79"/>
                  <a:gd name="T63" fmla="*/ 8 h 88"/>
                  <a:gd name="T64" fmla="*/ 55 w 79"/>
                  <a:gd name="T65" fmla="*/ 8 h 88"/>
                  <a:gd name="T66" fmla="*/ 44 w 79"/>
                  <a:gd name="T67" fmla="*/ 10 h 88"/>
                  <a:gd name="T68" fmla="*/ 41 w 79"/>
                  <a:gd name="T69" fmla="*/ 10 h 88"/>
                  <a:gd name="T70" fmla="*/ 39 w 79"/>
                  <a:gd name="T71" fmla="*/ 7 h 88"/>
                  <a:gd name="T72" fmla="*/ 39 w 79"/>
                  <a:gd name="T73" fmla="*/ 4 h 88"/>
                  <a:gd name="T74" fmla="*/ 42 w 79"/>
                  <a:gd name="T75" fmla="*/ 3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88"/>
                  <a:gd name="T116" fmla="*/ 79 w 79"/>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88">
                    <a:moveTo>
                      <a:pt x="42" y="3"/>
                    </a:moveTo>
                    <a:lnTo>
                      <a:pt x="49" y="1"/>
                    </a:lnTo>
                    <a:lnTo>
                      <a:pt x="56" y="0"/>
                    </a:lnTo>
                    <a:lnTo>
                      <a:pt x="61" y="0"/>
                    </a:lnTo>
                    <a:lnTo>
                      <a:pt x="66" y="0"/>
                    </a:lnTo>
                    <a:lnTo>
                      <a:pt x="70" y="1"/>
                    </a:lnTo>
                    <a:lnTo>
                      <a:pt x="73" y="3"/>
                    </a:lnTo>
                    <a:lnTo>
                      <a:pt x="75" y="5"/>
                    </a:lnTo>
                    <a:lnTo>
                      <a:pt x="77" y="7"/>
                    </a:lnTo>
                    <a:lnTo>
                      <a:pt x="78" y="10"/>
                    </a:lnTo>
                    <a:lnTo>
                      <a:pt x="79" y="13"/>
                    </a:lnTo>
                    <a:lnTo>
                      <a:pt x="79" y="16"/>
                    </a:lnTo>
                    <a:lnTo>
                      <a:pt x="79" y="20"/>
                    </a:lnTo>
                    <a:lnTo>
                      <a:pt x="77" y="28"/>
                    </a:lnTo>
                    <a:lnTo>
                      <a:pt x="73" y="36"/>
                    </a:lnTo>
                    <a:lnTo>
                      <a:pt x="68" y="45"/>
                    </a:lnTo>
                    <a:lnTo>
                      <a:pt x="62" y="54"/>
                    </a:lnTo>
                    <a:lnTo>
                      <a:pt x="55" y="62"/>
                    </a:lnTo>
                    <a:lnTo>
                      <a:pt x="49" y="70"/>
                    </a:lnTo>
                    <a:lnTo>
                      <a:pt x="42" y="76"/>
                    </a:lnTo>
                    <a:lnTo>
                      <a:pt x="36" y="83"/>
                    </a:lnTo>
                    <a:lnTo>
                      <a:pt x="30" y="86"/>
                    </a:lnTo>
                    <a:lnTo>
                      <a:pt x="25" y="88"/>
                    </a:lnTo>
                    <a:lnTo>
                      <a:pt x="19" y="88"/>
                    </a:lnTo>
                    <a:lnTo>
                      <a:pt x="14" y="87"/>
                    </a:lnTo>
                    <a:lnTo>
                      <a:pt x="10" y="85"/>
                    </a:lnTo>
                    <a:lnTo>
                      <a:pt x="6" y="82"/>
                    </a:lnTo>
                    <a:lnTo>
                      <a:pt x="3" y="78"/>
                    </a:lnTo>
                    <a:lnTo>
                      <a:pt x="1" y="73"/>
                    </a:lnTo>
                    <a:lnTo>
                      <a:pt x="0" y="68"/>
                    </a:lnTo>
                    <a:lnTo>
                      <a:pt x="0" y="62"/>
                    </a:lnTo>
                    <a:lnTo>
                      <a:pt x="0" y="60"/>
                    </a:lnTo>
                    <a:lnTo>
                      <a:pt x="1" y="59"/>
                    </a:lnTo>
                    <a:lnTo>
                      <a:pt x="4" y="58"/>
                    </a:lnTo>
                    <a:lnTo>
                      <a:pt x="5" y="58"/>
                    </a:lnTo>
                    <a:lnTo>
                      <a:pt x="7" y="59"/>
                    </a:lnTo>
                    <a:lnTo>
                      <a:pt x="7" y="61"/>
                    </a:lnTo>
                    <a:lnTo>
                      <a:pt x="8" y="62"/>
                    </a:lnTo>
                    <a:lnTo>
                      <a:pt x="8" y="67"/>
                    </a:lnTo>
                    <a:lnTo>
                      <a:pt x="8" y="70"/>
                    </a:lnTo>
                    <a:lnTo>
                      <a:pt x="9" y="73"/>
                    </a:lnTo>
                    <a:lnTo>
                      <a:pt x="10" y="74"/>
                    </a:lnTo>
                    <a:lnTo>
                      <a:pt x="11" y="75"/>
                    </a:lnTo>
                    <a:lnTo>
                      <a:pt x="14" y="77"/>
                    </a:lnTo>
                    <a:lnTo>
                      <a:pt x="17" y="78"/>
                    </a:lnTo>
                    <a:lnTo>
                      <a:pt x="20" y="80"/>
                    </a:lnTo>
                    <a:lnTo>
                      <a:pt x="24" y="80"/>
                    </a:lnTo>
                    <a:lnTo>
                      <a:pt x="27" y="78"/>
                    </a:lnTo>
                    <a:lnTo>
                      <a:pt x="31" y="75"/>
                    </a:lnTo>
                    <a:lnTo>
                      <a:pt x="36" y="70"/>
                    </a:lnTo>
                    <a:lnTo>
                      <a:pt x="42" y="65"/>
                    </a:lnTo>
                    <a:lnTo>
                      <a:pt x="48" y="58"/>
                    </a:lnTo>
                    <a:lnTo>
                      <a:pt x="54" y="51"/>
                    </a:lnTo>
                    <a:lnTo>
                      <a:pt x="60" y="43"/>
                    </a:lnTo>
                    <a:lnTo>
                      <a:pt x="65" y="35"/>
                    </a:lnTo>
                    <a:lnTo>
                      <a:pt x="69" y="28"/>
                    </a:lnTo>
                    <a:lnTo>
                      <a:pt x="71" y="22"/>
                    </a:lnTo>
                    <a:lnTo>
                      <a:pt x="72" y="16"/>
                    </a:lnTo>
                    <a:lnTo>
                      <a:pt x="72" y="14"/>
                    </a:lnTo>
                    <a:lnTo>
                      <a:pt x="71" y="12"/>
                    </a:lnTo>
                    <a:lnTo>
                      <a:pt x="70" y="11"/>
                    </a:lnTo>
                    <a:lnTo>
                      <a:pt x="68" y="9"/>
                    </a:lnTo>
                    <a:lnTo>
                      <a:pt x="65" y="8"/>
                    </a:lnTo>
                    <a:lnTo>
                      <a:pt x="62" y="8"/>
                    </a:lnTo>
                    <a:lnTo>
                      <a:pt x="59" y="8"/>
                    </a:lnTo>
                    <a:lnTo>
                      <a:pt x="55" y="8"/>
                    </a:lnTo>
                    <a:lnTo>
                      <a:pt x="50" y="9"/>
                    </a:lnTo>
                    <a:lnTo>
                      <a:pt x="44" y="10"/>
                    </a:lnTo>
                    <a:lnTo>
                      <a:pt x="42" y="10"/>
                    </a:lnTo>
                    <a:lnTo>
                      <a:pt x="41" y="10"/>
                    </a:lnTo>
                    <a:lnTo>
                      <a:pt x="40" y="9"/>
                    </a:lnTo>
                    <a:lnTo>
                      <a:pt x="39" y="7"/>
                    </a:lnTo>
                    <a:lnTo>
                      <a:pt x="39" y="6"/>
                    </a:lnTo>
                    <a:lnTo>
                      <a:pt x="39" y="4"/>
                    </a:lnTo>
                    <a:lnTo>
                      <a:pt x="40" y="3"/>
                    </a:lnTo>
                    <a:lnTo>
                      <a:pt x="42"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3" name="Freeform 501"/>
              <p:cNvSpPr>
                <a:spLocks/>
              </p:cNvSpPr>
              <p:nvPr/>
            </p:nvSpPr>
            <p:spPr bwMode="gray">
              <a:xfrm>
                <a:off x="6149" y="3596"/>
                <a:ext cx="66" cy="75"/>
              </a:xfrm>
              <a:custGeom>
                <a:avLst/>
                <a:gdLst>
                  <a:gd name="T0" fmla="*/ 46 w 66"/>
                  <a:gd name="T1" fmla="*/ 0 h 75"/>
                  <a:gd name="T2" fmla="*/ 53 w 66"/>
                  <a:gd name="T3" fmla="*/ 1 h 75"/>
                  <a:gd name="T4" fmla="*/ 58 w 66"/>
                  <a:gd name="T5" fmla="*/ 3 h 75"/>
                  <a:gd name="T6" fmla="*/ 62 w 66"/>
                  <a:gd name="T7" fmla="*/ 6 h 75"/>
                  <a:gd name="T8" fmla="*/ 65 w 66"/>
                  <a:gd name="T9" fmla="*/ 13 h 75"/>
                  <a:gd name="T10" fmla="*/ 66 w 66"/>
                  <a:gd name="T11" fmla="*/ 19 h 75"/>
                  <a:gd name="T12" fmla="*/ 66 w 66"/>
                  <a:gd name="T13" fmla="*/ 25 h 75"/>
                  <a:gd name="T14" fmla="*/ 62 w 66"/>
                  <a:gd name="T15" fmla="*/ 39 h 75"/>
                  <a:gd name="T16" fmla="*/ 54 w 66"/>
                  <a:gd name="T17" fmla="*/ 52 h 75"/>
                  <a:gd name="T18" fmla="*/ 43 w 66"/>
                  <a:gd name="T19" fmla="*/ 65 h 75"/>
                  <a:gd name="T20" fmla="*/ 30 w 66"/>
                  <a:gd name="T21" fmla="*/ 73 h 75"/>
                  <a:gd name="T22" fmla="*/ 23 w 66"/>
                  <a:gd name="T23" fmla="*/ 75 h 75"/>
                  <a:gd name="T24" fmla="*/ 15 w 66"/>
                  <a:gd name="T25" fmla="*/ 75 h 75"/>
                  <a:gd name="T26" fmla="*/ 8 w 66"/>
                  <a:gd name="T27" fmla="*/ 72 h 75"/>
                  <a:gd name="T28" fmla="*/ 5 w 66"/>
                  <a:gd name="T29" fmla="*/ 69 h 75"/>
                  <a:gd name="T30" fmla="*/ 2 w 66"/>
                  <a:gd name="T31" fmla="*/ 63 h 75"/>
                  <a:gd name="T32" fmla="*/ 0 w 66"/>
                  <a:gd name="T33" fmla="*/ 54 h 75"/>
                  <a:gd name="T34" fmla="*/ 1 w 66"/>
                  <a:gd name="T35" fmla="*/ 50 h 75"/>
                  <a:gd name="T36" fmla="*/ 4 w 66"/>
                  <a:gd name="T37" fmla="*/ 49 h 75"/>
                  <a:gd name="T38" fmla="*/ 8 w 66"/>
                  <a:gd name="T39" fmla="*/ 51 h 75"/>
                  <a:gd name="T40" fmla="*/ 9 w 66"/>
                  <a:gd name="T41" fmla="*/ 58 h 75"/>
                  <a:gd name="T42" fmla="*/ 12 w 66"/>
                  <a:gd name="T43" fmla="*/ 64 h 75"/>
                  <a:gd name="T44" fmla="*/ 16 w 66"/>
                  <a:gd name="T45" fmla="*/ 67 h 75"/>
                  <a:gd name="T46" fmla="*/ 21 w 66"/>
                  <a:gd name="T47" fmla="*/ 67 h 75"/>
                  <a:gd name="T48" fmla="*/ 27 w 66"/>
                  <a:gd name="T49" fmla="*/ 66 h 75"/>
                  <a:gd name="T50" fmla="*/ 35 w 66"/>
                  <a:gd name="T51" fmla="*/ 61 h 75"/>
                  <a:gd name="T52" fmla="*/ 45 w 66"/>
                  <a:gd name="T53" fmla="*/ 52 h 75"/>
                  <a:gd name="T54" fmla="*/ 52 w 66"/>
                  <a:gd name="T55" fmla="*/ 41 h 75"/>
                  <a:gd name="T56" fmla="*/ 58 w 66"/>
                  <a:gd name="T57" fmla="*/ 25 h 75"/>
                  <a:gd name="T58" fmla="*/ 58 w 66"/>
                  <a:gd name="T59" fmla="*/ 15 h 75"/>
                  <a:gd name="T60" fmla="*/ 55 w 66"/>
                  <a:gd name="T61" fmla="*/ 10 h 75"/>
                  <a:gd name="T62" fmla="*/ 48 w 66"/>
                  <a:gd name="T63" fmla="*/ 8 h 75"/>
                  <a:gd name="T64" fmla="*/ 43 w 66"/>
                  <a:gd name="T65" fmla="*/ 9 h 75"/>
                  <a:gd name="T66" fmla="*/ 40 w 66"/>
                  <a:gd name="T67" fmla="*/ 8 h 75"/>
                  <a:gd name="T68" fmla="*/ 39 w 66"/>
                  <a:gd name="T69" fmla="*/ 5 h 75"/>
                  <a:gd name="T70" fmla="*/ 39 w 66"/>
                  <a:gd name="T71" fmla="*/ 3 h 75"/>
                  <a:gd name="T72" fmla="*/ 42 w 66"/>
                  <a:gd name="T73" fmla="*/ 1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75"/>
                  <a:gd name="T113" fmla="*/ 66 w 66"/>
                  <a:gd name="T114" fmla="*/ 75 h 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75">
                    <a:moveTo>
                      <a:pt x="42" y="1"/>
                    </a:moveTo>
                    <a:lnTo>
                      <a:pt x="46" y="0"/>
                    </a:lnTo>
                    <a:lnTo>
                      <a:pt x="50" y="0"/>
                    </a:lnTo>
                    <a:lnTo>
                      <a:pt x="53" y="1"/>
                    </a:lnTo>
                    <a:lnTo>
                      <a:pt x="56" y="2"/>
                    </a:lnTo>
                    <a:lnTo>
                      <a:pt x="58" y="3"/>
                    </a:lnTo>
                    <a:lnTo>
                      <a:pt x="60" y="4"/>
                    </a:lnTo>
                    <a:lnTo>
                      <a:pt x="62" y="6"/>
                    </a:lnTo>
                    <a:lnTo>
                      <a:pt x="64" y="8"/>
                    </a:lnTo>
                    <a:lnTo>
                      <a:pt x="65" y="13"/>
                    </a:lnTo>
                    <a:lnTo>
                      <a:pt x="66" y="16"/>
                    </a:lnTo>
                    <a:lnTo>
                      <a:pt x="66" y="19"/>
                    </a:lnTo>
                    <a:lnTo>
                      <a:pt x="66" y="22"/>
                    </a:lnTo>
                    <a:lnTo>
                      <a:pt x="66" y="25"/>
                    </a:lnTo>
                    <a:lnTo>
                      <a:pt x="64" y="32"/>
                    </a:lnTo>
                    <a:lnTo>
                      <a:pt x="62" y="39"/>
                    </a:lnTo>
                    <a:lnTo>
                      <a:pt x="58" y="46"/>
                    </a:lnTo>
                    <a:lnTo>
                      <a:pt x="54" y="52"/>
                    </a:lnTo>
                    <a:lnTo>
                      <a:pt x="49" y="60"/>
                    </a:lnTo>
                    <a:lnTo>
                      <a:pt x="43" y="65"/>
                    </a:lnTo>
                    <a:lnTo>
                      <a:pt x="37" y="70"/>
                    </a:lnTo>
                    <a:lnTo>
                      <a:pt x="30" y="73"/>
                    </a:lnTo>
                    <a:lnTo>
                      <a:pt x="27" y="74"/>
                    </a:lnTo>
                    <a:lnTo>
                      <a:pt x="23" y="75"/>
                    </a:lnTo>
                    <a:lnTo>
                      <a:pt x="19" y="75"/>
                    </a:lnTo>
                    <a:lnTo>
                      <a:pt x="15" y="75"/>
                    </a:lnTo>
                    <a:lnTo>
                      <a:pt x="11" y="74"/>
                    </a:lnTo>
                    <a:lnTo>
                      <a:pt x="8" y="72"/>
                    </a:lnTo>
                    <a:lnTo>
                      <a:pt x="6" y="70"/>
                    </a:lnTo>
                    <a:lnTo>
                      <a:pt x="5" y="69"/>
                    </a:lnTo>
                    <a:lnTo>
                      <a:pt x="3" y="65"/>
                    </a:lnTo>
                    <a:lnTo>
                      <a:pt x="2" y="63"/>
                    </a:lnTo>
                    <a:lnTo>
                      <a:pt x="1" y="60"/>
                    </a:lnTo>
                    <a:lnTo>
                      <a:pt x="0" y="54"/>
                    </a:lnTo>
                    <a:lnTo>
                      <a:pt x="0" y="51"/>
                    </a:lnTo>
                    <a:lnTo>
                      <a:pt x="1" y="50"/>
                    </a:lnTo>
                    <a:lnTo>
                      <a:pt x="2" y="49"/>
                    </a:lnTo>
                    <a:lnTo>
                      <a:pt x="4" y="49"/>
                    </a:lnTo>
                    <a:lnTo>
                      <a:pt x="7" y="50"/>
                    </a:lnTo>
                    <a:lnTo>
                      <a:pt x="8" y="51"/>
                    </a:lnTo>
                    <a:lnTo>
                      <a:pt x="8" y="52"/>
                    </a:lnTo>
                    <a:lnTo>
                      <a:pt x="9" y="58"/>
                    </a:lnTo>
                    <a:lnTo>
                      <a:pt x="10" y="61"/>
                    </a:lnTo>
                    <a:lnTo>
                      <a:pt x="12" y="64"/>
                    </a:lnTo>
                    <a:lnTo>
                      <a:pt x="13" y="66"/>
                    </a:lnTo>
                    <a:lnTo>
                      <a:pt x="16" y="67"/>
                    </a:lnTo>
                    <a:lnTo>
                      <a:pt x="18" y="68"/>
                    </a:lnTo>
                    <a:lnTo>
                      <a:pt x="21" y="67"/>
                    </a:lnTo>
                    <a:lnTo>
                      <a:pt x="24" y="67"/>
                    </a:lnTo>
                    <a:lnTo>
                      <a:pt x="27" y="66"/>
                    </a:lnTo>
                    <a:lnTo>
                      <a:pt x="30" y="65"/>
                    </a:lnTo>
                    <a:lnTo>
                      <a:pt x="35" y="61"/>
                    </a:lnTo>
                    <a:lnTo>
                      <a:pt x="41" y="57"/>
                    </a:lnTo>
                    <a:lnTo>
                      <a:pt x="45" y="52"/>
                    </a:lnTo>
                    <a:lnTo>
                      <a:pt x="48" y="47"/>
                    </a:lnTo>
                    <a:lnTo>
                      <a:pt x="52" y="41"/>
                    </a:lnTo>
                    <a:lnTo>
                      <a:pt x="55" y="33"/>
                    </a:lnTo>
                    <a:lnTo>
                      <a:pt x="58" y="25"/>
                    </a:lnTo>
                    <a:lnTo>
                      <a:pt x="58" y="18"/>
                    </a:lnTo>
                    <a:lnTo>
                      <a:pt x="58" y="15"/>
                    </a:lnTo>
                    <a:lnTo>
                      <a:pt x="57" y="12"/>
                    </a:lnTo>
                    <a:lnTo>
                      <a:pt x="55" y="10"/>
                    </a:lnTo>
                    <a:lnTo>
                      <a:pt x="52" y="9"/>
                    </a:lnTo>
                    <a:lnTo>
                      <a:pt x="48" y="8"/>
                    </a:lnTo>
                    <a:lnTo>
                      <a:pt x="46" y="8"/>
                    </a:lnTo>
                    <a:lnTo>
                      <a:pt x="43" y="9"/>
                    </a:lnTo>
                    <a:lnTo>
                      <a:pt x="42" y="9"/>
                    </a:lnTo>
                    <a:lnTo>
                      <a:pt x="40" y="8"/>
                    </a:lnTo>
                    <a:lnTo>
                      <a:pt x="39" y="7"/>
                    </a:lnTo>
                    <a:lnTo>
                      <a:pt x="39" y="5"/>
                    </a:lnTo>
                    <a:lnTo>
                      <a:pt x="39" y="4"/>
                    </a:lnTo>
                    <a:lnTo>
                      <a:pt x="39" y="3"/>
                    </a:lnTo>
                    <a:lnTo>
                      <a:pt x="40" y="1"/>
                    </a:lnTo>
                    <a:lnTo>
                      <a:pt x="42"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4" name="Freeform 502"/>
              <p:cNvSpPr>
                <a:spLocks/>
              </p:cNvSpPr>
              <p:nvPr/>
            </p:nvSpPr>
            <p:spPr bwMode="gray">
              <a:xfrm>
                <a:off x="5940" y="3400"/>
                <a:ext cx="92" cy="184"/>
              </a:xfrm>
              <a:custGeom>
                <a:avLst/>
                <a:gdLst>
                  <a:gd name="T0" fmla="*/ 92 w 92"/>
                  <a:gd name="T1" fmla="*/ 9 h 184"/>
                  <a:gd name="T2" fmla="*/ 57 w 92"/>
                  <a:gd name="T3" fmla="*/ 184 h 184"/>
                  <a:gd name="T4" fmla="*/ 0 w 92"/>
                  <a:gd name="T5" fmla="*/ 171 h 184"/>
                  <a:gd name="T6" fmla="*/ 35 w 92"/>
                  <a:gd name="T7" fmla="*/ 0 h 184"/>
                  <a:gd name="T8" fmla="*/ 92 w 92"/>
                  <a:gd name="T9" fmla="*/ 9 h 184"/>
                  <a:gd name="T10" fmla="*/ 0 60000 65536"/>
                  <a:gd name="T11" fmla="*/ 0 60000 65536"/>
                  <a:gd name="T12" fmla="*/ 0 60000 65536"/>
                  <a:gd name="T13" fmla="*/ 0 60000 65536"/>
                  <a:gd name="T14" fmla="*/ 0 60000 65536"/>
                  <a:gd name="T15" fmla="*/ 0 w 92"/>
                  <a:gd name="T16" fmla="*/ 0 h 184"/>
                  <a:gd name="T17" fmla="*/ 92 w 92"/>
                  <a:gd name="T18" fmla="*/ 184 h 184"/>
                </a:gdLst>
                <a:ahLst/>
                <a:cxnLst>
                  <a:cxn ang="T10">
                    <a:pos x="T0" y="T1"/>
                  </a:cxn>
                  <a:cxn ang="T11">
                    <a:pos x="T2" y="T3"/>
                  </a:cxn>
                  <a:cxn ang="T12">
                    <a:pos x="T4" y="T5"/>
                  </a:cxn>
                  <a:cxn ang="T13">
                    <a:pos x="T6" y="T7"/>
                  </a:cxn>
                  <a:cxn ang="T14">
                    <a:pos x="T8" y="T9"/>
                  </a:cxn>
                </a:cxnLst>
                <a:rect l="T15" t="T16" r="T17" b="T18"/>
                <a:pathLst>
                  <a:path w="92" h="184">
                    <a:moveTo>
                      <a:pt x="92" y="9"/>
                    </a:moveTo>
                    <a:lnTo>
                      <a:pt x="57" y="184"/>
                    </a:lnTo>
                    <a:lnTo>
                      <a:pt x="0" y="171"/>
                    </a:lnTo>
                    <a:lnTo>
                      <a:pt x="35" y="0"/>
                    </a:lnTo>
                    <a:lnTo>
                      <a:pt x="9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5" name="Freeform 503"/>
              <p:cNvSpPr>
                <a:spLocks/>
              </p:cNvSpPr>
              <p:nvPr/>
            </p:nvSpPr>
            <p:spPr bwMode="gray">
              <a:xfrm>
                <a:off x="6316" y="3339"/>
                <a:ext cx="137" cy="183"/>
              </a:xfrm>
              <a:custGeom>
                <a:avLst/>
                <a:gdLst>
                  <a:gd name="T0" fmla="*/ 49 w 137"/>
                  <a:gd name="T1" fmla="*/ 0 h 183"/>
                  <a:gd name="T2" fmla="*/ 137 w 137"/>
                  <a:gd name="T3" fmla="*/ 155 h 183"/>
                  <a:gd name="T4" fmla="*/ 86 w 137"/>
                  <a:gd name="T5" fmla="*/ 183 h 183"/>
                  <a:gd name="T6" fmla="*/ 0 w 137"/>
                  <a:gd name="T7" fmla="*/ 31 h 183"/>
                  <a:gd name="T8" fmla="*/ 49 w 137"/>
                  <a:gd name="T9" fmla="*/ 0 h 183"/>
                  <a:gd name="T10" fmla="*/ 0 60000 65536"/>
                  <a:gd name="T11" fmla="*/ 0 60000 65536"/>
                  <a:gd name="T12" fmla="*/ 0 60000 65536"/>
                  <a:gd name="T13" fmla="*/ 0 60000 65536"/>
                  <a:gd name="T14" fmla="*/ 0 60000 65536"/>
                  <a:gd name="T15" fmla="*/ 0 w 137"/>
                  <a:gd name="T16" fmla="*/ 0 h 183"/>
                  <a:gd name="T17" fmla="*/ 137 w 137"/>
                  <a:gd name="T18" fmla="*/ 183 h 183"/>
                </a:gdLst>
                <a:ahLst/>
                <a:cxnLst>
                  <a:cxn ang="T10">
                    <a:pos x="T0" y="T1"/>
                  </a:cxn>
                  <a:cxn ang="T11">
                    <a:pos x="T2" y="T3"/>
                  </a:cxn>
                  <a:cxn ang="T12">
                    <a:pos x="T4" y="T5"/>
                  </a:cxn>
                  <a:cxn ang="T13">
                    <a:pos x="T6" y="T7"/>
                  </a:cxn>
                  <a:cxn ang="T14">
                    <a:pos x="T8" y="T9"/>
                  </a:cxn>
                </a:cxnLst>
                <a:rect l="T15" t="T16" r="T17" b="T18"/>
                <a:pathLst>
                  <a:path w="137" h="183">
                    <a:moveTo>
                      <a:pt x="49" y="0"/>
                    </a:moveTo>
                    <a:lnTo>
                      <a:pt x="137" y="155"/>
                    </a:lnTo>
                    <a:lnTo>
                      <a:pt x="86" y="183"/>
                    </a:lnTo>
                    <a:lnTo>
                      <a:pt x="0" y="31"/>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6" name="Freeform 504"/>
              <p:cNvSpPr>
                <a:spLocks/>
              </p:cNvSpPr>
              <p:nvPr/>
            </p:nvSpPr>
            <p:spPr bwMode="gray">
              <a:xfrm>
                <a:off x="6349" y="3495"/>
                <a:ext cx="44" cy="26"/>
              </a:xfrm>
              <a:custGeom>
                <a:avLst/>
                <a:gdLst>
                  <a:gd name="T0" fmla="*/ 3 w 44"/>
                  <a:gd name="T1" fmla="*/ 19 h 26"/>
                  <a:gd name="T2" fmla="*/ 38 w 44"/>
                  <a:gd name="T3" fmla="*/ 0 h 26"/>
                  <a:gd name="T4" fmla="*/ 40 w 44"/>
                  <a:gd name="T5" fmla="*/ 0 h 26"/>
                  <a:gd name="T6" fmla="*/ 41 w 44"/>
                  <a:gd name="T7" fmla="*/ 0 h 26"/>
                  <a:gd name="T8" fmla="*/ 43 w 44"/>
                  <a:gd name="T9" fmla="*/ 1 h 26"/>
                  <a:gd name="T10" fmla="*/ 44 w 44"/>
                  <a:gd name="T11" fmla="*/ 2 h 26"/>
                  <a:gd name="T12" fmla="*/ 44 w 44"/>
                  <a:gd name="T13" fmla="*/ 3 h 26"/>
                  <a:gd name="T14" fmla="*/ 44 w 44"/>
                  <a:gd name="T15" fmla="*/ 5 h 26"/>
                  <a:gd name="T16" fmla="*/ 43 w 44"/>
                  <a:gd name="T17" fmla="*/ 6 h 26"/>
                  <a:gd name="T18" fmla="*/ 42 w 44"/>
                  <a:gd name="T19" fmla="*/ 7 h 26"/>
                  <a:gd name="T20" fmla="*/ 6 w 44"/>
                  <a:gd name="T21" fmla="*/ 26 h 26"/>
                  <a:gd name="T22" fmla="*/ 5 w 44"/>
                  <a:gd name="T23" fmla="*/ 26 h 26"/>
                  <a:gd name="T24" fmla="*/ 3 w 44"/>
                  <a:gd name="T25" fmla="*/ 26 h 26"/>
                  <a:gd name="T26" fmla="*/ 2 w 44"/>
                  <a:gd name="T27" fmla="*/ 25 h 26"/>
                  <a:gd name="T28" fmla="*/ 1 w 44"/>
                  <a:gd name="T29" fmla="*/ 24 h 26"/>
                  <a:gd name="T30" fmla="*/ 0 w 44"/>
                  <a:gd name="T31" fmla="*/ 23 h 26"/>
                  <a:gd name="T32" fmla="*/ 1 w 44"/>
                  <a:gd name="T33" fmla="*/ 21 h 26"/>
                  <a:gd name="T34" fmla="*/ 1 w 44"/>
                  <a:gd name="T35" fmla="*/ 20 h 26"/>
                  <a:gd name="T36" fmla="*/ 3 w 44"/>
                  <a:gd name="T37" fmla="*/ 19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26"/>
                  <a:gd name="T59" fmla="*/ 44 w 4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26">
                    <a:moveTo>
                      <a:pt x="3" y="19"/>
                    </a:moveTo>
                    <a:lnTo>
                      <a:pt x="38" y="0"/>
                    </a:lnTo>
                    <a:lnTo>
                      <a:pt x="40" y="0"/>
                    </a:lnTo>
                    <a:lnTo>
                      <a:pt x="41" y="0"/>
                    </a:lnTo>
                    <a:lnTo>
                      <a:pt x="43" y="1"/>
                    </a:lnTo>
                    <a:lnTo>
                      <a:pt x="44" y="2"/>
                    </a:lnTo>
                    <a:lnTo>
                      <a:pt x="44" y="3"/>
                    </a:lnTo>
                    <a:lnTo>
                      <a:pt x="44" y="5"/>
                    </a:lnTo>
                    <a:lnTo>
                      <a:pt x="43" y="6"/>
                    </a:lnTo>
                    <a:lnTo>
                      <a:pt x="42" y="7"/>
                    </a:lnTo>
                    <a:lnTo>
                      <a:pt x="6" y="26"/>
                    </a:lnTo>
                    <a:lnTo>
                      <a:pt x="5" y="26"/>
                    </a:lnTo>
                    <a:lnTo>
                      <a:pt x="3" y="26"/>
                    </a:lnTo>
                    <a:lnTo>
                      <a:pt x="2" y="25"/>
                    </a:lnTo>
                    <a:lnTo>
                      <a:pt x="1" y="24"/>
                    </a:lnTo>
                    <a:lnTo>
                      <a:pt x="0" y="23"/>
                    </a:lnTo>
                    <a:lnTo>
                      <a:pt x="1" y="21"/>
                    </a:lnTo>
                    <a:lnTo>
                      <a:pt x="1" y="20"/>
                    </a:lnTo>
                    <a:lnTo>
                      <a:pt x="3"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386" name="Group 152"/>
          <p:cNvGrpSpPr>
            <a:grpSpLocks/>
          </p:cNvGrpSpPr>
          <p:nvPr/>
        </p:nvGrpSpPr>
        <p:grpSpPr bwMode="auto">
          <a:xfrm>
            <a:off x="6210300" y="3149600"/>
            <a:ext cx="331788" cy="330200"/>
            <a:chOff x="4907" y="1765"/>
            <a:chExt cx="209" cy="208"/>
          </a:xfrm>
        </p:grpSpPr>
        <p:sp>
          <p:nvSpPr>
            <p:cNvPr id="14430" name="Oval 43"/>
            <p:cNvSpPr>
              <a:spLocks noChangeArrowheads="1"/>
            </p:cNvSpPr>
            <p:nvPr/>
          </p:nvSpPr>
          <p:spPr bwMode="gray">
            <a:xfrm>
              <a:off x="4907" y="1765"/>
              <a:ext cx="209" cy="208"/>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31" name="Oval 44"/>
            <p:cNvSpPr>
              <a:spLocks noChangeArrowheads="1"/>
            </p:cNvSpPr>
            <p:nvPr>
              <p:custDataLst>
                <p:tags r:id="rId6"/>
              </p:custDataLst>
            </p:nvPr>
          </p:nvSpPr>
          <p:spPr bwMode="gray">
            <a:xfrm>
              <a:off x="4922" y="1782"/>
              <a:ext cx="179" cy="176"/>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432" name="Group 45"/>
            <p:cNvGrpSpPr>
              <a:grpSpLocks/>
            </p:cNvGrpSpPr>
            <p:nvPr/>
          </p:nvGrpSpPr>
          <p:grpSpPr bwMode="auto">
            <a:xfrm>
              <a:off x="4964" y="1800"/>
              <a:ext cx="95" cy="138"/>
              <a:chOff x="5911" y="2040"/>
              <a:chExt cx="328" cy="481"/>
            </a:xfrm>
          </p:grpSpPr>
          <p:sp>
            <p:nvSpPr>
              <p:cNvPr id="14433" name="Freeform 46"/>
              <p:cNvSpPr>
                <a:spLocks/>
              </p:cNvSpPr>
              <p:nvPr/>
            </p:nvSpPr>
            <p:spPr bwMode="gray">
              <a:xfrm>
                <a:off x="6052" y="2472"/>
                <a:ext cx="45" cy="49"/>
              </a:xfrm>
              <a:custGeom>
                <a:avLst/>
                <a:gdLst>
                  <a:gd name="T0" fmla="*/ 0 w 45"/>
                  <a:gd name="T1" fmla="*/ 24 h 49"/>
                  <a:gd name="T2" fmla="*/ 1 w 45"/>
                  <a:gd name="T3" fmla="*/ 20 h 49"/>
                  <a:gd name="T4" fmla="*/ 2 w 45"/>
                  <a:gd name="T5" fmla="*/ 15 h 49"/>
                  <a:gd name="T6" fmla="*/ 4 w 45"/>
                  <a:gd name="T7" fmla="*/ 11 h 49"/>
                  <a:gd name="T8" fmla="*/ 7 w 45"/>
                  <a:gd name="T9" fmla="*/ 7 h 49"/>
                  <a:gd name="T10" fmla="*/ 10 w 45"/>
                  <a:gd name="T11" fmla="*/ 4 h 49"/>
                  <a:gd name="T12" fmla="*/ 14 w 45"/>
                  <a:gd name="T13" fmla="*/ 2 h 49"/>
                  <a:gd name="T14" fmla="*/ 18 w 45"/>
                  <a:gd name="T15" fmla="*/ 1 h 49"/>
                  <a:gd name="T16" fmla="*/ 23 w 45"/>
                  <a:gd name="T17" fmla="*/ 0 h 49"/>
                  <a:gd name="T18" fmla="*/ 27 w 45"/>
                  <a:gd name="T19" fmla="*/ 1 h 49"/>
                  <a:gd name="T20" fmla="*/ 30 w 45"/>
                  <a:gd name="T21" fmla="*/ 1 h 49"/>
                  <a:gd name="T22" fmla="*/ 32 w 45"/>
                  <a:gd name="T23" fmla="*/ 2 h 49"/>
                  <a:gd name="T24" fmla="*/ 34 w 45"/>
                  <a:gd name="T25" fmla="*/ 3 h 49"/>
                  <a:gd name="T26" fmla="*/ 35 w 45"/>
                  <a:gd name="T27" fmla="*/ 4 h 49"/>
                  <a:gd name="T28" fmla="*/ 37 w 45"/>
                  <a:gd name="T29" fmla="*/ 6 h 49"/>
                  <a:gd name="T30" fmla="*/ 39 w 45"/>
                  <a:gd name="T31" fmla="*/ 7 h 49"/>
                  <a:gd name="T32" fmla="*/ 42 w 45"/>
                  <a:gd name="T33" fmla="*/ 11 h 49"/>
                  <a:gd name="T34" fmla="*/ 44 w 45"/>
                  <a:gd name="T35" fmla="*/ 15 h 49"/>
                  <a:gd name="T36" fmla="*/ 45 w 45"/>
                  <a:gd name="T37" fmla="*/ 20 h 49"/>
                  <a:gd name="T38" fmla="*/ 45 w 45"/>
                  <a:gd name="T39" fmla="*/ 24 h 49"/>
                  <a:gd name="T40" fmla="*/ 45 w 45"/>
                  <a:gd name="T41" fmla="*/ 29 h 49"/>
                  <a:gd name="T42" fmla="*/ 44 w 45"/>
                  <a:gd name="T43" fmla="*/ 34 h 49"/>
                  <a:gd name="T44" fmla="*/ 42 w 45"/>
                  <a:gd name="T45" fmla="*/ 38 h 49"/>
                  <a:gd name="T46" fmla="*/ 39 w 45"/>
                  <a:gd name="T47" fmla="*/ 42 h 49"/>
                  <a:gd name="T48" fmla="*/ 35 w 45"/>
                  <a:gd name="T49" fmla="*/ 44 h 49"/>
                  <a:gd name="T50" fmla="*/ 32 w 45"/>
                  <a:gd name="T51" fmla="*/ 47 h 49"/>
                  <a:gd name="T52" fmla="*/ 27 w 45"/>
                  <a:gd name="T53" fmla="*/ 48 h 49"/>
                  <a:gd name="T54" fmla="*/ 23 w 45"/>
                  <a:gd name="T55" fmla="*/ 49 h 49"/>
                  <a:gd name="T56" fmla="*/ 18 w 45"/>
                  <a:gd name="T57" fmla="*/ 48 h 49"/>
                  <a:gd name="T58" fmla="*/ 16 w 45"/>
                  <a:gd name="T59" fmla="*/ 47 h 49"/>
                  <a:gd name="T60" fmla="*/ 14 w 45"/>
                  <a:gd name="T61" fmla="*/ 47 h 49"/>
                  <a:gd name="T62" fmla="*/ 12 w 45"/>
                  <a:gd name="T63" fmla="*/ 46 h 49"/>
                  <a:gd name="T64" fmla="*/ 10 w 45"/>
                  <a:gd name="T65" fmla="*/ 44 h 49"/>
                  <a:gd name="T66" fmla="*/ 8 w 45"/>
                  <a:gd name="T67" fmla="*/ 43 h 49"/>
                  <a:gd name="T68" fmla="*/ 7 w 45"/>
                  <a:gd name="T69" fmla="*/ 42 h 49"/>
                  <a:gd name="T70" fmla="*/ 4 w 45"/>
                  <a:gd name="T71" fmla="*/ 38 h 49"/>
                  <a:gd name="T72" fmla="*/ 2 w 45"/>
                  <a:gd name="T73" fmla="*/ 34 h 49"/>
                  <a:gd name="T74" fmla="*/ 1 w 45"/>
                  <a:gd name="T75" fmla="*/ 29 h 49"/>
                  <a:gd name="T76" fmla="*/ 0 w 45"/>
                  <a:gd name="T77" fmla="*/ 24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
                  <a:gd name="T118" fmla="*/ 0 h 49"/>
                  <a:gd name="T119" fmla="*/ 45 w 45"/>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 h="49">
                    <a:moveTo>
                      <a:pt x="0" y="24"/>
                    </a:moveTo>
                    <a:lnTo>
                      <a:pt x="1" y="20"/>
                    </a:lnTo>
                    <a:lnTo>
                      <a:pt x="2" y="15"/>
                    </a:lnTo>
                    <a:lnTo>
                      <a:pt x="4" y="11"/>
                    </a:lnTo>
                    <a:lnTo>
                      <a:pt x="7" y="7"/>
                    </a:lnTo>
                    <a:lnTo>
                      <a:pt x="10" y="4"/>
                    </a:lnTo>
                    <a:lnTo>
                      <a:pt x="14" y="2"/>
                    </a:lnTo>
                    <a:lnTo>
                      <a:pt x="18" y="1"/>
                    </a:lnTo>
                    <a:lnTo>
                      <a:pt x="23" y="0"/>
                    </a:lnTo>
                    <a:lnTo>
                      <a:pt x="27" y="1"/>
                    </a:lnTo>
                    <a:lnTo>
                      <a:pt x="30" y="1"/>
                    </a:lnTo>
                    <a:lnTo>
                      <a:pt x="32" y="2"/>
                    </a:lnTo>
                    <a:lnTo>
                      <a:pt x="34" y="3"/>
                    </a:lnTo>
                    <a:lnTo>
                      <a:pt x="35" y="4"/>
                    </a:lnTo>
                    <a:lnTo>
                      <a:pt x="37" y="6"/>
                    </a:lnTo>
                    <a:lnTo>
                      <a:pt x="39" y="7"/>
                    </a:lnTo>
                    <a:lnTo>
                      <a:pt x="42" y="11"/>
                    </a:lnTo>
                    <a:lnTo>
                      <a:pt x="44" y="15"/>
                    </a:lnTo>
                    <a:lnTo>
                      <a:pt x="45" y="20"/>
                    </a:lnTo>
                    <a:lnTo>
                      <a:pt x="45" y="24"/>
                    </a:lnTo>
                    <a:lnTo>
                      <a:pt x="45" y="29"/>
                    </a:lnTo>
                    <a:lnTo>
                      <a:pt x="44" y="34"/>
                    </a:lnTo>
                    <a:lnTo>
                      <a:pt x="42" y="38"/>
                    </a:lnTo>
                    <a:lnTo>
                      <a:pt x="39" y="42"/>
                    </a:lnTo>
                    <a:lnTo>
                      <a:pt x="35" y="44"/>
                    </a:lnTo>
                    <a:lnTo>
                      <a:pt x="32" y="47"/>
                    </a:lnTo>
                    <a:lnTo>
                      <a:pt x="27" y="48"/>
                    </a:lnTo>
                    <a:lnTo>
                      <a:pt x="23" y="49"/>
                    </a:lnTo>
                    <a:lnTo>
                      <a:pt x="18" y="48"/>
                    </a:lnTo>
                    <a:lnTo>
                      <a:pt x="16" y="47"/>
                    </a:lnTo>
                    <a:lnTo>
                      <a:pt x="14" y="47"/>
                    </a:lnTo>
                    <a:lnTo>
                      <a:pt x="12" y="46"/>
                    </a:lnTo>
                    <a:lnTo>
                      <a:pt x="10" y="44"/>
                    </a:lnTo>
                    <a:lnTo>
                      <a:pt x="8" y="43"/>
                    </a:lnTo>
                    <a:lnTo>
                      <a:pt x="7" y="42"/>
                    </a:lnTo>
                    <a:lnTo>
                      <a:pt x="4" y="38"/>
                    </a:lnTo>
                    <a:lnTo>
                      <a:pt x="2" y="34"/>
                    </a:lnTo>
                    <a:lnTo>
                      <a:pt x="1" y="29"/>
                    </a:lnTo>
                    <a:lnTo>
                      <a:pt x="0"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4" name="Freeform 47"/>
              <p:cNvSpPr>
                <a:spLocks/>
              </p:cNvSpPr>
              <p:nvPr/>
            </p:nvSpPr>
            <p:spPr bwMode="gray">
              <a:xfrm>
                <a:off x="5994" y="2295"/>
                <a:ext cx="161" cy="207"/>
              </a:xfrm>
              <a:custGeom>
                <a:avLst/>
                <a:gdLst>
                  <a:gd name="T0" fmla="*/ 1 w 161"/>
                  <a:gd name="T1" fmla="*/ 68 h 207"/>
                  <a:gd name="T2" fmla="*/ 4 w 161"/>
                  <a:gd name="T3" fmla="*/ 53 h 207"/>
                  <a:gd name="T4" fmla="*/ 9 w 161"/>
                  <a:gd name="T5" fmla="*/ 39 h 207"/>
                  <a:gd name="T6" fmla="*/ 13 w 161"/>
                  <a:gd name="T7" fmla="*/ 33 h 207"/>
                  <a:gd name="T8" fmla="*/ 19 w 161"/>
                  <a:gd name="T9" fmla="*/ 25 h 207"/>
                  <a:gd name="T10" fmla="*/ 27 w 161"/>
                  <a:gd name="T11" fmla="*/ 17 h 207"/>
                  <a:gd name="T12" fmla="*/ 38 w 161"/>
                  <a:gd name="T13" fmla="*/ 9 h 207"/>
                  <a:gd name="T14" fmla="*/ 51 w 161"/>
                  <a:gd name="T15" fmla="*/ 3 h 207"/>
                  <a:gd name="T16" fmla="*/ 66 w 161"/>
                  <a:gd name="T17" fmla="*/ 0 h 207"/>
                  <a:gd name="T18" fmla="*/ 89 w 161"/>
                  <a:gd name="T19" fmla="*/ 0 h 207"/>
                  <a:gd name="T20" fmla="*/ 103 w 161"/>
                  <a:gd name="T21" fmla="*/ 2 h 207"/>
                  <a:gd name="T22" fmla="*/ 117 w 161"/>
                  <a:gd name="T23" fmla="*/ 6 h 207"/>
                  <a:gd name="T24" fmla="*/ 129 w 161"/>
                  <a:gd name="T25" fmla="*/ 13 h 207"/>
                  <a:gd name="T26" fmla="*/ 140 w 161"/>
                  <a:gd name="T27" fmla="*/ 22 h 207"/>
                  <a:gd name="T28" fmla="*/ 149 w 161"/>
                  <a:gd name="T29" fmla="*/ 33 h 207"/>
                  <a:gd name="T30" fmla="*/ 156 w 161"/>
                  <a:gd name="T31" fmla="*/ 46 h 207"/>
                  <a:gd name="T32" fmla="*/ 160 w 161"/>
                  <a:gd name="T33" fmla="*/ 60 h 207"/>
                  <a:gd name="T34" fmla="*/ 161 w 161"/>
                  <a:gd name="T35" fmla="*/ 75 h 207"/>
                  <a:gd name="T36" fmla="*/ 161 w 161"/>
                  <a:gd name="T37" fmla="*/ 139 h 207"/>
                  <a:gd name="T38" fmla="*/ 158 w 161"/>
                  <a:gd name="T39" fmla="*/ 154 h 207"/>
                  <a:gd name="T40" fmla="*/ 153 w 161"/>
                  <a:gd name="T41" fmla="*/ 167 h 207"/>
                  <a:gd name="T42" fmla="*/ 149 w 161"/>
                  <a:gd name="T43" fmla="*/ 174 h 207"/>
                  <a:gd name="T44" fmla="*/ 142 w 161"/>
                  <a:gd name="T45" fmla="*/ 182 h 207"/>
                  <a:gd name="T46" fmla="*/ 135 w 161"/>
                  <a:gd name="T47" fmla="*/ 190 h 207"/>
                  <a:gd name="T48" fmla="*/ 123 w 161"/>
                  <a:gd name="T49" fmla="*/ 198 h 207"/>
                  <a:gd name="T50" fmla="*/ 110 w 161"/>
                  <a:gd name="T51" fmla="*/ 203 h 207"/>
                  <a:gd name="T52" fmla="*/ 96 w 161"/>
                  <a:gd name="T53" fmla="*/ 206 h 207"/>
                  <a:gd name="T54" fmla="*/ 73 w 161"/>
                  <a:gd name="T55" fmla="*/ 207 h 207"/>
                  <a:gd name="T56" fmla="*/ 58 w 161"/>
                  <a:gd name="T57" fmla="*/ 205 h 207"/>
                  <a:gd name="T58" fmla="*/ 45 w 161"/>
                  <a:gd name="T59" fmla="*/ 201 h 207"/>
                  <a:gd name="T60" fmla="*/ 32 w 161"/>
                  <a:gd name="T61" fmla="*/ 194 h 207"/>
                  <a:gd name="T62" fmla="*/ 22 w 161"/>
                  <a:gd name="T63" fmla="*/ 185 h 207"/>
                  <a:gd name="T64" fmla="*/ 13 w 161"/>
                  <a:gd name="T65" fmla="*/ 174 h 207"/>
                  <a:gd name="T66" fmla="*/ 6 w 161"/>
                  <a:gd name="T67" fmla="*/ 161 h 207"/>
                  <a:gd name="T68" fmla="*/ 2 w 161"/>
                  <a:gd name="T69" fmla="*/ 147 h 207"/>
                  <a:gd name="T70" fmla="*/ 0 w 161"/>
                  <a:gd name="T71" fmla="*/ 132 h 2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
                  <a:gd name="T109" fmla="*/ 0 h 207"/>
                  <a:gd name="T110" fmla="*/ 161 w 161"/>
                  <a:gd name="T111" fmla="*/ 207 h 2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 h="207">
                    <a:moveTo>
                      <a:pt x="0" y="75"/>
                    </a:moveTo>
                    <a:lnTo>
                      <a:pt x="1" y="68"/>
                    </a:lnTo>
                    <a:lnTo>
                      <a:pt x="2" y="60"/>
                    </a:lnTo>
                    <a:lnTo>
                      <a:pt x="4" y="53"/>
                    </a:lnTo>
                    <a:lnTo>
                      <a:pt x="6" y="46"/>
                    </a:lnTo>
                    <a:lnTo>
                      <a:pt x="9" y="39"/>
                    </a:lnTo>
                    <a:lnTo>
                      <a:pt x="11" y="36"/>
                    </a:lnTo>
                    <a:lnTo>
                      <a:pt x="13" y="33"/>
                    </a:lnTo>
                    <a:lnTo>
                      <a:pt x="17" y="27"/>
                    </a:lnTo>
                    <a:lnTo>
                      <a:pt x="19" y="25"/>
                    </a:lnTo>
                    <a:lnTo>
                      <a:pt x="22" y="22"/>
                    </a:lnTo>
                    <a:lnTo>
                      <a:pt x="27" y="17"/>
                    </a:lnTo>
                    <a:lnTo>
                      <a:pt x="32" y="13"/>
                    </a:lnTo>
                    <a:lnTo>
                      <a:pt x="38" y="9"/>
                    </a:lnTo>
                    <a:lnTo>
                      <a:pt x="45" y="6"/>
                    </a:lnTo>
                    <a:lnTo>
                      <a:pt x="51" y="3"/>
                    </a:lnTo>
                    <a:lnTo>
                      <a:pt x="58" y="2"/>
                    </a:lnTo>
                    <a:lnTo>
                      <a:pt x="66" y="0"/>
                    </a:lnTo>
                    <a:lnTo>
                      <a:pt x="73" y="0"/>
                    </a:lnTo>
                    <a:lnTo>
                      <a:pt x="89" y="0"/>
                    </a:lnTo>
                    <a:lnTo>
                      <a:pt x="96" y="0"/>
                    </a:lnTo>
                    <a:lnTo>
                      <a:pt x="103" y="2"/>
                    </a:lnTo>
                    <a:lnTo>
                      <a:pt x="110" y="3"/>
                    </a:lnTo>
                    <a:lnTo>
                      <a:pt x="117" y="6"/>
                    </a:lnTo>
                    <a:lnTo>
                      <a:pt x="123" y="9"/>
                    </a:lnTo>
                    <a:lnTo>
                      <a:pt x="129" y="13"/>
                    </a:lnTo>
                    <a:lnTo>
                      <a:pt x="135" y="17"/>
                    </a:lnTo>
                    <a:lnTo>
                      <a:pt x="140" y="22"/>
                    </a:lnTo>
                    <a:lnTo>
                      <a:pt x="145" y="27"/>
                    </a:lnTo>
                    <a:lnTo>
                      <a:pt x="149" y="33"/>
                    </a:lnTo>
                    <a:lnTo>
                      <a:pt x="153" y="39"/>
                    </a:lnTo>
                    <a:lnTo>
                      <a:pt x="156" y="46"/>
                    </a:lnTo>
                    <a:lnTo>
                      <a:pt x="158" y="53"/>
                    </a:lnTo>
                    <a:lnTo>
                      <a:pt x="160" y="60"/>
                    </a:lnTo>
                    <a:lnTo>
                      <a:pt x="161" y="68"/>
                    </a:lnTo>
                    <a:lnTo>
                      <a:pt x="161" y="75"/>
                    </a:lnTo>
                    <a:lnTo>
                      <a:pt x="161" y="132"/>
                    </a:lnTo>
                    <a:lnTo>
                      <a:pt x="161" y="139"/>
                    </a:lnTo>
                    <a:lnTo>
                      <a:pt x="160" y="147"/>
                    </a:lnTo>
                    <a:lnTo>
                      <a:pt x="158" y="154"/>
                    </a:lnTo>
                    <a:lnTo>
                      <a:pt x="156" y="161"/>
                    </a:lnTo>
                    <a:lnTo>
                      <a:pt x="153" y="167"/>
                    </a:lnTo>
                    <a:lnTo>
                      <a:pt x="151" y="171"/>
                    </a:lnTo>
                    <a:lnTo>
                      <a:pt x="149" y="174"/>
                    </a:lnTo>
                    <a:lnTo>
                      <a:pt x="145" y="179"/>
                    </a:lnTo>
                    <a:lnTo>
                      <a:pt x="142" y="182"/>
                    </a:lnTo>
                    <a:lnTo>
                      <a:pt x="140" y="185"/>
                    </a:lnTo>
                    <a:lnTo>
                      <a:pt x="135" y="190"/>
                    </a:lnTo>
                    <a:lnTo>
                      <a:pt x="129" y="194"/>
                    </a:lnTo>
                    <a:lnTo>
                      <a:pt x="123" y="198"/>
                    </a:lnTo>
                    <a:lnTo>
                      <a:pt x="117" y="201"/>
                    </a:lnTo>
                    <a:lnTo>
                      <a:pt x="110" y="203"/>
                    </a:lnTo>
                    <a:lnTo>
                      <a:pt x="103" y="205"/>
                    </a:lnTo>
                    <a:lnTo>
                      <a:pt x="96" y="206"/>
                    </a:lnTo>
                    <a:lnTo>
                      <a:pt x="89" y="207"/>
                    </a:lnTo>
                    <a:lnTo>
                      <a:pt x="73" y="207"/>
                    </a:lnTo>
                    <a:lnTo>
                      <a:pt x="66" y="206"/>
                    </a:lnTo>
                    <a:lnTo>
                      <a:pt x="58" y="205"/>
                    </a:lnTo>
                    <a:lnTo>
                      <a:pt x="51" y="203"/>
                    </a:lnTo>
                    <a:lnTo>
                      <a:pt x="45" y="201"/>
                    </a:lnTo>
                    <a:lnTo>
                      <a:pt x="38" y="198"/>
                    </a:lnTo>
                    <a:lnTo>
                      <a:pt x="32" y="194"/>
                    </a:lnTo>
                    <a:lnTo>
                      <a:pt x="27" y="190"/>
                    </a:lnTo>
                    <a:lnTo>
                      <a:pt x="22" y="185"/>
                    </a:lnTo>
                    <a:lnTo>
                      <a:pt x="17" y="179"/>
                    </a:lnTo>
                    <a:lnTo>
                      <a:pt x="13" y="174"/>
                    </a:lnTo>
                    <a:lnTo>
                      <a:pt x="9" y="167"/>
                    </a:lnTo>
                    <a:lnTo>
                      <a:pt x="6" y="161"/>
                    </a:lnTo>
                    <a:lnTo>
                      <a:pt x="4" y="154"/>
                    </a:lnTo>
                    <a:lnTo>
                      <a:pt x="2" y="147"/>
                    </a:lnTo>
                    <a:lnTo>
                      <a:pt x="1" y="139"/>
                    </a:lnTo>
                    <a:lnTo>
                      <a:pt x="0" y="132"/>
                    </a:lnTo>
                    <a:lnTo>
                      <a:pt x="0"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5" name="Freeform 48"/>
              <p:cNvSpPr>
                <a:spLocks noEditPoints="1"/>
              </p:cNvSpPr>
              <p:nvPr/>
            </p:nvSpPr>
            <p:spPr bwMode="gray">
              <a:xfrm>
                <a:off x="5993" y="2318"/>
                <a:ext cx="164" cy="72"/>
              </a:xfrm>
              <a:custGeom>
                <a:avLst/>
                <a:gdLst>
                  <a:gd name="T0" fmla="*/ 97 w 164"/>
                  <a:gd name="T1" fmla="*/ 1 h 72"/>
                  <a:gd name="T2" fmla="*/ 112 w 164"/>
                  <a:gd name="T3" fmla="*/ 2 h 72"/>
                  <a:gd name="T4" fmla="*/ 126 w 164"/>
                  <a:gd name="T5" fmla="*/ 5 h 72"/>
                  <a:gd name="T6" fmla="*/ 139 w 164"/>
                  <a:gd name="T7" fmla="*/ 10 h 72"/>
                  <a:gd name="T8" fmla="*/ 149 w 164"/>
                  <a:gd name="T9" fmla="*/ 15 h 72"/>
                  <a:gd name="T10" fmla="*/ 157 w 164"/>
                  <a:gd name="T11" fmla="*/ 21 h 72"/>
                  <a:gd name="T12" fmla="*/ 162 w 164"/>
                  <a:gd name="T13" fmla="*/ 28 h 72"/>
                  <a:gd name="T14" fmla="*/ 164 w 164"/>
                  <a:gd name="T15" fmla="*/ 36 h 72"/>
                  <a:gd name="T16" fmla="*/ 162 w 164"/>
                  <a:gd name="T17" fmla="*/ 44 h 72"/>
                  <a:gd name="T18" fmla="*/ 157 w 164"/>
                  <a:gd name="T19" fmla="*/ 51 h 72"/>
                  <a:gd name="T20" fmla="*/ 149 w 164"/>
                  <a:gd name="T21" fmla="*/ 57 h 72"/>
                  <a:gd name="T22" fmla="*/ 139 w 164"/>
                  <a:gd name="T23" fmla="*/ 63 h 72"/>
                  <a:gd name="T24" fmla="*/ 119 w 164"/>
                  <a:gd name="T25" fmla="*/ 68 h 72"/>
                  <a:gd name="T26" fmla="*/ 97 w 164"/>
                  <a:gd name="T27" fmla="*/ 72 h 72"/>
                  <a:gd name="T28" fmla="*/ 66 w 164"/>
                  <a:gd name="T29" fmla="*/ 72 h 72"/>
                  <a:gd name="T30" fmla="*/ 51 w 164"/>
                  <a:gd name="T31" fmla="*/ 70 h 72"/>
                  <a:gd name="T32" fmla="*/ 37 w 164"/>
                  <a:gd name="T33" fmla="*/ 67 h 72"/>
                  <a:gd name="T34" fmla="*/ 25 w 164"/>
                  <a:gd name="T35" fmla="*/ 63 h 72"/>
                  <a:gd name="T36" fmla="*/ 15 w 164"/>
                  <a:gd name="T37" fmla="*/ 57 h 72"/>
                  <a:gd name="T38" fmla="*/ 7 w 164"/>
                  <a:gd name="T39" fmla="*/ 51 h 72"/>
                  <a:gd name="T40" fmla="*/ 2 w 164"/>
                  <a:gd name="T41" fmla="*/ 44 h 72"/>
                  <a:gd name="T42" fmla="*/ 0 w 164"/>
                  <a:gd name="T43" fmla="*/ 36 h 72"/>
                  <a:gd name="T44" fmla="*/ 2 w 164"/>
                  <a:gd name="T45" fmla="*/ 28 h 72"/>
                  <a:gd name="T46" fmla="*/ 7 w 164"/>
                  <a:gd name="T47" fmla="*/ 21 h 72"/>
                  <a:gd name="T48" fmla="*/ 15 w 164"/>
                  <a:gd name="T49" fmla="*/ 15 h 72"/>
                  <a:gd name="T50" fmla="*/ 25 w 164"/>
                  <a:gd name="T51" fmla="*/ 10 h 72"/>
                  <a:gd name="T52" fmla="*/ 44 w 164"/>
                  <a:gd name="T53" fmla="*/ 4 h 72"/>
                  <a:gd name="T54" fmla="*/ 66 w 164"/>
                  <a:gd name="T55" fmla="*/ 1 h 72"/>
                  <a:gd name="T56" fmla="*/ 82 w 164"/>
                  <a:gd name="T57" fmla="*/ 8 h 72"/>
                  <a:gd name="T58" fmla="*/ 59 w 164"/>
                  <a:gd name="T59" fmla="*/ 9 h 72"/>
                  <a:gd name="T60" fmla="*/ 45 w 164"/>
                  <a:gd name="T61" fmla="*/ 12 h 72"/>
                  <a:gd name="T62" fmla="*/ 33 w 164"/>
                  <a:gd name="T63" fmla="*/ 15 h 72"/>
                  <a:gd name="T64" fmla="*/ 24 w 164"/>
                  <a:gd name="T65" fmla="*/ 19 h 72"/>
                  <a:gd name="T66" fmla="*/ 16 w 164"/>
                  <a:gd name="T67" fmla="*/ 24 h 72"/>
                  <a:gd name="T68" fmla="*/ 11 w 164"/>
                  <a:gd name="T69" fmla="*/ 29 h 72"/>
                  <a:gd name="T70" fmla="*/ 8 w 164"/>
                  <a:gd name="T71" fmla="*/ 34 h 72"/>
                  <a:gd name="T72" fmla="*/ 8 w 164"/>
                  <a:gd name="T73" fmla="*/ 39 h 72"/>
                  <a:gd name="T74" fmla="*/ 11 w 164"/>
                  <a:gd name="T75" fmla="*/ 44 h 72"/>
                  <a:gd name="T76" fmla="*/ 16 w 164"/>
                  <a:gd name="T77" fmla="*/ 49 h 72"/>
                  <a:gd name="T78" fmla="*/ 24 w 164"/>
                  <a:gd name="T79" fmla="*/ 53 h 72"/>
                  <a:gd name="T80" fmla="*/ 39 w 164"/>
                  <a:gd name="T81" fmla="*/ 59 h 72"/>
                  <a:gd name="T82" fmla="*/ 66 w 164"/>
                  <a:gd name="T83" fmla="*/ 64 h 72"/>
                  <a:gd name="T84" fmla="*/ 82 w 164"/>
                  <a:gd name="T85" fmla="*/ 64 h 72"/>
                  <a:gd name="T86" fmla="*/ 105 w 164"/>
                  <a:gd name="T87" fmla="*/ 63 h 72"/>
                  <a:gd name="T88" fmla="*/ 119 w 164"/>
                  <a:gd name="T89" fmla="*/ 60 h 72"/>
                  <a:gd name="T90" fmla="*/ 130 w 164"/>
                  <a:gd name="T91" fmla="*/ 57 h 72"/>
                  <a:gd name="T92" fmla="*/ 140 w 164"/>
                  <a:gd name="T93" fmla="*/ 53 h 72"/>
                  <a:gd name="T94" fmla="*/ 148 w 164"/>
                  <a:gd name="T95" fmla="*/ 49 h 72"/>
                  <a:gd name="T96" fmla="*/ 153 w 164"/>
                  <a:gd name="T97" fmla="*/ 44 h 72"/>
                  <a:gd name="T98" fmla="*/ 156 w 164"/>
                  <a:gd name="T99" fmla="*/ 39 h 72"/>
                  <a:gd name="T100" fmla="*/ 156 w 164"/>
                  <a:gd name="T101" fmla="*/ 34 h 72"/>
                  <a:gd name="T102" fmla="*/ 153 w 164"/>
                  <a:gd name="T103" fmla="*/ 29 h 72"/>
                  <a:gd name="T104" fmla="*/ 148 w 164"/>
                  <a:gd name="T105" fmla="*/ 24 h 72"/>
                  <a:gd name="T106" fmla="*/ 140 w 164"/>
                  <a:gd name="T107" fmla="*/ 19 h 72"/>
                  <a:gd name="T108" fmla="*/ 125 w 164"/>
                  <a:gd name="T109" fmla="*/ 13 h 72"/>
                  <a:gd name="T110" fmla="*/ 98 w 164"/>
                  <a:gd name="T111" fmla="*/ 9 h 72"/>
                  <a:gd name="T112" fmla="*/ 82 w 164"/>
                  <a:gd name="T113" fmla="*/ 8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
                  <a:gd name="T172" fmla="*/ 0 h 72"/>
                  <a:gd name="T173" fmla="*/ 164 w 164"/>
                  <a:gd name="T174" fmla="*/ 72 h 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 h="72">
                    <a:moveTo>
                      <a:pt x="82" y="0"/>
                    </a:moveTo>
                    <a:lnTo>
                      <a:pt x="97" y="1"/>
                    </a:lnTo>
                    <a:lnTo>
                      <a:pt x="105" y="1"/>
                    </a:lnTo>
                    <a:lnTo>
                      <a:pt x="112" y="2"/>
                    </a:lnTo>
                    <a:lnTo>
                      <a:pt x="119" y="4"/>
                    </a:lnTo>
                    <a:lnTo>
                      <a:pt x="126" y="5"/>
                    </a:lnTo>
                    <a:lnTo>
                      <a:pt x="133" y="7"/>
                    </a:lnTo>
                    <a:lnTo>
                      <a:pt x="139" y="10"/>
                    </a:lnTo>
                    <a:lnTo>
                      <a:pt x="144" y="12"/>
                    </a:lnTo>
                    <a:lnTo>
                      <a:pt x="149" y="15"/>
                    </a:lnTo>
                    <a:lnTo>
                      <a:pt x="153" y="18"/>
                    </a:lnTo>
                    <a:lnTo>
                      <a:pt x="157" y="21"/>
                    </a:lnTo>
                    <a:lnTo>
                      <a:pt x="160" y="24"/>
                    </a:lnTo>
                    <a:lnTo>
                      <a:pt x="162" y="28"/>
                    </a:lnTo>
                    <a:lnTo>
                      <a:pt x="163" y="32"/>
                    </a:lnTo>
                    <a:lnTo>
                      <a:pt x="164" y="36"/>
                    </a:lnTo>
                    <a:lnTo>
                      <a:pt x="163" y="40"/>
                    </a:lnTo>
                    <a:lnTo>
                      <a:pt x="162" y="44"/>
                    </a:lnTo>
                    <a:lnTo>
                      <a:pt x="160" y="48"/>
                    </a:lnTo>
                    <a:lnTo>
                      <a:pt x="157" y="51"/>
                    </a:lnTo>
                    <a:lnTo>
                      <a:pt x="153" y="54"/>
                    </a:lnTo>
                    <a:lnTo>
                      <a:pt x="149" y="57"/>
                    </a:lnTo>
                    <a:lnTo>
                      <a:pt x="144" y="60"/>
                    </a:lnTo>
                    <a:lnTo>
                      <a:pt x="139" y="63"/>
                    </a:lnTo>
                    <a:lnTo>
                      <a:pt x="126" y="67"/>
                    </a:lnTo>
                    <a:lnTo>
                      <a:pt x="119" y="68"/>
                    </a:lnTo>
                    <a:lnTo>
                      <a:pt x="112" y="70"/>
                    </a:lnTo>
                    <a:lnTo>
                      <a:pt x="97" y="72"/>
                    </a:lnTo>
                    <a:lnTo>
                      <a:pt x="82" y="72"/>
                    </a:lnTo>
                    <a:lnTo>
                      <a:pt x="66" y="72"/>
                    </a:lnTo>
                    <a:lnTo>
                      <a:pt x="59" y="71"/>
                    </a:lnTo>
                    <a:lnTo>
                      <a:pt x="51" y="70"/>
                    </a:lnTo>
                    <a:lnTo>
                      <a:pt x="44" y="68"/>
                    </a:lnTo>
                    <a:lnTo>
                      <a:pt x="37" y="67"/>
                    </a:lnTo>
                    <a:lnTo>
                      <a:pt x="31" y="65"/>
                    </a:lnTo>
                    <a:lnTo>
                      <a:pt x="25" y="63"/>
                    </a:lnTo>
                    <a:lnTo>
                      <a:pt x="20" y="60"/>
                    </a:lnTo>
                    <a:lnTo>
                      <a:pt x="15" y="57"/>
                    </a:lnTo>
                    <a:lnTo>
                      <a:pt x="10" y="54"/>
                    </a:lnTo>
                    <a:lnTo>
                      <a:pt x="7" y="51"/>
                    </a:lnTo>
                    <a:lnTo>
                      <a:pt x="4" y="48"/>
                    </a:lnTo>
                    <a:lnTo>
                      <a:pt x="2" y="44"/>
                    </a:lnTo>
                    <a:lnTo>
                      <a:pt x="0" y="40"/>
                    </a:lnTo>
                    <a:lnTo>
                      <a:pt x="0" y="36"/>
                    </a:lnTo>
                    <a:lnTo>
                      <a:pt x="0" y="32"/>
                    </a:lnTo>
                    <a:lnTo>
                      <a:pt x="2" y="28"/>
                    </a:lnTo>
                    <a:lnTo>
                      <a:pt x="4" y="24"/>
                    </a:lnTo>
                    <a:lnTo>
                      <a:pt x="7" y="21"/>
                    </a:lnTo>
                    <a:lnTo>
                      <a:pt x="10" y="18"/>
                    </a:lnTo>
                    <a:lnTo>
                      <a:pt x="15" y="15"/>
                    </a:lnTo>
                    <a:lnTo>
                      <a:pt x="20" y="12"/>
                    </a:lnTo>
                    <a:lnTo>
                      <a:pt x="25" y="10"/>
                    </a:lnTo>
                    <a:lnTo>
                      <a:pt x="37" y="5"/>
                    </a:lnTo>
                    <a:lnTo>
                      <a:pt x="44" y="4"/>
                    </a:lnTo>
                    <a:lnTo>
                      <a:pt x="51" y="2"/>
                    </a:lnTo>
                    <a:lnTo>
                      <a:pt x="66" y="1"/>
                    </a:lnTo>
                    <a:lnTo>
                      <a:pt x="82" y="0"/>
                    </a:lnTo>
                    <a:close/>
                    <a:moveTo>
                      <a:pt x="82" y="8"/>
                    </a:moveTo>
                    <a:lnTo>
                      <a:pt x="66" y="9"/>
                    </a:lnTo>
                    <a:lnTo>
                      <a:pt x="59" y="9"/>
                    </a:lnTo>
                    <a:lnTo>
                      <a:pt x="52" y="10"/>
                    </a:lnTo>
                    <a:lnTo>
                      <a:pt x="45" y="12"/>
                    </a:lnTo>
                    <a:lnTo>
                      <a:pt x="39" y="13"/>
                    </a:lnTo>
                    <a:lnTo>
                      <a:pt x="33" y="15"/>
                    </a:lnTo>
                    <a:lnTo>
                      <a:pt x="28" y="17"/>
                    </a:lnTo>
                    <a:lnTo>
                      <a:pt x="24" y="19"/>
                    </a:lnTo>
                    <a:lnTo>
                      <a:pt x="20" y="21"/>
                    </a:lnTo>
                    <a:lnTo>
                      <a:pt x="16" y="24"/>
                    </a:lnTo>
                    <a:lnTo>
                      <a:pt x="13" y="26"/>
                    </a:lnTo>
                    <a:lnTo>
                      <a:pt x="11" y="29"/>
                    </a:lnTo>
                    <a:lnTo>
                      <a:pt x="9" y="31"/>
                    </a:lnTo>
                    <a:lnTo>
                      <a:pt x="8" y="34"/>
                    </a:lnTo>
                    <a:lnTo>
                      <a:pt x="8" y="36"/>
                    </a:lnTo>
                    <a:lnTo>
                      <a:pt x="8" y="39"/>
                    </a:lnTo>
                    <a:lnTo>
                      <a:pt x="9" y="41"/>
                    </a:lnTo>
                    <a:lnTo>
                      <a:pt x="11" y="44"/>
                    </a:lnTo>
                    <a:lnTo>
                      <a:pt x="13" y="46"/>
                    </a:lnTo>
                    <a:lnTo>
                      <a:pt x="16" y="49"/>
                    </a:lnTo>
                    <a:lnTo>
                      <a:pt x="20" y="51"/>
                    </a:lnTo>
                    <a:lnTo>
                      <a:pt x="24" y="53"/>
                    </a:lnTo>
                    <a:lnTo>
                      <a:pt x="28" y="55"/>
                    </a:lnTo>
                    <a:lnTo>
                      <a:pt x="39" y="59"/>
                    </a:lnTo>
                    <a:lnTo>
                      <a:pt x="52" y="62"/>
                    </a:lnTo>
                    <a:lnTo>
                      <a:pt x="66" y="64"/>
                    </a:lnTo>
                    <a:lnTo>
                      <a:pt x="74" y="64"/>
                    </a:lnTo>
                    <a:lnTo>
                      <a:pt x="82" y="64"/>
                    </a:lnTo>
                    <a:lnTo>
                      <a:pt x="98" y="64"/>
                    </a:lnTo>
                    <a:lnTo>
                      <a:pt x="105" y="63"/>
                    </a:lnTo>
                    <a:lnTo>
                      <a:pt x="112" y="62"/>
                    </a:lnTo>
                    <a:lnTo>
                      <a:pt x="119" y="60"/>
                    </a:lnTo>
                    <a:lnTo>
                      <a:pt x="125" y="59"/>
                    </a:lnTo>
                    <a:lnTo>
                      <a:pt x="130" y="57"/>
                    </a:lnTo>
                    <a:lnTo>
                      <a:pt x="135" y="55"/>
                    </a:lnTo>
                    <a:lnTo>
                      <a:pt x="140" y="53"/>
                    </a:lnTo>
                    <a:lnTo>
                      <a:pt x="144" y="51"/>
                    </a:lnTo>
                    <a:lnTo>
                      <a:pt x="148" y="49"/>
                    </a:lnTo>
                    <a:lnTo>
                      <a:pt x="151" y="46"/>
                    </a:lnTo>
                    <a:lnTo>
                      <a:pt x="153" y="44"/>
                    </a:lnTo>
                    <a:lnTo>
                      <a:pt x="155" y="41"/>
                    </a:lnTo>
                    <a:lnTo>
                      <a:pt x="156" y="39"/>
                    </a:lnTo>
                    <a:lnTo>
                      <a:pt x="156" y="36"/>
                    </a:lnTo>
                    <a:lnTo>
                      <a:pt x="156" y="34"/>
                    </a:lnTo>
                    <a:lnTo>
                      <a:pt x="155" y="31"/>
                    </a:lnTo>
                    <a:lnTo>
                      <a:pt x="153" y="29"/>
                    </a:lnTo>
                    <a:lnTo>
                      <a:pt x="151" y="26"/>
                    </a:lnTo>
                    <a:lnTo>
                      <a:pt x="148" y="24"/>
                    </a:lnTo>
                    <a:lnTo>
                      <a:pt x="144" y="21"/>
                    </a:lnTo>
                    <a:lnTo>
                      <a:pt x="140" y="19"/>
                    </a:lnTo>
                    <a:lnTo>
                      <a:pt x="135" y="17"/>
                    </a:lnTo>
                    <a:lnTo>
                      <a:pt x="125" y="13"/>
                    </a:lnTo>
                    <a:lnTo>
                      <a:pt x="112" y="10"/>
                    </a:lnTo>
                    <a:lnTo>
                      <a:pt x="98" y="9"/>
                    </a:lnTo>
                    <a:lnTo>
                      <a:pt x="90" y="8"/>
                    </a:lnTo>
                    <a:lnTo>
                      <a:pt x="82" y="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6" name="Freeform 49"/>
              <p:cNvSpPr>
                <a:spLocks/>
              </p:cNvSpPr>
              <p:nvPr/>
            </p:nvSpPr>
            <p:spPr bwMode="gray">
              <a:xfrm>
                <a:off x="5993" y="2376"/>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1"/>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1"/>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6" y="1"/>
                    </a:lnTo>
                    <a:lnTo>
                      <a:pt x="7" y="2"/>
                    </a:lnTo>
                    <a:lnTo>
                      <a:pt x="8" y="4"/>
                    </a:lnTo>
                    <a:lnTo>
                      <a:pt x="8" y="7"/>
                    </a:lnTo>
                    <a:lnTo>
                      <a:pt x="9" y="9"/>
                    </a:lnTo>
                    <a:lnTo>
                      <a:pt x="11" y="12"/>
                    </a:lnTo>
                    <a:lnTo>
                      <a:pt x="13" y="14"/>
                    </a:lnTo>
                    <a:lnTo>
                      <a:pt x="16" y="16"/>
                    </a:lnTo>
                    <a:lnTo>
                      <a:pt x="19" y="19"/>
                    </a:lnTo>
                    <a:lnTo>
                      <a:pt x="24" y="21"/>
                    </a:lnTo>
                    <a:lnTo>
                      <a:pt x="28" y="23"/>
                    </a:lnTo>
                    <a:lnTo>
                      <a:pt x="39" y="27"/>
                    </a:lnTo>
                    <a:lnTo>
                      <a:pt x="51"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7" name="Freeform 50"/>
              <p:cNvSpPr>
                <a:spLocks/>
              </p:cNvSpPr>
              <p:nvPr/>
            </p:nvSpPr>
            <p:spPr bwMode="gray">
              <a:xfrm>
                <a:off x="5993" y="2402"/>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7"/>
                    </a:lnTo>
                    <a:lnTo>
                      <a:pt x="9" y="9"/>
                    </a:lnTo>
                    <a:lnTo>
                      <a:pt x="11" y="12"/>
                    </a:lnTo>
                    <a:lnTo>
                      <a:pt x="13" y="14"/>
                    </a:lnTo>
                    <a:lnTo>
                      <a:pt x="16" y="16"/>
                    </a:lnTo>
                    <a:lnTo>
                      <a:pt x="19"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8" name="Freeform 51"/>
              <p:cNvSpPr>
                <a:spLocks/>
              </p:cNvSpPr>
              <p:nvPr/>
            </p:nvSpPr>
            <p:spPr bwMode="gray">
              <a:xfrm>
                <a:off x="5993" y="2428"/>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6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6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6"/>
                    </a:lnTo>
                    <a:lnTo>
                      <a:pt x="9" y="9"/>
                    </a:lnTo>
                    <a:lnTo>
                      <a:pt x="11" y="12"/>
                    </a:lnTo>
                    <a:lnTo>
                      <a:pt x="13" y="14"/>
                    </a:lnTo>
                    <a:lnTo>
                      <a:pt x="16" y="16"/>
                    </a:lnTo>
                    <a:lnTo>
                      <a:pt x="20"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6"/>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9" name="Oval 52"/>
              <p:cNvSpPr>
                <a:spLocks noChangeArrowheads="1"/>
              </p:cNvSpPr>
              <p:nvPr/>
            </p:nvSpPr>
            <p:spPr bwMode="gray">
              <a:xfrm>
                <a:off x="5911" y="2040"/>
                <a:ext cx="328" cy="327"/>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0" name="Freeform 53"/>
              <p:cNvSpPr>
                <a:spLocks/>
              </p:cNvSpPr>
              <p:nvPr/>
            </p:nvSpPr>
            <p:spPr bwMode="gray">
              <a:xfrm>
                <a:off x="6094" y="2270"/>
                <a:ext cx="36" cy="100"/>
              </a:xfrm>
              <a:custGeom>
                <a:avLst/>
                <a:gdLst>
                  <a:gd name="T0" fmla="*/ 0 w 36"/>
                  <a:gd name="T1" fmla="*/ 96 h 100"/>
                  <a:gd name="T2" fmla="*/ 0 w 36"/>
                  <a:gd name="T3" fmla="*/ 69 h 100"/>
                  <a:gd name="T4" fmla="*/ 0 w 36"/>
                  <a:gd name="T5" fmla="*/ 67 h 100"/>
                  <a:gd name="T6" fmla="*/ 1 w 36"/>
                  <a:gd name="T7" fmla="*/ 66 h 100"/>
                  <a:gd name="T8" fmla="*/ 2 w 36"/>
                  <a:gd name="T9" fmla="*/ 65 h 100"/>
                  <a:gd name="T10" fmla="*/ 4 w 36"/>
                  <a:gd name="T11" fmla="*/ 65 h 100"/>
                  <a:gd name="T12" fmla="*/ 14 w 36"/>
                  <a:gd name="T13" fmla="*/ 65 h 100"/>
                  <a:gd name="T14" fmla="*/ 14 w 36"/>
                  <a:gd name="T15" fmla="*/ 39 h 100"/>
                  <a:gd name="T16" fmla="*/ 15 w 36"/>
                  <a:gd name="T17" fmla="*/ 38 h 100"/>
                  <a:gd name="T18" fmla="*/ 16 w 36"/>
                  <a:gd name="T19" fmla="*/ 36 h 100"/>
                  <a:gd name="T20" fmla="*/ 17 w 36"/>
                  <a:gd name="T21" fmla="*/ 35 h 100"/>
                  <a:gd name="T22" fmla="*/ 18 w 36"/>
                  <a:gd name="T23" fmla="*/ 35 h 100"/>
                  <a:gd name="T24" fmla="*/ 28 w 36"/>
                  <a:gd name="T25" fmla="*/ 35 h 100"/>
                  <a:gd name="T26" fmla="*/ 28 w 36"/>
                  <a:gd name="T27" fmla="*/ 4 h 100"/>
                  <a:gd name="T28" fmla="*/ 28 w 36"/>
                  <a:gd name="T29" fmla="*/ 2 h 100"/>
                  <a:gd name="T30" fmla="*/ 29 w 36"/>
                  <a:gd name="T31" fmla="*/ 1 h 100"/>
                  <a:gd name="T32" fmla="*/ 30 w 36"/>
                  <a:gd name="T33" fmla="*/ 0 h 100"/>
                  <a:gd name="T34" fmla="*/ 32 w 36"/>
                  <a:gd name="T35" fmla="*/ 0 h 100"/>
                  <a:gd name="T36" fmla="*/ 33 w 36"/>
                  <a:gd name="T37" fmla="*/ 0 h 100"/>
                  <a:gd name="T38" fmla="*/ 35 w 36"/>
                  <a:gd name="T39" fmla="*/ 1 h 100"/>
                  <a:gd name="T40" fmla="*/ 36 w 36"/>
                  <a:gd name="T41" fmla="*/ 2 h 100"/>
                  <a:gd name="T42" fmla="*/ 36 w 36"/>
                  <a:gd name="T43" fmla="*/ 4 h 100"/>
                  <a:gd name="T44" fmla="*/ 36 w 36"/>
                  <a:gd name="T45" fmla="*/ 39 h 100"/>
                  <a:gd name="T46" fmla="*/ 36 w 36"/>
                  <a:gd name="T47" fmla="*/ 41 h 100"/>
                  <a:gd name="T48" fmla="*/ 35 w 36"/>
                  <a:gd name="T49" fmla="*/ 42 h 100"/>
                  <a:gd name="T50" fmla="*/ 33 w 36"/>
                  <a:gd name="T51" fmla="*/ 43 h 100"/>
                  <a:gd name="T52" fmla="*/ 32 w 36"/>
                  <a:gd name="T53" fmla="*/ 43 h 100"/>
                  <a:gd name="T54" fmla="*/ 22 w 36"/>
                  <a:gd name="T55" fmla="*/ 43 h 100"/>
                  <a:gd name="T56" fmla="*/ 22 w 36"/>
                  <a:gd name="T57" fmla="*/ 69 h 100"/>
                  <a:gd name="T58" fmla="*/ 22 w 36"/>
                  <a:gd name="T59" fmla="*/ 70 h 100"/>
                  <a:gd name="T60" fmla="*/ 21 w 36"/>
                  <a:gd name="T61" fmla="*/ 71 h 100"/>
                  <a:gd name="T62" fmla="*/ 20 w 36"/>
                  <a:gd name="T63" fmla="*/ 72 h 100"/>
                  <a:gd name="T64" fmla="*/ 18 w 36"/>
                  <a:gd name="T65" fmla="*/ 73 h 100"/>
                  <a:gd name="T66" fmla="*/ 8 w 36"/>
                  <a:gd name="T67" fmla="*/ 73 h 100"/>
                  <a:gd name="T68" fmla="*/ 8 w 36"/>
                  <a:gd name="T69" fmla="*/ 96 h 100"/>
                  <a:gd name="T70" fmla="*/ 7 w 36"/>
                  <a:gd name="T71" fmla="*/ 97 h 100"/>
                  <a:gd name="T72" fmla="*/ 6 w 36"/>
                  <a:gd name="T73" fmla="*/ 99 h 100"/>
                  <a:gd name="T74" fmla="*/ 5 w 36"/>
                  <a:gd name="T75" fmla="*/ 99 h 100"/>
                  <a:gd name="T76" fmla="*/ 4 w 36"/>
                  <a:gd name="T77" fmla="*/ 100 h 100"/>
                  <a:gd name="T78" fmla="*/ 2 w 36"/>
                  <a:gd name="T79" fmla="*/ 99 h 100"/>
                  <a:gd name="T80" fmla="*/ 1 w 36"/>
                  <a:gd name="T81" fmla="*/ 99 h 100"/>
                  <a:gd name="T82" fmla="*/ 0 w 36"/>
                  <a:gd name="T83" fmla="*/ 97 h 100"/>
                  <a:gd name="T84" fmla="*/ 0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0" y="96"/>
                    </a:moveTo>
                    <a:lnTo>
                      <a:pt x="0" y="69"/>
                    </a:lnTo>
                    <a:lnTo>
                      <a:pt x="0" y="67"/>
                    </a:lnTo>
                    <a:lnTo>
                      <a:pt x="1" y="66"/>
                    </a:lnTo>
                    <a:lnTo>
                      <a:pt x="2" y="65"/>
                    </a:lnTo>
                    <a:lnTo>
                      <a:pt x="4" y="65"/>
                    </a:lnTo>
                    <a:lnTo>
                      <a:pt x="14" y="65"/>
                    </a:lnTo>
                    <a:lnTo>
                      <a:pt x="14" y="39"/>
                    </a:lnTo>
                    <a:lnTo>
                      <a:pt x="15" y="38"/>
                    </a:lnTo>
                    <a:lnTo>
                      <a:pt x="16" y="36"/>
                    </a:lnTo>
                    <a:lnTo>
                      <a:pt x="17" y="35"/>
                    </a:lnTo>
                    <a:lnTo>
                      <a:pt x="18" y="35"/>
                    </a:lnTo>
                    <a:lnTo>
                      <a:pt x="28" y="35"/>
                    </a:lnTo>
                    <a:lnTo>
                      <a:pt x="28" y="4"/>
                    </a:lnTo>
                    <a:lnTo>
                      <a:pt x="28" y="2"/>
                    </a:lnTo>
                    <a:lnTo>
                      <a:pt x="29" y="1"/>
                    </a:lnTo>
                    <a:lnTo>
                      <a:pt x="30" y="0"/>
                    </a:lnTo>
                    <a:lnTo>
                      <a:pt x="32" y="0"/>
                    </a:lnTo>
                    <a:lnTo>
                      <a:pt x="33" y="0"/>
                    </a:lnTo>
                    <a:lnTo>
                      <a:pt x="35" y="1"/>
                    </a:lnTo>
                    <a:lnTo>
                      <a:pt x="36" y="2"/>
                    </a:lnTo>
                    <a:lnTo>
                      <a:pt x="36" y="4"/>
                    </a:lnTo>
                    <a:lnTo>
                      <a:pt x="36" y="39"/>
                    </a:lnTo>
                    <a:lnTo>
                      <a:pt x="36" y="41"/>
                    </a:lnTo>
                    <a:lnTo>
                      <a:pt x="35" y="42"/>
                    </a:lnTo>
                    <a:lnTo>
                      <a:pt x="33" y="43"/>
                    </a:lnTo>
                    <a:lnTo>
                      <a:pt x="32" y="43"/>
                    </a:lnTo>
                    <a:lnTo>
                      <a:pt x="22" y="43"/>
                    </a:lnTo>
                    <a:lnTo>
                      <a:pt x="22" y="69"/>
                    </a:lnTo>
                    <a:lnTo>
                      <a:pt x="22" y="70"/>
                    </a:lnTo>
                    <a:lnTo>
                      <a:pt x="21" y="71"/>
                    </a:lnTo>
                    <a:lnTo>
                      <a:pt x="20" y="72"/>
                    </a:lnTo>
                    <a:lnTo>
                      <a:pt x="18" y="73"/>
                    </a:lnTo>
                    <a:lnTo>
                      <a:pt x="8" y="73"/>
                    </a:lnTo>
                    <a:lnTo>
                      <a:pt x="8" y="96"/>
                    </a:lnTo>
                    <a:lnTo>
                      <a:pt x="7" y="97"/>
                    </a:lnTo>
                    <a:lnTo>
                      <a:pt x="6" y="99"/>
                    </a:lnTo>
                    <a:lnTo>
                      <a:pt x="5" y="99"/>
                    </a:lnTo>
                    <a:lnTo>
                      <a:pt x="4" y="100"/>
                    </a:lnTo>
                    <a:lnTo>
                      <a:pt x="2" y="99"/>
                    </a:lnTo>
                    <a:lnTo>
                      <a:pt x="1" y="99"/>
                    </a:lnTo>
                    <a:lnTo>
                      <a:pt x="0" y="97"/>
                    </a:lnTo>
                    <a:lnTo>
                      <a:pt x="0"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1" name="Freeform 54"/>
              <p:cNvSpPr>
                <a:spLocks/>
              </p:cNvSpPr>
              <p:nvPr/>
            </p:nvSpPr>
            <p:spPr bwMode="gray">
              <a:xfrm>
                <a:off x="6020" y="2270"/>
                <a:ext cx="36" cy="100"/>
              </a:xfrm>
              <a:custGeom>
                <a:avLst/>
                <a:gdLst>
                  <a:gd name="T0" fmla="*/ 28 w 36"/>
                  <a:gd name="T1" fmla="*/ 96 h 100"/>
                  <a:gd name="T2" fmla="*/ 28 w 36"/>
                  <a:gd name="T3" fmla="*/ 73 h 100"/>
                  <a:gd name="T4" fmla="*/ 17 w 36"/>
                  <a:gd name="T5" fmla="*/ 73 h 100"/>
                  <a:gd name="T6" fmla="*/ 16 w 36"/>
                  <a:gd name="T7" fmla="*/ 72 h 100"/>
                  <a:gd name="T8" fmla="*/ 14 w 36"/>
                  <a:gd name="T9" fmla="*/ 71 h 100"/>
                  <a:gd name="T10" fmla="*/ 14 w 36"/>
                  <a:gd name="T11" fmla="*/ 70 h 100"/>
                  <a:gd name="T12" fmla="*/ 13 w 36"/>
                  <a:gd name="T13" fmla="*/ 69 h 100"/>
                  <a:gd name="T14" fmla="*/ 13 w 36"/>
                  <a:gd name="T15" fmla="*/ 43 h 100"/>
                  <a:gd name="T16" fmla="*/ 4 w 36"/>
                  <a:gd name="T17" fmla="*/ 43 h 100"/>
                  <a:gd name="T18" fmla="*/ 2 w 36"/>
                  <a:gd name="T19" fmla="*/ 43 h 100"/>
                  <a:gd name="T20" fmla="*/ 1 w 36"/>
                  <a:gd name="T21" fmla="*/ 42 h 100"/>
                  <a:gd name="T22" fmla="*/ 0 w 36"/>
                  <a:gd name="T23" fmla="*/ 41 h 100"/>
                  <a:gd name="T24" fmla="*/ 0 w 36"/>
                  <a:gd name="T25" fmla="*/ 39 h 100"/>
                  <a:gd name="T26" fmla="*/ 0 w 36"/>
                  <a:gd name="T27" fmla="*/ 4 h 100"/>
                  <a:gd name="T28" fmla="*/ 0 w 36"/>
                  <a:gd name="T29" fmla="*/ 2 h 100"/>
                  <a:gd name="T30" fmla="*/ 1 w 36"/>
                  <a:gd name="T31" fmla="*/ 1 h 100"/>
                  <a:gd name="T32" fmla="*/ 2 w 36"/>
                  <a:gd name="T33" fmla="*/ 0 h 100"/>
                  <a:gd name="T34" fmla="*/ 4 w 36"/>
                  <a:gd name="T35" fmla="*/ 0 h 100"/>
                  <a:gd name="T36" fmla="*/ 5 w 36"/>
                  <a:gd name="T37" fmla="*/ 0 h 100"/>
                  <a:gd name="T38" fmla="*/ 7 w 36"/>
                  <a:gd name="T39" fmla="*/ 1 h 100"/>
                  <a:gd name="T40" fmla="*/ 7 w 36"/>
                  <a:gd name="T41" fmla="*/ 2 h 100"/>
                  <a:gd name="T42" fmla="*/ 8 w 36"/>
                  <a:gd name="T43" fmla="*/ 4 h 100"/>
                  <a:gd name="T44" fmla="*/ 8 w 36"/>
                  <a:gd name="T45" fmla="*/ 35 h 100"/>
                  <a:gd name="T46" fmla="*/ 17 w 36"/>
                  <a:gd name="T47" fmla="*/ 35 h 100"/>
                  <a:gd name="T48" fmla="*/ 19 w 36"/>
                  <a:gd name="T49" fmla="*/ 35 h 100"/>
                  <a:gd name="T50" fmla="*/ 20 w 36"/>
                  <a:gd name="T51" fmla="*/ 36 h 100"/>
                  <a:gd name="T52" fmla="*/ 21 w 36"/>
                  <a:gd name="T53" fmla="*/ 38 h 100"/>
                  <a:gd name="T54" fmla="*/ 21 w 36"/>
                  <a:gd name="T55" fmla="*/ 39 h 100"/>
                  <a:gd name="T56" fmla="*/ 21 w 36"/>
                  <a:gd name="T57" fmla="*/ 65 h 100"/>
                  <a:gd name="T58" fmla="*/ 32 w 36"/>
                  <a:gd name="T59" fmla="*/ 65 h 100"/>
                  <a:gd name="T60" fmla="*/ 34 w 36"/>
                  <a:gd name="T61" fmla="*/ 65 h 100"/>
                  <a:gd name="T62" fmla="*/ 35 w 36"/>
                  <a:gd name="T63" fmla="*/ 66 h 100"/>
                  <a:gd name="T64" fmla="*/ 36 w 36"/>
                  <a:gd name="T65" fmla="*/ 67 h 100"/>
                  <a:gd name="T66" fmla="*/ 36 w 36"/>
                  <a:gd name="T67" fmla="*/ 69 h 100"/>
                  <a:gd name="T68" fmla="*/ 36 w 36"/>
                  <a:gd name="T69" fmla="*/ 96 h 100"/>
                  <a:gd name="T70" fmla="*/ 36 w 36"/>
                  <a:gd name="T71" fmla="*/ 97 h 100"/>
                  <a:gd name="T72" fmla="*/ 35 w 36"/>
                  <a:gd name="T73" fmla="*/ 99 h 100"/>
                  <a:gd name="T74" fmla="*/ 33 w 36"/>
                  <a:gd name="T75" fmla="*/ 99 h 100"/>
                  <a:gd name="T76" fmla="*/ 32 w 36"/>
                  <a:gd name="T77" fmla="*/ 100 h 100"/>
                  <a:gd name="T78" fmla="*/ 31 w 36"/>
                  <a:gd name="T79" fmla="*/ 99 h 100"/>
                  <a:gd name="T80" fmla="*/ 29 w 36"/>
                  <a:gd name="T81" fmla="*/ 99 h 100"/>
                  <a:gd name="T82" fmla="*/ 28 w 36"/>
                  <a:gd name="T83" fmla="*/ 97 h 100"/>
                  <a:gd name="T84" fmla="*/ 28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28" y="96"/>
                    </a:moveTo>
                    <a:lnTo>
                      <a:pt x="28" y="73"/>
                    </a:lnTo>
                    <a:lnTo>
                      <a:pt x="17" y="73"/>
                    </a:lnTo>
                    <a:lnTo>
                      <a:pt x="16" y="72"/>
                    </a:lnTo>
                    <a:lnTo>
                      <a:pt x="14" y="71"/>
                    </a:lnTo>
                    <a:lnTo>
                      <a:pt x="14" y="70"/>
                    </a:lnTo>
                    <a:lnTo>
                      <a:pt x="13" y="69"/>
                    </a:lnTo>
                    <a:lnTo>
                      <a:pt x="13" y="43"/>
                    </a:lnTo>
                    <a:lnTo>
                      <a:pt x="4" y="43"/>
                    </a:lnTo>
                    <a:lnTo>
                      <a:pt x="2" y="43"/>
                    </a:lnTo>
                    <a:lnTo>
                      <a:pt x="1" y="42"/>
                    </a:lnTo>
                    <a:lnTo>
                      <a:pt x="0" y="41"/>
                    </a:lnTo>
                    <a:lnTo>
                      <a:pt x="0" y="39"/>
                    </a:lnTo>
                    <a:lnTo>
                      <a:pt x="0" y="4"/>
                    </a:lnTo>
                    <a:lnTo>
                      <a:pt x="0" y="2"/>
                    </a:lnTo>
                    <a:lnTo>
                      <a:pt x="1" y="1"/>
                    </a:lnTo>
                    <a:lnTo>
                      <a:pt x="2" y="0"/>
                    </a:lnTo>
                    <a:lnTo>
                      <a:pt x="4" y="0"/>
                    </a:lnTo>
                    <a:lnTo>
                      <a:pt x="5" y="0"/>
                    </a:lnTo>
                    <a:lnTo>
                      <a:pt x="7" y="1"/>
                    </a:lnTo>
                    <a:lnTo>
                      <a:pt x="7" y="2"/>
                    </a:lnTo>
                    <a:lnTo>
                      <a:pt x="8" y="4"/>
                    </a:lnTo>
                    <a:lnTo>
                      <a:pt x="8" y="35"/>
                    </a:lnTo>
                    <a:lnTo>
                      <a:pt x="17" y="35"/>
                    </a:lnTo>
                    <a:lnTo>
                      <a:pt x="19" y="35"/>
                    </a:lnTo>
                    <a:lnTo>
                      <a:pt x="20" y="36"/>
                    </a:lnTo>
                    <a:lnTo>
                      <a:pt x="21" y="38"/>
                    </a:lnTo>
                    <a:lnTo>
                      <a:pt x="21" y="39"/>
                    </a:lnTo>
                    <a:lnTo>
                      <a:pt x="21" y="65"/>
                    </a:lnTo>
                    <a:lnTo>
                      <a:pt x="32" y="65"/>
                    </a:lnTo>
                    <a:lnTo>
                      <a:pt x="34" y="65"/>
                    </a:lnTo>
                    <a:lnTo>
                      <a:pt x="35" y="66"/>
                    </a:lnTo>
                    <a:lnTo>
                      <a:pt x="36" y="67"/>
                    </a:lnTo>
                    <a:lnTo>
                      <a:pt x="36" y="69"/>
                    </a:lnTo>
                    <a:lnTo>
                      <a:pt x="36" y="96"/>
                    </a:lnTo>
                    <a:lnTo>
                      <a:pt x="36" y="97"/>
                    </a:lnTo>
                    <a:lnTo>
                      <a:pt x="35" y="99"/>
                    </a:lnTo>
                    <a:lnTo>
                      <a:pt x="33" y="99"/>
                    </a:lnTo>
                    <a:lnTo>
                      <a:pt x="32" y="100"/>
                    </a:lnTo>
                    <a:lnTo>
                      <a:pt x="31" y="99"/>
                    </a:lnTo>
                    <a:lnTo>
                      <a:pt x="29" y="99"/>
                    </a:lnTo>
                    <a:lnTo>
                      <a:pt x="28" y="97"/>
                    </a:lnTo>
                    <a:lnTo>
                      <a:pt x="28"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 name="Freeform 55"/>
              <p:cNvSpPr>
                <a:spLocks/>
              </p:cNvSpPr>
              <p:nvPr/>
            </p:nvSpPr>
            <p:spPr bwMode="gray">
              <a:xfrm>
                <a:off x="5998" y="2192"/>
                <a:ext cx="153" cy="54"/>
              </a:xfrm>
              <a:custGeom>
                <a:avLst/>
                <a:gdLst>
                  <a:gd name="T0" fmla="*/ 22 w 153"/>
                  <a:gd name="T1" fmla="*/ 53 h 54"/>
                  <a:gd name="T2" fmla="*/ 12 w 153"/>
                  <a:gd name="T3" fmla="*/ 49 h 54"/>
                  <a:gd name="T4" fmla="*/ 5 w 153"/>
                  <a:gd name="T5" fmla="*/ 42 h 54"/>
                  <a:gd name="T6" fmla="*/ 1 w 153"/>
                  <a:gd name="T7" fmla="*/ 32 h 54"/>
                  <a:gd name="T8" fmla="*/ 1 w 153"/>
                  <a:gd name="T9" fmla="*/ 21 h 54"/>
                  <a:gd name="T10" fmla="*/ 5 w 153"/>
                  <a:gd name="T11" fmla="*/ 12 h 54"/>
                  <a:gd name="T12" fmla="*/ 12 w 153"/>
                  <a:gd name="T13" fmla="*/ 4 h 54"/>
                  <a:gd name="T14" fmla="*/ 19 w 153"/>
                  <a:gd name="T15" fmla="*/ 1 h 54"/>
                  <a:gd name="T16" fmla="*/ 27 w 153"/>
                  <a:gd name="T17" fmla="*/ 0 h 54"/>
                  <a:gd name="T18" fmla="*/ 37 w 153"/>
                  <a:gd name="T19" fmla="*/ 1 h 54"/>
                  <a:gd name="T20" fmla="*/ 45 w 153"/>
                  <a:gd name="T21" fmla="*/ 6 h 54"/>
                  <a:gd name="T22" fmla="*/ 51 w 153"/>
                  <a:gd name="T23" fmla="*/ 14 h 54"/>
                  <a:gd name="T24" fmla="*/ 54 w 153"/>
                  <a:gd name="T25" fmla="*/ 23 h 54"/>
                  <a:gd name="T26" fmla="*/ 101 w 153"/>
                  <a:gd name="T27" fmla="*/ 18 h 54"/>
                  <a:gd name="T28" fmla="*/ 105 w 153"/>
                  <a:gd name="T29" fmla="*/ 10 h 54"/>
                  <a:gd name="T30" fmla="*/ 112 w 153"/>
                  <a:gd name="T31" fmla="*/ 4 h 54"/>
                  <a:gd name="T32" fmla="*/ 121 w 153"/>
                  <a:gd name="T33" fmla="*/ 0 h 54"/>
                  <a:gd name="T34" fmla="*/ 132 w 153"/>
                  <a:gd name="T35" fmla="*/ 0 h 54"/>
                  <a:gd name="T36" fmla="*/ 141 w 153"/>
                  <a:gd name="T37" fmla="*/ 4 h 54"/>
                  <a:gd name="T38" fmla="*/ 149 w 153"/>
                  <a:gd name="T39" fmla="*/ 12 h 54"/>
                  <a:gd name="T40" fmla="*/ 152 w 153"/>
                  <a:gd name="T41" fmla="*/ 19 h 54"/>
                  <a:gd name="T42" fmla="*/ 153 w 153"/>
                  <a:gd name="T43" fmla="*/ 27 h 54"/>
                  <a:gd name="T44" fmla="*/ 151 w 153"/>
                  <a:gd name="T45" fmla="*/ 37 h 54"/>
                  <a:gd name="T46" fmla="*/ 145 w 153"/>
                  <a:gd name="T47" fmla="*/ 46 h 54"/>
                  <a:gd name="T48" fmla="*/ 137 w 153"/>
                  <a:gd name="T49" fmla="*/ 52 h 54"/>
                  <a:gd name="T50" fmla="*/ 132 w 153"/>
                  <a:gd name="T51" fmla="*/ 53 h 54"/>
                  <a:gd name="T52" fmla="*/ 126 w 153"/>
                  <a:gd name="T53" fmla="*/ 46 h 54"/>
                  <a:gd name="T54" fmla="*/ 134 w 153"/>
                  <a:gd name="T55" fmla="*/ 44 h 54"/>
                  <a:gd name="T56" fmla="*/ 140 w 153"/>
                  <a:gd name="T57" fmla="*/ 40 h 54"/>
                  <a:gd name="T58" fmla="*/ 144 w 153"/>
                  <a:gd name="T59" fmla="*/ 34 h 54"/>
                  <a:gd name="T60" fmla="*/ 145 w 153"/>
                  <a:gd name="T61" fmla="*/ 27 h 54"/>
                  <a:gd name="T62" fmla="*/ 144 w 153"/>
                  <a:gd name="T63" fmla="*/ 19 h 54"/>
                  <a:gd name="T64" fmla="*/ 140 w 153"/>
                  <a:gd name="T65" fmla="*/ 13 h 54"/>
                  <a:gd name="T66" fmla="*/ 134 w 153"/>
                  <a:gd name="T67" fmla="*/ 9 h 54"/>
                  <a:gd name="T68" fmla="*/ 126 w 153"/>
                  <a:gd name="T69" fmla="*/ 8 h 54"/>
                  <a:gd name="T70" fmla="*/ 119 w 153"/>
                  <a:gd name="T71" fmla="*/ 9 h 54"/>
                  <a:gd name="T72" fmla="*/ 113 w 153"/>
                  <a:gd name="T73" fmla="*/ 13 h 54"/>
                  <a:gd name="T74" fmla="*/ 109 w 153"/>
                  <a:gd name="T75" fmla="*/ 19 h 54"/>
                  <a:gd name="T76" fmla="*/ 108 w 153"/>
                  <a:gd name="T77" fmla="*/ 27 h 54"/>
                  <a:gd name="T78" fmla="*/ 47 w 153"/>
                  <a:gd name="T79" fmla="*/ 31 h 54"/>
                  <a:gd name="T80" fmla="*/ 46 w 153"/>
                  <a:gd name="T81" fmla="*/ 23 h 54"/>
                  <a:gd name="T82" fmla="*/ 43 w 153"/>
                  <a:gd name="T83" fmla="*/ 16 h 54"/>
                  <a:gd name="T84" fmla="*/ 38 w 153"/>
                  <a:gd name="T85" fmla="*/ 11 h 54"/>
                  <a:gd name="T86" fmla="*/ 31 w 153"/>
                  <a:gd name="T87" fmla="*/ 8 h 54"/>
                  <a:gd name="T88" fmla="*/ 24 w 153"/>
                  <a:gd name="T89" fmla="*/ 8 h 54"/>
                  <a:gd name="T90" fmla="*/ 17 w 153"/>
                  <a:gd name="T91" fmla="*/ 11 h 54"/>
                  <a:gd name="T92" fmla="*/ 12 w 153"/>
                  <a:gd name="T93" fmla="*/ 16 h 54"/>
                  <a:gd name="T94" fmla="*/ 9 w 153"/>
                  <a:gd name="T95" fmla="*/ 23 h 54"/>
                  <a:gd name="T96" fmla="*/ 9 w 153"/>
                  <a:gd name="T97" fmla="*/ 31 h 54"/>
                  <a:gd name="T98" fmla="*/ 12 w 153"/>
                  <a:gd name="T99" fmla="*/ 38 h 54"/>
                  <a:gd name="T100" fmla="*/ 17 w 153"/>
                  <a:gd name="T101" fmla="*/ 43 h 54"/>
                  <a:gd name="T102" fmla="*/ 24 w 153"/>
                  <a:gd name="T103" fmla="*/ 46 h 54"/>
                  <a:gd name="T104" fmla="*/ 28 w 153"/>
                  <a:gd name="T105" fmla="*/ 54 h 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
                  <a:gd name="T160" fmla="*/ 0 h 54"/>
                  <a:gd name="T161" fmla="*/ 153 w 153"/>
                  <a:gd name="T162" fmla="*/ 54 h 5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 h="54">
                    <a:moveTo>
                      <a:pt x="28" y="54"/>
                    </a:moveTo>
                    <a:lnTo>
                      <a:pt x="22" y="53"/>
                    </a:lnTo>
                    <a:lnTo>
                      <a:pt x="17" y="52"/>
                    </a:lnTo>
                    <a:lnTo>
                      <a:pt x="12" y="49"/>
                    </a:lnTo>
                    <a:lnTo>
                      <a:pt x="8" y="46"/>
                    </a:lnTo>
                    <a:lnTo>
                      <a:pt x="5" y="42"/>
                    </a:lnTo>
                    <a:lnTo>
                      <a:pt x="2" y="37"/>
                    </a:lnTo>
                    <a:lnTo>
                      <a:pt x="1" y="32"/>
                    </a:lnTo>
                    <a:lnTo>
                      <a:pt x="0" y="27"/>
                    </a:lnTo>
                    <a:lnTo>
                      <a:pt x="1" y="21"/>
                    </a:lnTo>
                    <a:lnTo>
                      <a:pt x="2" y="16"/>
                    </a:lnTo>
                    <a:lnTo>
                      <a:pt x="5" y="12"/>
                    </a:lnTo>
                    <a:lnTo>
                      <a:pt x="8" y="8"/>
                    </a:lnTo>
                    <a:lnTo>
                      <a:pt x="12" y="4"/>
                    </a:lnTo>
                    <a:lnTo>
                      <a:pt x="17" y="2"/>
                    </a:lnTo>
                    <a:lnTo>
                      <a:pt x="19" y="1"/>
                    </a:lnTo>
                    <a:lnTo>
                      <a:pt x="22" y="0"/>
                    </a:lnTo>
                    <a:lnTo>
                      <a:pt x="27" y="0"/>
                    </a:lnTo>
                    <a:lnTo>
                      <a:pt x="32" y="0"/>
                    </a:lnTo>
                    <a:lnTo>
                      <a:pt x="37" y="1"/>
                    </a:lnTo>
                    <a:lnTo>
                      <a:pt x="41" y="4"/>
                    </a:lnTo>
                    <a:lnTo>
                      <a:pt x="45" y="6"/>
                    </a:lnTo>
                    <a:lnTo>
                      <a:pt x="49" y="10"/>
                    </a:lnTo>
                    <a:lnTo>
                      <a:pt x="51" y="14"/>
                    </a:lnTo>
                    <a:lnTo>
                      <a:pt x="53" y="18"/>
                    </a:lnTo>
                    <a:lnTo>
                      <a:pt x="54" y="23"/>
                    </a:lnTo>
                    <a:lnTo>
                      <a:pt x="100" y="23"/>
                    </a:lnTo>
                    <a:lnTo>
                      <a:pt x="101" y="18"/>
                    </a:lnTo>
                    <a:lnTo>
                      <a:pt x="103" y="14"/>
                    </a:lnTo>
                    <a:lnTo>
                      <a:pt x="105" y="10"/>
                    </a:lnTo>
                    <a:lnTo>
                      <a:pt x="109" y="6"/>
                    </a:lnTo>
                    <a:lnTo>
                      <a:pt x="112" y="4"/>
                    </a:lnTo>
                    <a:lnTo>
                      <a:pt x="117" y="1"/>
                    </a:lnTo>
                    <a:lnTo>
                      <a:pt x="121" y="0"/>
                    </a:lnTo>
                    <a:lnTo>
                      <a:pt x="126" y="0"/>
                    </a:lnTo>
                    <a:lnTo>
                      <a:pt x="132" y="0"/>
                    </a:lnTo>
                    <a:lnTo>
                      <a:pt x="137" y="2"/>
                    </a:lnTo>
                    <a:lnTo>
                      <a:pt x="141" y="4"/>
                    </a:lnTo>
                    <a:lnTo>
                      <a:pt x="145" y="8"/>
                    </a:lnTo>
                    <a:lnTo>
                      <a:pt x="149" y="12"/>
                    </a:lnTo>
                    <a:lnTo>
                      <a:pt x="151" y="16"/>
                    </a:lnTo>
                    <a:lnTo>
                      <a:pt x="152" y="19"/>
                    </a:lnTo>
                    <a:lnTo>
                      <a:pt x="153" y="21"/>
                    </a:lnTo>
                    <a:lnTo>
                      <a:pt x="153" y="27"/>
                    </a:lnTo>
                    <a:lnTo>
                      <a:pt x="153" y="32"/>
                    </a:lnTo>
                    <a:lnTo>
                      <a:pt x="151" y="37"/>
                    </a:lnTo>
                    <a:lnTo>
                      <a:pt x="149" y="42"/>
                    </a:lnTo>
                    <a:lnTo>
                      <a:pt x="145" y="46"/>
                    </a:lnTo>
                    <a:lnTo>
                      <a:pt x="141" y="49"/>
                    </a:lnTo>
                    <a:lnTo>
                      <a:pt x="137" y="52"/>
                    </a:lnTo>
                    <a:lnTo>
                      <a:pt x="134" y="53"/>
                    </a:lnTo>
                    <a:lnTo>
                      <a:pt x="132" y="53"/>
                    </a:lnTo>
                    <a:lnTo>
                      <a:pt x="126" y="54"/>
                    </a:lnTo>
                    <a:lnTo>
                      <a:pt x="126" y="46"/>
                    </a:lnTo>
                    <a:lnTo>
                      <a:pt x="130" y="46"/>
                    </a:lnTo>
                    <a:lnTo>
                      <a:pt x="134" y="44"/>
                    </a:lnTo>
                    <a:lnTo>
                      <a:pt x="137" y="43"/>
                    </a:lnTo>
                    <a:lnTo>
                      <a:pt x="140" y="40"/>
                    </a:lnTo>
                    <a:lnTo>
                      <a:pt x="142" y="38"/>
                    </a:lnTo>
                    <a:lnTo>
                      <a:pt x="144" y="34"/>
                    </a:lnTo>
                    <a:lnTo>
                      <a:pt x="145" y="31"/>
                    </a:lnTo>
                    <a:lnTo>
                      <a:pt x="145" y="27"/>
                    </a:lnTo>
                    <a:lnTo>
                      <a:pt x="145" y="23"/>
                    </a:lnTo>
                    <a:lnTo>
                      <a:pt x="144" y="19"/>
                    </a:lnTo>
                    <a:lnTo>
                      <a:pt x="142" y="16"/>
                    </a:lnTo>
                    <a:lnTo>
                      <a:pt x="140" y="13"/>
                    </a:lnTo>
                    <a:lnTo>
                      <a:pt x="137" y="11"/>
                    </a:lnTo>
                    <a:lnTo>
                      <a:pt x="134" y="9"/>
                    </a:lnTo>
                    <a:lnTo>
                      <a:pt x="130" y="8"/>
                    </a:lnTo>
                    <a:lnTo>
                      <a:pt x="126" y="8"/>
                    </a:lnTo>
                    <a:lnTo>
                      <a:pt x="122" y="8"/>
                    </a:lnTo>
                    <a:lnTo>
                      <a:pt x="119" y="9"/>
                    </a:lnTo>
                    <a:lnTo>
                      <a:pt x="116" y="11"/>
                    </a:lnTo>
                    <a:lnTo>
                      <a:pt x="113" y="13"/>
                    </a:lnTo>
                    <a:lnTo>
                      <a:pt x="111" y="16"/>
                    </a:lnTo>
                    <a:lnTo>
                      <a:pt x="109" y="19"/>
                    </a:lnTo>
                    <a:lnTo>
                      <a:pt x="108" y="23"/>
                    </a:lnTo>
                    <a:lnTo>
                      <a:pt x="108" y="27"/>
                    </a:lnTo>
                    <a:lnTo>
                      <a:pt x="108" y="31"/>
                    </a:lnTo>
                    <a:lnTo>
                      <a:pt x="47" y="31"/>
                    </a:lnTo>
                    <a:lnTo>
                      <a:pt x="47" y="27"/>
                    </a:lnTo>
                    <a:lnTo>
                      <a:pt x="46" y="23"/>
                    </a:lnTo>
                    <a:lnTo>
                      <a:pt x="45" y="19"/>
                    </a:lnTo>
                    <a:lnTo>
                      <a:pt x="43" y="16"/>
                    </a:lnTo>
                    <a:lnTo>
                      <a:pt x="41" y="13"/>
                    </a:lnTo>
                    <a:lnTo>
                      <a:pt x="38" y="11"/>
                    </a:lnTo>
                    <a:lnTo>
                      <a:pt x="35" y="9"/>
                    </a:lnTo>
                    <a:lnTo>
                      <a:pt x="31" y="8"/>
                    </a:lnTo>
                    <a:lnTo>
                      <a:pt x="27" y="8"/>
                    </a:lnTo>
                    <a:lnTo>
                      <a:pt x="24" y="8"/>
                    </a:lnTo>
                    <a:lnTo>
                      <a:pt x="20" y="9"/>
                    </a:lnTo>
                    <a:lnTo>
                      <a:pt x="17" y="11"/>
                    </a:lnTo>
                    <a:lnTo>
                      <a:pt x="14" y="13"/>
                    </a:lnTo>
                    <a:lnTo>
                      <a:pt x="12" y="16"/>
                    </a:lnTo>
                    <a:lnTo>
                      <a:pt x="10" y="19"/>
                    </a:lnTo>
                    <a:lnTo>
                      <a:pt x="9" y="23"/>
                    </a:lnTo>
                    <a:lnTo>
                      <a:pt x="8" y="27"/>
                    </a:lnTo>
                    <a:lnTo>
                      <a:pt x="9" y="31"/>
                    </a:lnTo>
                    <a:lnTo>
                      <a:pt x="10" y="34"/>
                    </a:lnTo>
                    <a:lnTo>
                      <a:pt x="12" y="38"/>
                    </a:lnTo>
                    <a:lnTo>
                      <a:pt x="14" y="40"/>
                    </a:lnTo>
                    <a:lnTo>
                      <a:pt x="17" y="43"/>
                    </a:lnTo>
                    <a:lnTo>
                      <a:pt x="20" y="44"/>
                    </a:lnTo>
                    <a:lnTo>
                      <a:pt x="24" y="46"/>
                    </a:lnTo>
                    <a:lnTo>
                      <a:pt x="28" y="46"/>
                    </a:lnTo>
                    <a:lnTo>
                      <a:pt x="28" y="54"/>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3" name="Freeform 56"/>
              <p:cNvSpPr>
                <a:spLocks/>
              </p:cNvSpPr>
              <p:nvPr/>
            </p:nvSpPr>
            <p:spPr bwMode="gray">
              <a:xfrm>
                <a:off x="5994" y="2218"/>
                <a:ext cx="32" cy="32"/>
              </a:xfrm>
              <a:custGeom>
                <a:avLst/>
                <a:gdLst>
                  <a:gd name="T0" fmla="*/ 31 w 32"/>
                  <a:gd name="T1" fmla="*/ 32 h 32"/>
                  <a:gd name="T2" fmla="*/ 25 w 32"/>
                  <a:gd name="T3" fmla="*/ 31 h 32"/>
                  <a:gd name="T4" fmla="*/ 20 w 32"/>
                  <a:gd name="T5" fmla="*/ 30 h 32"/>
                  <a:gd name="T6" fmla="*/ 17 w 32"/>
                  <a:gd name="T7" fmla="*/ 28 h 32"/>
                  <a:gd name="T8" fmla="*/ 14 w 32"/>
                  <a:gd name="T9" fmla="*/ 26 h 32"/>
                  <a:gd name="T10" fmla="*/ 9 w 32"/>
                  <a:gd name="T11" fmla="*/ 23 h 32"/>
                  <a:gd name="T12" fmla="*/ 6 w 32"/>
                  <a:gd name="T13" fmla="*/ 19 h 32"/>
                  <a:gd name="T14" fmla="*/ 3 w 32"/>
                  <a:gd name="T15" fmla="*/ 13 h 32"/>
                  <a:gd name="T16" fmla="*/ 1 w 32"/>
                  <a:gd name="T17" fmla="*/ 7 h 32"/>
                  <a:gd name="T18" fmla="*/ 0 w 32"/>
                  <a:gd name="T19" fmla="*/ 2 h 32"/>
                  <a:gd name="T20" fmla="*/ 16 w 32"/>
                  <a:gd name="T21" fmla="*/ 0 h 32"/>
                  <a:gd name="T22" fmla="*/ 17 w 32"/>
                  <a:gd name="T23" fmla="*/ 4 h 32"/>
                  <a:gd name="T24" fmla="*/ 17 w 32"/>
                  <a:gd name="T25" fmla="*/ 7 h 32"/>
                  <a:gd name="T26" fmla="*/ 19 w 32"/>
                  <a:gd name="T27" fmla="*/ 9 h 32"/>
                  <a:gd name="T28" fmla="*/ 21 w 32"/>
                  <a:gd name="T29" fmla="*/ 11 h 32"/>
                  <a:gd name="T30" fmla="*/ 24 w 32"/>
                  <a:gd name="T31" fmla="*/ 14 h 32"/>
                  <a:gd name="T32" fmla="*/ 25 w 32"/>
                  <a:gd name="T33" fmla="*/ 14 h 32"/>
                  <a:gd name="T34" fmla="*/ 25 w 32"/>
                  <a:gd name="T35" fmla="*/ 15 h 32"/>
                  <a:gd name="T36" fmla="*/ 28 w 32"/>
                  <a:gd name="T37" fmla="*/ 16 h 32"/>
                  <a:gd name="T38" fmla="*/ 32 w 32"/>
                  <a:gd name="T39" fmla="*/ 16 h 32"/>
                  <a:gd name="T40" fmla="*/ 31 w 32"/>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1" y="32"/>
                    </a:moveTo>
                    <a:lnTo>
                      <a:pt x="25" y="31"/>
                    </a:lnTo>
                    <a:lnTo>
                      <a:pt x="20" y="30"/>
                    </a:lnTo>
                    <a:lnTo>
                      <a:pt x="17" y="28"/>
                    </a:lnTo>
                    <a:lnTo>
                      <a:pt x="14" y="26"/>
                    </a:lnTo>
                    <a:lnTo>
                      <a:pt x="9" y="23"/>
                    </a:lnTo>
                    <a:lnTo>
                      <a:pt x="6" y="19"/>
                    </a:lnTo>
                    <a:lnTo>
                      <a:pt x="3" y="13"/>
                    </a:lnTo>
                    <a:lnTo>
                      <a:pt x="1" y="7"/>
                    </a:lnTo>
                    <a:lnTo>
                      <a:pt x="0" y="2"/>
                    </a:lnTo>
                    <a:lnTo>
                      <a:pt x="16" y="0"/>
                    </a:lnTo>
                    <a:lnTo>
                      <a:pt x="17" y="4"/>
                    </a:lnTo>
                    <a:lnTo>
                      <a:pt x="17" y="7"/>
                    </a:lnTo>
                    <a:lnTo>
                      <a:pt x="19" y="9"/>
                    </a:lnTo>
                    <a:lnTo>
                      <a:pt x="21" y="11"/>
                    </a:lnTo>
                    <a:lnTo>
                      <a:pt x="24" y="14"/>
                    </a:lnTo>
                    <a:lnTo>
                      <a:pt x="25" y="14"/>
                    </a:lnTo>
                    <a:lnTo>
                      <a:pt x="25" y="15"/>
                    </a:lnTo>
                    <a:lnTo>
                      <a:pt x="28" y="16"/>
                    </a:lnTo>
                    <a:lnTo>
                      <a:pt x="32" y="16"/>
                    </a:lnTo>
                    <a:lnTo>
                      <a:pt x="31" y="3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4" name="Freeform 57"/>
              <p:cNvSpPr>
                <a:spLocks/>
              </p:cNvSpPr>
              <p:nvPr/>
            </p:nvSpPr>
            <p:spPr bwMode="gray">
              <a:xfrm>
                <a:off x="5994" y="2188"/>
                <a:ext cx="32" cy="32"/>
              </a:xfrm>
              <a:custGeom>
                <a:avLst/>
                <a:gdLst>
                  <a:gd name="T0" fmla="*/ 0 w 32"/>
                  <a:gd name="T1" fmla="*/ 30 h 32"/>
                  <a:gd name="T2" fmla="*/ 1 w 32"/>
                  <a:gd name="T3" fmla="*/ 24 h 32"/>
                  <a:gd name="T4" fmla="*/ 3 w 32"/>
                  <a:gd name="T5" fmla="*/ 19 h 32"/>
                  <a:gd name="T6" fmla="*/ 4 w 32"/>
                  <a:gd name="T7" fmla="*/ 16 h 32"/>
                  <a:gd name="T8" fmla="*/ 6 w 32"/>
                  <a:gd name="T9" fmla="*/ 13 h 32"/>
                  <a:gd name="T10" fmla="*/ 9 w 32"/>
                  <a:gd name="T11" fmla="*/ 9 h 32"/>
                  <a:gd name="T12" fmla="*/ 14 w 32"/>
                  <a:gd name="T13" fmla="*/ 5 h 32"/>
                  <a:gd name="T14" fmla="*/ 19 w 32"/>
                  <a:gd name="T15" fmla="*/ 2 h 32"/>
                  <a:gd name="T16" fmla="*/ 25 w 32"/>
                  <a:gd name="T17" fmla="*/ 0 h 32"/>
                  <a:gd name="T18" fmla="*/ 31 w 32"/>
                  <a:gd name="T19" fmla="*/ 0 h 32"/>
                  <a:gd name="T20" fmla="*/ 32 w 32"/>
                  <a:gd name="T21" fmla="*/ 16 h 32"/>
                  <a:gd name="T22" fmla="*/ 28 w 32"/>
                  <a:gd name="T23" fmla="*/ 16 h 32"/>
                  <a:gd name="T24" fmla="*/ 25 w 32"/>
                  <a:gd name="T25" fmla="*/ 17 h 32"/>
                  <a:gd name="T26" fmla="*/ 23 w 32"/>
                  <a:gd name="T27" fmla="*/ 18 h 32"/>
                  <a:gd name="T28" fmla="*/ 21 w 32"/>
                  <a:gd name="T29" fmla="*/ 20 h 32"/>
                  <a:gd name="T30" fmla="*/ 19 w 32"/>
                  <a:gd name="T31" fmla="*/ 23 h 32"/>
                  <a:gd name="T32" fmla="*/ 18 w 32"/>
                  <a:gd name="T33" fmla="*/ 24 h 32"/>
                  <a:gd name="T34" fmla="*/ 18 w 32"/>
                  <a:gd name="T35" fmla="*/ 25 h 32"/>
                  <a:gd name="T36" fmla="*/ 17 w 32"/>
                  <a:gd name="T37" fmla="*/ 28 h 32"/>
                  <a:gd name="T38" fmla="*/ 16 w 32"/>
                  <a:gd name="T39" fmla="*/ 32 h 32"/>
                  <a:gd name="T40" fmla="*/ 0 w 32"/>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0" y="30"/>
                    </a:moveTo>
                    <a:lnTo>
                      <a:pt x="1" y="24"/>
                    </a:lnTo>
                    <a:lnTo>
                      <a:pt x="3" y="19"/>
                    </a:lnTo>
                    <a:lnTo>
                      <a:pt x="4" y="16"/>
                    </a:lnTo>
                    <a:lnTo>
                      <a:pt x="6" y="13"/>
                    </a:lnTo>
                    <a:lnTo>
                      <a:pt x="9" y="9"/>
                    </a:lnTo>
                    <a:lnTo>
                      <a:pt x="14" y="5"/>
                    </a:lnTo>
                    <a:lnTo>
                      <a:pt x="19" y="2"/>
                    </a:lnTo>
                    <a:lnTo>
                      <a:pt x="25" y="0"/>
                    </a:lnTo>
                    <a:lnTo>
                      <a:pt x="31" y="0"/>
                    </a:lnTo>
                    <a:lnTo>
                      <a:pt x="32" y="16"/>
                    </a:lnTo>
                    <a:lnTo>
                      <a:pt x="28" y="16"/>
                    </a:lnTo>
                    <a:lnTo>
                      <a:pt x="25" y="17"/>
                    </a:lnTo>
                    <a:lnTo>
                      <a:pt x="23" y="18"/>
                    </a:lnTo>
                    <a:lnTo>
                      <a:pt x="21" y="20"/>
                    </a:lnTo>
                    <a:lnTo>
                      <a:pt x="19" y="23"/>
                    </a:lnTo>
                    <a:lnTo>
                      <a:pt x="18" y="24"/>
                    </a:lnTo>
                    <a:lnTo>
                      <a:pt x="18" y="25"/>
                    </a:lnTo>
                    <a:lnTo>
                      <a:pt x="17" y="28"/>
                    </a:lnTo>
                    <a:lnTo>
                      <a:pt x="16"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5" name="Freeform 58"/>
              <p:cNvSpPr>
                <a:spLocks/>
              </p:cNvSpPr>
              <p:nvPr/>
            </p:nvSpPr>
            <p:spPr bwMode="gray">
              <a:xfrm>
                <a:off x="5994" y="2218"/>
                <a:ext cx="16" cy="2"/>
              </a:xfrm>
              <a:custGeom>
                <a:avLst/>
                <a:gdLst>
                  <a:gd name="T0" fmla="*/ 0 w 16"/>
                  <a:gd name="T1" fmla="*/ 2 h 2"/>
                  <a:gd name="T2" fmla="*/ 0 w 16"/>
                  <a:gd name="T3" fmla="*/ 1 h 2"/>
                  <a:gd name="T4" fmla="*/ 0 w 16"/>
                  <a:gd name="T5" fmla="*/ 0 h 2"/>
                  <a:gd name="T6" fmla="*/ 16 w 16"/>
                  <a:gd name="T7" fmla="*/ 2 h 2"/>
                  <a:gd name="T8" fmla="*/ 16 w 16"/>
                  <a:gd name="T9" fmla="*/ 0 h 2"/>
                  <a:gd name="T10" fmla="*/ 0 w 16"/>
                  <a:gd name="T11" fmla="*/ 2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0" y="2"/>
                    </a:moveTo>
                    <a:lnTo>
                      <a:pt x="0" y="1"/>
                    </a:lnTo>
                    <a:lnTo>
                      <a:pt x="0" y="0"/>
                    </a:lnTo>
                    <a:lnTo>
                      <a:pt x="16" y="2"/>
                    </a:lnTo>
                    <a:lnTo>
                      <a:pt x="16" y="0"/>
                    </a:lnTo>
                    <a:lnTo>
                      <a:pt x="0"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6" name="Freeform 59"/>
              <p:cNvSpPr>
                <a:spLocks/>
              </p:cNvSpPr>
              <p:nvPr/>
            </p:nvSpPr>
            <p:spPr bwMode="gray">
              <a:xfrm>
                <a:off x="6025" y="2188"/>
                <a:ext cx="32" cy="32"/>
              </a:xfrm>
              <a:custGeom>
                <a:avLst/>
                <a:gdLst>
                  <a:gd name="T0" fmla="*/ 1 w 32"/>
                  <a:gd name="T1" fmla="*/ 0 h 32"/>
                  <a:gd name="T2" fmla="*/ 7 w 32"/>
                  <a:gd name="T3" fmla="*/ 0 h 32"/>
                  <a:gd name="T4" fmla="*/ 12 w 32"/>
                  <a:gd name="T5" fmla="*/ 2 h 32"/>
                  <a:gd name="T6" fmla="*/ 15 w 32"/>
                  <a:gd name="T7" fmla="*/ 3 h 32"/>
                  <a:gd name="T8" fmla="*/ 18 w 32"/>
                  <a:gd name="T9" fmla="*/ 5 h 32"/>
                  <a:gd name="T10" fmla="*/ 22 w 32"/>
                  <a:gd name="T11" fmla="*/ 9 h 32"/>
                  <a:gd name="T12" fmla="*/ 26 w 32"/>
                  <a:gd name="T13" fmla="*/ 13 h 32"/>
                  <a:gd name="T14" fmla="*/ 29 w 32"/>
                  <a:gd name="T15" fmla="*/ 19 h 32"/>
                  <a:gd name="T16" fmla="*/ 31 w 32"/>
                  <a:gd name="T17" fmla="*/ 25 h 32"/>
                  <a:gd name="T18" fmla="*/ 32 w 32"/>
                  <a:gd name="T19" fmla="*/ 30 h 32"/>
                  <a:gd name="T20" fmla="*/ 16 w 32"/>
                  <a:gd name="T21" fmla="*/ 32 h 32"/>
                  <a:gd name="T22" fmla="*/ 15 w 32"/>
                  <a:gd name="T23" fmla="*/ 28 h 32"/>
                  <a:gd name="T24" fmla="*/ 14 w 32"/>
                  <a:gd name="T25" fmla="*/ 25 h 32"/>
                  <a:gd name="T26" fmla="*/ 13 w 32"/>
                  <a:gd name="T27" fmla="*/ 22 h 32"/>
                  <a:gd name="T28" fmla="*/ 11 w 32"/>
                  <a:gd name="T29" fmla="*/ 20 h 32"/>
                  <a:gd name="T30" fmla="*/ 8 w 32"/>
                  <a:gd name="T31" fmla="*/ 18 h 32"/>
                  <a:gd name="T32" fmla="*/ 8 w 32"/>
                  <a:gd name="T33" fmla="*/ 17 h 32"/>
                  <a:gd name="T34" fmla="*/ 7 w 32"/>
                  <a:gd name="T35" fmla="*/ 17 h 32"/>
                  <a:gd name="T36" fmla="*/ 4 w 32"/>
                  <a:gd name="T37" fmla="*/ 16 h 32"/>
                  <a:gd name="T38" fmla="*/ 0 w 32"/>
                  <a:gd name="T39" fmla="*/ 16 h 32"/>
                  <a:gd name="T40" fmla="*/ 1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1" y="0"/>
                    </a:moveTo>
                    <a:lnTo>
                      <a:pt x="7" y="0"/>
                    </a:lnTo>
                    <a:lnTo>
                      <a:pt x="12" y="2"/>
                    </a:lnTo>
                    <a:lnTo>
                      <a:pt x="15" y="3"/>
                    </a:lnTo>
                    <a:lnTo>
                      <a:pt x="18" y="5"/>
                    </a:lnTo>
                    <a:lnTo>
                      <a:pt x="22" y="9"/>
                    </a:lnTo>
                    <a:lnTo>
                      <a:pt x="26" y="13"/>
                    </a:lnTo>
                    <a:lnTo>
                      <a:pt x="29" y="19"/>
                    </a:lnTo>
                    <a:lnTo>
                      <a:pt x="31" y="25"/>
                    </a:lnTo>
                    <a:lnTo>
                      <a:pt x="32" y="30"/>
                    </a:lnTo>
                    <a:lnTo>
                      <a:pt x="16" y="32"/>
                    </a:lnTo>
                    <a:lnTo>
                      <a:pt x="15" y="28"/>
                    </a:lnTo>
                    <a:lnTo>
                      <a:pt x="14" y="25"/>
                    </a:lnTo>
                    <a:lnTo>
                      <a:pt x="13" y="22"/>
                    </a:lnTo>
                    <a:lnTo>
                      <a:pt x="11" y="20"/>
                    </a:lnTo>
                    <a:lnTo>
                      <a:pt x="8" y="18"/>
                    </a:lnTo>
                    <a:lnTo>
                      <a:pt x="8" y="17"/>
                    </a:lnTo>
                    <a:lnTo>
                      <a:pt x="7" y="17"/>
                    </a:lnTo>
                    <a:lnTo>
                      <a:pt x="4" y="16"/>
                    </a:lnTo>
                    <a:lnTo>
                      <a:pt x="0" y="16"/>
                    </a:lnTo>
                    <a:lnTo>
                      <a:pt x="1"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7" name="Freeform 60"/>
              <p:cNvSpPr>
                <a:spLocks/>
              </p:cNvSpPr>
              <p:nvPr/>
            </p:nvSpPr>
            <p:spPr bwMode="gray">
              <a:xfrm>
                <a:off x="6025" y="2188"/>
                <a:ext cx="1" cy="16"/>
              </a:xfrm>
              <a:custGeom>
                <a:avLst/>
                <a:gdLst>
                  <a:gd name="T0" fmla="*/ 0 w 1"/>
                  <a:gd name="T1" fmla="*/ 0 h 16"/>
                  <a:gd name="T2" fmla="*/ 1 w 1"/>
                  <a:gd name="T3" fmla="*/ 0 h 16"/>
                  <a:gd name="T4" fmla="*/ 0 w 1"/>
                  <a:gd name="T5" fmla="*/ 16 h 16"/>
                  <a:gd name="T6" fmla="*/ 1 w 1"/>
                  <a:gd name="T7" fmla="*/ 16 h 16"/>
                  <a:gd name="T8" fmla="*/ 0 w 1"/>
                  <a:gd name="T9" fmla="*/ 0 h 16"/>
                  <a:gd name="T10" fmla="*/ 0 60000 65536"/>
                  <a:gd name="T11" fmla="*/ 0 60000 65536"/>
                  <a:gd name="T12" fmla="*/ 0 60000 65536"/>
                  <a:gd name="T13" fmla="*/ 0 60000 65536"/>
                  <a:gd name="T14" fmla="*/ 0 60000 65536"/>
                  <a:gd name="T15" fmla="*/ 0 w 1"/>
                  <a:gd name="T16" fmla="*/ 0 h 16"/>
                  <a:gd name="T17" fmla="*/ 1 w 1"/>
                  <a:gd name="T18" fmla="*/ 16 h 16"/>
                </a:gdLst>
                <a:ahLst/>
                <a:cxnLst>
                  <a:cxn ang="T10">
                    <a:pos x="T0" y="T1"/>
                  </a:cxn>
                  <a:cxn ang="T11">
                    <a:pos x="T2" y="T3"/>
                  </a:cxn>
                  <a:cxn ang="T12">
                    <a:pos x="T4" y="T5"/>
                  </a:cxn>
                  <a:cxn ang="T13">
                    <a:pos x="T6" y="T7"/>
                  </a:cxn>
                  <a:cxn ang="T14">
                    <a:pos x="T8" y="T9"/>
                  </a:cxn>
                </a:cxnLst>
                <a:rect l="T15" t="T16" r="T17" b="T18"/>
                <a:pathLst>
                  <a:path w="1" h="16">
                    <a:moveTo>
                      <a:pt x="0" y="0"/>
                    </a:moveTo>
                    <a:lnTo>
                      <a:pt x="1" y="0"/>
                    </a:lnTo>
                    <a:lnTo>
                      <a:pt x="0" y="16"/>
                    </a:lnTo>
                    <a:lnTo>
                      <a:pt x="1"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8" name="Rectangle 61"/>
              <p:cNvSpPr>
                <a:spLocks noChangeArrowheads="1"/>
              </p:cNvSpPr>
              <p:nvPr/>
            </p:nvSpPr>
            <p:spPr bwMode="gray">
              <a:xfrm>
                <a:off x="6049" y="2211"/>
                <a:ext cx="53" cy="16"/>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9" name="Freeform 62"/>
              <p:cNvSpPr>
                <a:spLocks/>
              </p:cNvSpPr>
              <p:nvPr/>
            </p:nvSpPr>
            <p:spPr bwMode="gray">
              <a:xfrm>
                <a:off x="6041" y="2211"/>
                <a:ext cx="16" cy="16"/>
              </a:xfrm>
              <a:custGeom>
                <a:avLst/>
                <a:gdLst>
                  <a:gd name="T0" fmla="*/ 0 w 16"/>
                  <a:gd name="T1" fmla="*/ 9 h 16"/>
                  <a:gd name="T2" fmla="*/ 0 w 16"/>
                  <a:gd name="T3" fmla="*/ 16 h 16"/>
                  <a:gd name="T4" fmla="*/ 8 w 16"/>
                  <a:gd name="T5" fmla="*/ 16 h 16"/>
                  <a:gd name="T6" fmla="*/ 8 w 16"/>
                  <a:gd name="T7" fmla="*/ 0 h 16"/>
                  <a:gd name="T8" fmla="*/ 16 w 16"/>
                  <a:gd name="T9" fmla="*/ 7 h 16"/>
                  <a:gd name="T10" fmla="*/ 0 w 16"/>
                  <a:gd name="T11" fmla="*/ 9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0" y="9"/>
                    </a:moveTo>
                    <a:lnTo>
                      <a:pt x="0" y="16"/>
                    </a:lnTo>
                    <a:lnTo>
                      <a:pt x="8" y="16"/>
                    </a:lnTo>
                    <a:lnTo>
                      <a:pt x="8" y="0"/>
                    </a:lnTo>
                    <a:lnTo>
                      <a:pt x="16" y="7"/>
                    </a:lnTo>
                    <a:lnTo>
                      <a:pt x="0" y="9"/>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63"/>
              <p:cNvSpPr>
                <a:spLocks/>
              </p:cNvSpPr>
              <p:nvPr/>
            </p:nvSpPr>
            <p:spPr bwMode="gray">
              <a:xfrm>
                <a:off x="6094" y="2188"/>
                <a:ext cx="31" cy="32"/>
              </a:xfrm>
              <a:custGeom>
                <a:avLst/>
                <a:gdLst>
                  <a:gd name="T0" fmla="*/ 0 w 31"/>
                  <a:gd name="T1" fmla="*/ 30 h 32"/>
                  <a:gd name="T2" fmla="*/ 0 w 31"/>
                  <a:gd name="T3" fmla="*/ 25 h 32"/>
                  <a:gd name="T4" fmla="*/ 2 w 31"/>
                  <a:gd name="T5" fmla="*/ 19 h 32"/>
                  <a:gd name="T6" fmla="*/ 5 w 31"/>
                  <a:gd name="T7" fmla="*/ 13 h 32"/>
                  <a:gd name="T8" fmla="*/ 8 w 31"/>
                  <a:gd name="T9" fmla="*/ 9 h 32"/>
                  <a:gd name="T10" fmla="*/ 13 w 31"/>
                  <a:gd name="T11" fmla="*/ 5 h 32"/>
                  <a:gd name="T12" fmla="*/ 18 w 31"/>
                  <a:gd name="T13" fmla="*/ 2 h 32"/>
                  <a:gd name="T14" fmla="*/ 24 w 31"/>
                  <a:gd name="T15" fmla="*/ 0 h 32"/>
                  <a:gd name="T16" fmla="*/ 29 w 31"/>
                  <a:gd name="T17" fmla="*/ 0 h 32"/>
                  <a:gd name="T18" fmla="*/ 31 w 31"/>
                  <a:gd name="T19" fmla="*/ 16 h 32"/>
                  <a:gd name="T20" fmla="*/ 27 w 31"/>
                  <a:gd name="T21" fmla="*/ 16 h 32"/>
                  <a:gd name="T22" fmla="*/ 24 w 31"/>
                  <a:gd name="T23" fmla="*/ 17 h 32"/>
                  <a:gd name="T24" fmla="*/ 22 w 31"/>
                  <a:gd name="T25" fmla="*/ 18 h 32"/>
                  <a:gd name="T26" fmla="*/ 20 w 31"/>
                  <a:gd name="T27" fmla="*/ 20 h 32"/>
                  <a:gd name="T28" fmla="*/ 18 w 31"/>
                  <a:gd name="T29" fmla="*/ 22 h 32"/>
                  <a:gd name="T30" fmla="*/ 17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0" y="25"/>
                    </a:lnTo>
                    <a:lnTo>
                      <a:pt x="2" y="19"/>
                    </a:lnTo>
                    <a:lnTo>
                      <a:pt x="5" y="13"/>
                    </a:lnTo>
                    <a:lnTo>
                      <a:pt x="8" y="9"/>
                    </a:lnTo>
                    <a:lnTo>
                      <a:pt x="13" y="5"/>
                    </a:lnTo>
                    <a:lnTo>
                      <a:pt x="18" y="2"/>
                    </a:lnTo>
                    <a:lnTo>
                      <a:pt x="24" y="0"/>
                    </a:lnTo>
                    <a:lnTo>
                      <a:pt x="29" y="0"/>
                    </a:lnTo>
                    <a:lnTo>
                      <a:pt x="31" y="16"/>
                    </a:lnTo>
                    <a:lnTo>
                      <a:pt x="27" y="16"/>
                    </a:lnTo>
                    <a:lnTo>
                      <a:pt x="24" y="17"/>
                    </a:lnTo>
                    <a:lnTo>
                      <a:pt x="22" y="18"/>
                    </a:lnTo>
                    <a:lnTo>
                      <a:pt x="20" y="20"/>
                    </a:lnTo>
                    <a:lnTo>
                      <a:pt x="18" y="22"/>
                    </a:lnTo>
                    <a:lnTo>
                      <a:pt x="17" y="25"/>
                    </a:lnTo>
                    <a:lnTo>
                      <a:pt x="16" y="28"/>
                    </a:lnTo>
                    <a:lnTo>
                      <a:pt x="15"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64"/>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65"/>
              <p:cNvSpPr>
                <a:spLocks/>
              </p:cNvSpPr>
              <p:nvPr/>
            </p:nvSpPr>
            <p:spPr bwMode="gray">
              <a:xfrm>
                <a:off x="6123" y="2188"/>
                <a:ext cx="32" cy="32"/>
              </a:xfrm>
              <a:custGeom>
                <a:avLst/>
                <a:gdLst>
                  <a:gd name="T0" fmla="*/ 2 w 32"/>
                  <a:gd name="T1" fmla="*/ 0 h 32"/>
                  <a:gd name="T2" fmla="*/ 7 w 32"/>
                  <a:gd name="T3" fmla="*/ 0 h 32"/>
                  <a:gd name="T4" fmla="*/ 13 w 32"/>
                  <a:gd name="T5" fmla="*/ 2 h 32"/>
                  <a:gd name="T6" fmla="*/ 16 w 32"/>
                  <a:gd name="T7" fmla="*/ 3 h 32"/>
                  <a:gd name="T8" fmla="*/ 19 w 32"/>
                  <a:gd name="T9" fmla="*/ 5 h 32"/>
                  <a:gd name="T10" fmla="*/ 23 w 32"/>
                  <a:gd name="T11" fmla="*/ 9 h 32"/>
                  <a:gd name="T12" fmla="*/ 27 w 32"/>
                  <a:gd name="T13" fmla="*/ 13 h 32"/>
                  <a:gd name="T14" fmla="*/ 30 w 32"/>
                  <a:gd name="T15" fmla="*/ 19 h 32"/>
                  <a:gd name="T16" fmla="*/ 32 w 32"/>
                  <a:gd name="T17" fmla="*/ 25 h 32"/>
                  <a:gd name="T18" fmla="*/ 32 w 32"/>
                  <a:gd name="T19" fmla="*/ 30 h 32"/>
                  <a:gd name="T20" fmla="*/ 16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6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0"/>
                    </a:lnTo>
                    <a:lnTo>
                      <a:pt x="13" y="2"/>
                    </a:lnTo>
                    <a:lnTo>
                      <a:pt x="16" y="3"/>
                    </a:lnTo>
                    <a:lnTo>
                      <a:pt x="19" y="5"/>
                    </a:lnTo>
                    <a:lnTo>
                      <a:pt x="23" y="9"/>
                    </a:lnTo>
                    <a:lnTo>
                      <a:pt x="27" y="13"/>
                    </a:lnTo>
                    <a:lnTo>
                      <a:pt x="30" y="19"/>
                    </a:lnTo>
                    <a:lnTo>
                      <a:pt x="32" y="25"/>
                    </a:lnTo>
                    <a:lnTo>
                      <a:pt x="32" y="30"/>
                    </a:lnTo>
                    <a:lnTo>
                      <a:pt x="16" y="32"/>
                    </a:lnTo>
                    <a:lnTo>
                      <a:pt x="16" y="28"/>
                    </a:lnTo>
                    <a:lnTo>
                      <a:pt x="15" y="25"/>
                    </a:lnTo>
                    <a:lnTo>
                      <a:pt x="14" y="22"/>
                    </a:lnTo>
                    <a:lnTo>
                      <a:pt x="12" y="20"/>
                    </a:lnTo>
                    <a:lnTo>
                      <a:pt x="9" y="18"/>
                    </a:lnTo>
                    <a:lnTo>
                      <a:pt x="8" y="17"/>
                    </a:lnTo>
                    <a:lnTo>
                      <a:pt x="7" y="17"/>
                    </a:lnTo>
                    <a:lnTo>
                      <a:pt x="4" y="16"/>
                    </a:lnTo>
                    <a:lnTo>
                      <a:pt x="0" y="16"/>
                    </a:lnTo>
                    <a:lnTo>
                      <a:pt x="2"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66"/>
              <p:cNvSpPr>
                <a:spLocks/>
              </p:cNvSpPr>
              <p:nvPr/>
            </p:nvSpPr>
            <p:spPr bwMode="gray">
              <a:xfrm>
                <a:off x="6123" y="2188"/>
                <a:ext cx="2" cy="16"/>
              </a:xfrm>
              <a:custGeom>
                <a:avLst/>
                <a:gdLst>
                  <a:gd name="T0" fmla="*/ 0 w 2"/>
                  <a:gd name="T1" fmla="*/ 0 h 16"/>
                  <a:gd name="T2" fmla="*/ 1 w 2"/>
                  <a:gd name="T3" fmla="*/ 0 h 16"/>
                  <a:gd name="T4" fmla="*/ 2 w 2"/>
                  <a:gd name="T5" fmla="*/ 0 h 16"/>
                  <a:gd name="T6" fmla="*/ 0 w 2"/>
                  <a:gd name="T7" fmla="*/ 16 h 16"/>
                  <a:gd name="T8" fmla="*/ 2 w 2"/>
                  <a:gd name="T9" fmla="*/ 16 h 16"/>
                  <a:gd name="T10" fmla="*/ 0 w 2"/>
                  <a:gd name="T11" fmla="*/ 0 h 16"/>
                  <a:gd name="T12" fmla="*/ 0 60000 65536"/>
                  <a:gd name="T13" fmla="*/ 0 60000 65536"/>
                  <a:gd name="T14" fmla="*/ 0 60000 65536"/>
                  <a:gd name="T15" fmla="*/ 0 60000 65536"/>
                  <a:gd name="T16" fmla="*/ 0 60000 65536"/>
                  <a:gd name="T17" fmla="*/ 0 60000 65536"/>
                  <a:gd name="T18" fmla="*/ 0 w 2"/>
                  <a:gd name="T19" fmla="*/ 0 h 16"/>
                  <a:gd name="T20" fmla="*/ 2 w 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 h="16">
                    <a:moveTo>
                      <a:pt x="0" y="0"/>
                    </a:moveTo>
                    <a:lnTo>
                      <a:pt x="1" y="0"/>
                    </a:lnTo>
                    <a:lnTo>
                      <a:pt x="2" y="0"/>
                    </a:lnTo>
                    <a:lnTo>
                      <a:pt x="0" y="16"/>
                    </a:lnTo>
                    <a:lnTo>
                      <a:pt x="2"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67"/>
              <p:cNvSpPr>
                <a:spLocks/>
              </p:cNvSpPr>
              <p:nvPr/>
            </p:nvSpPr>
            <p:spPr bwMode="gray">
              <a:xfrm>
                <a:off x="6123" y="2218"/>
                <a:ext cx="32" cy="32"/>
              </a:xfrm>
              <a:custGeom>
                <a:avLst/>
                <a:gdLst>
                  <a:gd name="T0" fmla="*/ 32 w 32"/>
                  <a:gd name="T1" fmla="*/ 2 h 32"/>
                  <a:gd name="T2" fmla="*/ 32 w 32"/>
                  <a:gd name="T3" fmla="*/ 7 h 32"/>
                  <a:gd name="T4" fmla="*/ 30 w 32"/>
                  <a:gd name="T5" fmla="*/ 13 h 32"/>
                  <a:gd name="T6" fmla="*/ 29 w 32"/>
                  <a:gd name="T7" fmla="*/ 16 h 32"/>
                  <a:gd name="T8" fmla="*/ 27 w 32"/>
                  <a:gd name="T9" fmla="*/ 19 h 32"/>
                  <a:gd name="T10" fmla="*/ 23 w 32"/>
                  <a:gd name="T11" fmla="*/ 23 h 32"/>
                  <a:gd name="T12" fmla="*/ 19 w 32"/>
                  <a:gd name="T13" fmla="*/ 27 h 32"/>
                  <a:gd name="T14" fmla="*/ 13 w 32"/>
                  <a:gd name="T15" fmla="*/ 29 h 32"/>
                  <a:gd name="T16" fmla="*/ 8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1 h 32"/>
                  <a:gd name="T30" fmla="*/ 14 w 32"/>
                  <a:gd name="T31" fmla="*/ 9 h 32"/>
                  <a:gd name="T32" fmla="*/ 15 w 32"/>
                  <a:gd name="T33" fmla="*/ 8 h 32"/>
                  <a:gd name="T34" fmla="*/ 15 w 32"/>
                  <a:gd name="T35" fmla="*/ 7 h 32"/>
                  <a:gd name="T36" fmla="*/ 16 w 32"/>
                  <a:gd name="T37" fmla="*/ 4 h 32"/>
                  <a:gd name="T38" fmla="*/ 16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2" y="7"/>
                    </a:lnTo>
                    <a:lnTo>
                      <a:pt x="30" y="13"/>
                    </a:lnTo>
                    <a:lnTo>
                      <a:pt x="29" y="16"/>
                    </a:lnTo>
                    <a:lnTo>
                      <a:pt x="27" y="19"/>
                    </a:lnTo>
                    <a:lnTo>
                      <a:pt x="23" y="23"/>
                    </a:lnTo>
                    <a:lnTo>
                      <a:pt x="19" y="27"/>
                    </a:lnTo>
                    <a:lnTo>
                      <a:pt x="13" y="29"/>
                    </a:lnTo>
                    <a:lnTo>
                      <a:pt x="8" y="31"/>
                    </a:lnTo>
                    <a:lnTo>
                      <a:pt x="2" y="32"/>
                    </a:lnTo>
                    <a:lnTo>
                      <a:pt x="0" y="16"/>
                    </a:lnTo>
                    <a:lnTo>
                      <a:pt x="4" y="16"/>
                    </a:lnTo>
                    <a:lnTo>
                      <a:pt x="7" y="15"/>
                    </a:lnTo>
                    <a:lnTo>
                      <a:pt x="10" y="14"/>
                    </a:lnTo>
                    <a:lnTo>
                      <a:pt x="12" y="11"/>
                    </a:lnTo>
                    <a:lnTo>
                      <a:pt x="14" y="9"/>
                    </a:lnTo>
                    <a:lnTo>
                      <a:pt x="15" y="8"/>
                    </a:lnTo>
                    <a:lnTo>
                      <a:pt x="15" y="7"/>
                    </a:lnTo>
                    <a:lnTo>
                      <a:pt x="16" y="4"/>
                    </a:lnTo>
                    <a:lnTo>
                      <a:pt x="16" y="0"/>
                    </a:lnTo>
                    <a:lnTo>
                      <a:pt x="32"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5" name="Freeform 68"/>
              <p:cNvSpPr>
                <a:spLocks/>
              </p:cNvSpPr>
              <p:nvPr/>
            </p:nvSpPr>
            <p:spPr bwMode="gray">
              <a:xfrm>
                <a:off x="6139" y="2218"/>
                <a:ext cx="16" cy="2"/>
              </a:xfrm>
              <a:custGeom>
                <a:avLst/>
                <a:gdLst>
                  <a:gd name="T0" fmla="*/ 16 w 16"/>
                  <a:gd name="T1" fmla="*/ 0 h 2"/>
                  <a:gd name="T2" fmla="*/ 16 w 16"/>
                  <a:gd name="T3" fmla="*/ 1 h 2"/>
                  <a:gd name="T4" fmla="*/ 16 w 16"/>
                  <a:gd name="T5" fmla="*/ 2 h 2"/>
                  <a:gd name="T6" fmla="*/ 0 w 16"/>
                  <a:gd name="T7" fmla="*/ 0 h 2"/>
                  <a:gd name="T8" fmla="*/ 0 w 16"/>
                  <a:gd name="T9" fmla="*/ 2 h 2"/>
                  <a:gd name="T10" fmla="*/ 16 w 16"/>
                  <a:gd name="T11" fmla="*/ 0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16" y="0"/>
                    </a:moveTo>
                    <a:lnTo>
                      <a:pt x="16" y="1"/>
                    </a:lnTo>
                    <a:lnTo>
                      <a:pt x="16" y="2"/>
                    </a:lnTo>
                    <a:lnTo>
                      <a:pt x="0" y="0"/>
                    </a:lnTo>
                    <a:lnTo>
                      <a:pt x="0" y="2"/>
                    </a:lnTo>
                    <a:lnTo>
                      <a:pt x="16"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6" name="Oval 69"/>
              <p:cNvSpPr>
                <a:spLocks noChangeArrowheads="1"/>
              </p:cNvSpPr>
              <p:nvPr/>
            </p:nvSpPr>
            <p:spPr bwMode="gray">
              <a:xfrm>
                <a:off x="6116"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7" name="Oval 70"/>
              <p:cNvSpPr>
                <a:spLocks noChangeArrowheads="1"/>
              </p:cNvSpPr>
              <p:nvPr/>
            </p:nvSpPr>
            <p:spPr bwMode="gray">
              <a:xfrm>
                <a:off x="6018"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8" name="Freeform 71"/>
              <p:cNvSpPr>
                <a:spLocks/>
              </p:cNvSpPr>
              <p:nvPr/>
            </p:nvSpPr>
            <p:spPr bwMode="gray">
              <a:xfrm>
                <a:off x="5995" y="2218"/>
                <a:ext cx="31" cy="32"/>
              </a:xfrm>
              <a:custGeom>
                <a:avLst/>
                <a:gdLst>
                  <a:gd name="T0" fmla="*/ 30 w 31"/>
                  <a:gd name="T1" fmla="*/ 32 h 32"/>
                  <a:gd name="T2" fmla="*/ 24 w 31"/>
                  <a:gd name="T3" fmla="*/ 31 h 32"/>
                  <a:gd name="T4" fmla="*/ 19 w 31"/>
                  <a:gd name="T5" fmla="*/ 29 h 32"/>
                  <a:gd name="T6" fmla="*/ 16 w 31"/>
                  <a:gd name="T7" fmla="*/ 28 h 32"/>
                  <a:gd name="T8" fmla="*/ 13 w 31"/>
                  <a:gd name="T9" fmla="*/ 26 h 32"/>
                  <a:gd name="T10" fmla="*/ 9 w 31"/>
                  <a:gd name="T11" fmla="*/ 23 h 32"/>
                  <a:gd name="T12" fmla="*/ 5 w 31"/>
                  <a:gd name="T13" fmla="*/ 18 h 32"/>
                  <a:gd name="T14" fmla="*/ 2 w 31"/>
                  <a:gd name="T15" fmla="*/ 13 h 32"/>
                  <a:gd name="T16" fmla="*/ 0 w 31"/>
                  <a:gd name="T17" fmla="*/ 7 h 32"/>
                  <a:gd name="T18" fmla="*/ 0 w 31"/>
                  <a:gd name="T19" fmla="*/ 2 h 32"/>
                  <a:gd name="T20" fmla="*/ 15 w 31"/>
                  <a:gd name="T21" fmla="*/ 0 h 32"/>
                  <a:gd name="T22" fmla="*/ 15 w 31"/>
                  <a:gd name="T23" fmla="*/ 4 h 32"/>
                  <a:gd name="T24" fmla="*/ 16 w 31"/>
                  <a:gd name="T25" fmla="*/ 7 h 32"/>
                  <a:gd name="T26" fmla="*/ 18 w 31"/>
                  <a:gd name="T27" fmla="*/ 10 h 32"/>
                  <a:gd name="T28" fmla="*/ 20 w 31"/>
                  <a:gd name="T29" fmla="*/ 12 h 32"/>
                  <a:gd name="T30" fmla="*/ 22 w 31"/>
                  <a:gd name="T31" fmla="*/ 14 h 32"/>
                  <a:gd name="T32" fmla="*/ 23 w 31"/>
                  <a:gd name="T33" fmla="*/ 14 h 32"/>
                  <a:gd name="T34" fmla="*/ 24 w 31"/>
                  <a:gd name="T35" fmla="*/ 15 h 32"/>
                  <a:gd name="T36" fmla="*/ 27 w 31"/>
                  <a:gd name="T37" fmla="*/ 16 h 32"/>
                  <a:gd name="T38" fmla="*/ 31 w 31"/>
                  <a:gd name="T39" fmla="*/ 16 h 32"/>
                  <a:gd name="T40" fmla="*/ 30 w 31"/>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30" y="32"/>
                    </a:moveTo>
                    <a:lnTo>
                      <a:pt x="24" y="31"/>
                    </a:lnTo>
                    <a:lnTo>
                      <a:pt x="19" y="29"/>
                    </a:lnTo>
                    <a:lnTo>
                      <a:pt x="16" y="28"/>
                    </a:lnTo>
                    <a:lnTo>
                      <a:pt x="13" y="26"/>
                    </a:lnTo>
                    <a:lnTo>
                      <a:pt x="9" y="23"/>
                    </a:lnTo>
                    <a:lnTo>
                      <a:pt x="5" y="18"/>
                    </a:lnTo>
                    <a:lnTo>
                      <a:pt x="2" y="13"/>
                    </a:lnTo>
                    <a:lnTo>
                      <a:pt x="0" y="7"/>
                    </a:lnTo>
                    <a:lnTo>
                      <a:pt x="0" y="2"/>
                    </a:lnTo>
                    <a:lnTo>
                      <a:pt x="15" y="0"/>
                    </a:lnTo>
                    <a:lnTo>
                      <a:pt x="15" y="4"/>
                    </a:lnTo>
                    <a:lnTo>
                      <a:pt x="16" y="7"/>
                    </a:lnTo>
                    <a:lnTo>
                      <a:pt x="18" y="10"/>
                    </a:lnTo>
                    <a:lnTo>
                      <a:pt x="20" y="12"/>
                    </a:lnTo>
                    <a:lnTo>
                      <a:pt x="22" y="14"/>
                    </a:lnTo>
                    <a:lnTo>
                      <a:pt x="23" y="14"/>
                    </a:lnTo>
                    <a:lnTo>
                      <a:pt x="24" y="15"/>
                    </a:lnTo>
                    <a:lnTo>
                      <a:pt x="27" y="16"/>
                    </a:lnTo>
                    <a:lnTo>
                      <a:pt x="31" y="16"/>
                    </a:lnTo>
                    <a:lnTo>
                      <a:pt x="30" y="3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72"/>
              <p:cNvSpPr>
                <a:spLocks/>
              </p:cNvSpPr>
              <p:nvPr/>
            </p:nvSpPr>
            <p:spPr bwMode="gray">
              <a:xfrm>
                <a:off x="5995" y="2188"/>
                <a:ext cx="31" cy="32"/>
              </a:xfrm>
              <a:custGeom>
                <a:avLst/>
                <a:gdLst>
                  <a:gd name="T0" fmla="*/ 0 w 31"/>
                  <a:gd name="T1" fmla="*/ 30 h 32"/>
                  <a:gd name="T2" fmla="*/ 0 w 31"/>
                  <a:gd name="T3" fmla="*/ 25 h 32"/>
                  <a:gd name="T4" fmla="*/ 2 w 31"/>
                  <a:gd name="T5" fmla="*/ 19 h 32"/>
                  <a:gd name="T6" fmla="*/ 3 w 31"/>
                  <a:gd name="T7" fmla="*/ 16 h 32"/>
                  <a:gd name="T8" fmla="*/ 5 w 31"/>
                  <a:gd name="T9" fmla="*/ 13 h 32"/>
                  <a:gd name="T10" fmla="*/ 9 w 31"/>
                  <a:gd name="T11" fmla="*/ 9 h 32"/>
                  <a:gd name="T12" fmla="*/ 13 w 31"/>
                  <a:gd name="T13" fmla="*/ 5 h 32"/>
                  <a:gd name="T14" fmla="*/ 18 w 31"/>
                  <a:gd name="T15" fmla="*/ 2 h 32"/>
                  <a:gd name="T16" fmla="*/ 24 w 31"/>
                  <a:gd name="T17" fmla="*/ 1 h 32"/>
                  <a:gd name="T18" fmla="*/ 30 w 31"/>
                  <a:gd name="T19" fmla="*/ 0 h 32"/>
                  <a:gd name="T20" fmla="*/ 31 w 31"/>
                  <a:gd name="T21" fmla="*/ 15 h 32"/>
                  <a:gd name="T22" fmla="*/ 27 w 31"/>
                  <a:gd name="T23" fmla="*/ 16 h 32"/>
                  <a:gd name="T24" fmla="*/ 24 w 31"/>
                  <a:gd name="T25" fmla="*/ 17 h 32"/>
                  <a:gd name="T26" fmla="*/ 22 w 31"/>
                  <a:gd name="T27" fmla="*/ 18 h 32"/>
                  <a:gd name="T28" fmla="*/ 20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0" y="25"/>
                    </a:lnTo>
                    <a:lnTo>
                      <a:pt x="2" y="19"/>
                    </a:lnTo>
                    <a:lnTo>
                      <a:pt x="3" y="16"/>
                    </a:lnTo>
                    <a:lnTo>
                      <a:pt x="5" y="13"/>
                    </a:lnTo>
                    <a:lnTo>
                      <a:pt x="9" y="9"/>
                    </a:lnTo>
                    <a:lnTo>
                      <a:pt x="13" y="5"/>
                    </a:lnTo>
                    <a:lnTo>
                      <a:pt x="18" y="2"/>
                    </a:lnTo>
                    <a:lnTo>
                      <a:pt x="24" y="1"/>
                    </a:lnTo>
                    <a:lnTo>
                      <a:pt x="30" y="0"/>
                    </a:lnTo>
                    <a:lnTo>
                      <a:pt x="31" y="15"/>
                    </a:lnTo>
                    <a:lnTo>
                      <a:pt x="27" y="16"/>
                    </a:lnTo>
                    <a:lnTo>
                      <a:pt x="24" y="17"/>
                    </a:lnTo>
                    <a:lnTo>
                      <a:pt x="22" y="18"/>
                    </a:lnTo>
                    <a:lnTo>
                      <a:pt x="20" y="20"/>
                    </a:lnTo>
                    <a:lnTo>
                      <a:pt x="17" y="23"/>
                    </a:lnTo>
                    <a:lnTo>
                      <a:pt x="17" y="24"/>
                    </a:lnTo>
                    <a:lnTo>
                      <a:pt x="16" y="25"/>
                    </a:lnTo>
                    <a:lnTo>
                      <a:pt x="15"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0" name="Freeform 73"/>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74"/>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1 w 31"/>
                  <a:gd name="T17" fmla="*/ 25 h 32"/>
                  <a:gd name="T18" fmla="*/ 31 w 31"/>
                  <a:gd name="T19" fmla="*/ 30 h 32"/>
                  <a:gd name="T20" fmla="*/ 16 w 31"/>
                  <a:gd name="T21" fmla="*/ 32 h 32"/>
                  <a:gd name="T22" fmla="*/ 15 w 31"/>
                  <a:gd name="T23" fmla="*/ 28 h 32"/>
                  <a:gd name="T24" fmla="*/ 15 w 31"/>
                  <a:gd name="T25" fmla="*/ 25 h 32"/>
                  <a:gd name="T26" fmla="*/ 13 w 31"/>
                  <a:gd name="T27" fmla="*/ 22 h 32"/>
                  <a:gd name="T28" fmla="*/ 11 w 31"/>
                  <a:gd name="T29" fmla="*/ 20 h 32"/>
                  <a:gd name="T30" fmla="*/ 9 w 31"/>
                  <a:gd name="T31" fmla="*/ 18 h 32"/>
                  <a:gd name="T32" fmla="*/ 8 w 31"/>
                  <a:gd name="T33" fmla="*/ 17 h 32"/>
                  <a:gd name="T34" fmla="*/ 7 w 31"/>
                  <a:gd name="T35" fmla="*/ 17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1" y="25"/>
                    </a:lnTo>
                    <a:lnTo>
                      <a:pt x="31" y="30"/>
                    </a:lnTo>
                    <a:lnTo>
                      <a:pt x="16" y="32"/>
                    </a:lnTo>
                    <a:lnTo>
                      <a:pt x="15" y="28"/>
                    </a:lnTo>
                    <a:lnTo>
                      <a:pt x="15" y="25"/>
                    </a:lnTo>
                    <a:lnTo>
                      <a:pt x="13" y="22"/>
                    </a:lnTo>
                    <a:lnTo>
                      <a:pt x="11" y="20"/>
                    </a:lnTo>
                    <a:lnTo>
                      <a:pt x="9" y="18"/>
                    </a:lnTo>
                    <a:lnTo>
                      <a:pt x="8" y="17"/>
                    </a:lnTo>
                    <a:lnTo>
                      <a:pt x="7" y="17"/>
                    </a:lnTo>
                    <a:lnTo>
                      <a:pt x="4" y="16"/>
                    </a:lnTo>
                    <a:lnTo>
                      <a:pt x="0" y="15"/>
                    </a:lnTo>
                    <a:lnTo>
                      <a:pt x="1"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7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Rectangle 76"/>
              <p:cNvSpPr>
                <a:spLocks noChangeArrowheads="1"/>
              </p:cNvSpPr>
              <p:nvPr/>
            </p:nvSpPr>
            <p:spPr bwMode="gray">
              <a:xfrm>
                <a:off x="6049" y="2211"/>
                <a:ext cx="53" cy="16"/>
              </a:xfrm>
              <a:prstGeom prst="rect">
                <a:avLst/>
              </a:prstGeom>
              <a:solidFill>
                <a:srgbClr val="C9C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64" name="Freeform 77"/>
              <p:cNvSpPr>
                <a:spLocks/>
              </p:cNvSpPr>
              <p:nvPr/>
            </p:nvSpPr>
            <p:spPr bwMode="gray">
              <a:xfrm>
                <a:off x="6041" y="2211"/>
                <a:ext cx="15" cy="16"/>
              </a:xfrm>
              <a:custGeom>
                <a:avLst/>
                <a:gdLst>
                  <a:gd name="T0" fmla="*/ 0 w 15"/>
                  <a:gd name="T1" fmla="*/ 9 h 16"/>
                  <a:gd name="T2" fmla="*/ 1 w 15"/>
                  <a:gd name="T3" fmla="*/ 16 h 16"/>
                  <a:gd name="T4" fmla="*/ 8 w 15"/>
                  <a:gd name="T5" fmla="*/ 16 h 16"/>
                  <a:gd name="T6" fmla="*/ 8 w 15"/>
                  <a:gd name="T7" fmla="*/ 0 h 16"/>
                  <a:gd name="T8" fmla="*/ 15 w 15"/>
                  <a:gd name="T9" fmla="*/ 7 h 16"/>
                  <a:gd name="T10" fmla="*/ 0 w 15"/>
                  <a:gd name="T11" fmla="*/ 9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0" y="9"/>
                    </a:moveTo>
                    <a:lnTo>
                      <a:pt x="1" y="16"/>
                    </a:lnTo>
                    <a:lnTo>
                      <a:pt x="8" y="16"/>
                    </a:lnTo>
                    <a:lnTo>
                      <a:pt x="8" y="0"/>
                    </a:lnTo>
                    <a:lnTo>
                      <a:pt x="15" y="7"/>
                    </a:lnTo>
                    <a:lnTo>
                      <a:pt x="0" y="9"/>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78"/>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5 h 32"/>
                  <a:gd name="T12" fmla="*/ 18 w 31"/>
                  <a:gd name="T13" fmla="*/ 2 h 32"/>
                  <a:gd name="T14" fmla="*/ 24 w 31"/>
                  <a:gd name="T15" fmla="*/ 1 h 32"/>
                  <a:gd name="T16" fmla="*/ 29 w 31"/>
                  <a:gd name="T17" fmla="*/ 0 h 32"/>
                  <a:gd name="T18" fmla="*/ 31 w 31"/>
                  <a:gd name="T19" fmla="*/ 15 h 32"/>
                  <a:gd name="T20" fmla="*/ 27 w 31"/>
                  <a:gd name="T21" fmla="*/ 16 h 32"/>
                  <a:gd name="T22" fmla="*/ 24 w 31"/>
                  <a:gd name="T23" fmla="*/ 17 h 32"/>
                  <a:gd name="T24" fmla="*/ 22 w 31"/>
                  <a:gd name="T25" fmla="*/ 18 h 32"/>
                  <a:gd name="T26" fmla="*/ 20 w 31"/>
                  <a:gd name="T27" fmla="*/ 20 h 32"/>
                  <a:gd name="T28" fmla="*/ 18 w 31"/>
                  <a:gd name="T29" fmla="*/ 22 h 32"/>
                  <a:gd name="T30" fmla="*/ 16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5"/>
                    </a:lnTo>
                    <a:lnTo>
                      <a:pt x="18" y="2"/>
                    </a:lnTo>
                    <a:lnTo>
                      <a:pt x="24" y="1"/>
                    </a:lnTo>
                    <a:lnTo>
                      <a:pt x="29" y="0"/>
                    </a:lnTo>
                    <a:lnTo>
                      <a:pt x="31" y="15"/>
                    </a:lnTo>
                    <a:lnTo>
                      <a:pt x="27" y="16"/>
                    </a:lnTo>
                    <a:lnTo>
                      <a:pt x="24" y="17"/>
                    </a:lnTo>
                    <a:lnTo>
                      <a:pt x="22" y="18"/>
                    </a:lnTo>
                    <a:lnTo>
                      <a:pt x="20" y="20"/>
                    </a:lnTo>
                    <a:lnTo>
                      <a:pt x="18" y="22"/>
                    </a:lnTo>
                    <a:lnTo>
                      <a:pt x="16" y="25"/>
                    </a:lnTo>
                    <a:lnTo>
                      <a:pt x="16"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6" name="Freeform 79"/>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7" name="Freeform 80"/>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30 w 32"/>
                  <a:gd name="T15" fmla="*/ 19 h 32"/>
                  <a:gd name="T16" fmla="*/ 31 w 32"/>
                  <a:gd name="T17" fmla="*/ 25 h 32"/>
                  <a:gd name="T18" fmla="*/ 32 w 32"/>
                  <a:gd name="T19" fmla="*/ 30 h 32"/>
                  <a:gd name="T20" fmla="*/ 17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30" y="19"/>
                    </a:lnTo>
                    <a:lnTo>
                      <a:pt x="31" y="25"/>
                    </a:lnTo>
                    <a:lnTo>
                      <a:pt x="32" y="30"/>
                    </a:lnTo>
                    <a:lnTo>
                      <a:pt x="17" y="32"/>
                    </a:lnTo>
                    <a:lnTo>
                      <a:pt x="16" y="28"/>
                    </a:lnTo>
                    <a:lnTo>
                      <a:pt x="15" y="25"/>
                    </a:lnTo>
                    <a:lnTo>
                      <a:pt x="14" y="22"/>
                    </a:lnTo>
                    <a:lnTo>
                      <a:pt x="12" y="20"/>
                    </a:lnTo>
                    <a:lnTo>
                      <a:pt x="9" y="18"/>
                    </a:lnTo>
                    <a:lnTo>
                      <a:pt x="8" y="17"/>
                    </a:lnTo>
                    <a:lnTo>
                      <a:pt x="7" y="17"/>
                    </a:lnTo>
                    <a:lnTo>
                      <a:pt x="4" y="16"/>
                    </a:lnTo>
                    <a:lnTo>
                      <a:pt x="0" y="15"/>
                    </a:lnTo>
                    <a:lnTo>
                      <a:pt x="2"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8" name="Freeform 8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9" name="Freeform 82"/>
              <p:cNvSpPr>
                <a:spLocks/>
              </p:cNvSpPr>
              <p:nvPr/>
            </p:nvSpPr>
            <p:spPr bwMode="gray">
              <a:xfrm>
                <a:off x="6123" y="2218"/>
                <a:ext cx="32" cy="32"/>
              </a:xfrm>
              <a:custGeom>
                <a:avLst/>
                <a:gdLst>
                  <a:gd name="T0" fmla="*/ 32 w 32"/>
                  <a:gd name="T1" fmla="*/ 2 h 32"/>
                  <a:gd name="T2" fmla="*/ 31 w 32"/>
                  <a:gd name="T3" fmla="*/ 7 h 32"/>
                  <a:gd name="T4" fmla="*/ 30 w 32"/>
                  <a:gd name="T5" fmla="*/ 13 h 32"/>
                  <a:gd name="T6" fmla="*/ 28 w 32"/>
                  <a:gd name="T7" fmla="*/ 16 h 32"/>
                  <a:gd name="T8" fmla="*/ 26 w 32"/>
                  <a:gd name="T9" fmla="*/ 19 h 32"/>
                  <a:gd name="T10" fmla="*/ 23 w 32"/>
                  <a:gd name="T11" fmla="*/ 23 h 32"/>
                  <a:gd name="T12" fmla="*/ 18 w 32"/>
                  <a:gd name="T13" fmla="*/ 27 h 32"/>
                  <a:gd name="T14" fmla="*/ 13 w 32"/>
                  <a:gd name="T15" fmla="*/ 29 h 32"/>
                  <a:gd name="T16" fmla="*/ 7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2 h 32"/>
                  <a:gd name="T30" fmla="*/ 14 w 32"/>
                  <a:gd name="T31" fmla="*/ 9 h 32"/>
                  <a:gd name="T32" fmla="*/ 15 w 32"/>
                  <a:gd name="T33" fmla="*/ 8 h 32"/>
                  <a:gd name="T34" fmla="*/ 15 w 32"/>
                  <a:gd name="T35" fmla="*/ 7 h 32"/>
                  <a:gd name="T36" fmla="*/ 16 w 32"/>
                  <a:gd name="T37" fmla="*/ 4 h 32"/>
                  <a:gd name="T38" fmla="*/ 17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1" y="7"/>
                    </a:lnTo>
                    <a:lnTo>
                      <a:pt x="30" y="13"/>
                    </a:lnTo>
                    <a:lnTo>
                      <a:pt x="28" y="16"/>
                    </a:lnTo>
                    <a:lnTo>
                      <a:pt x="26" y="19"/>
                    </a:lnTo>
                    <a:lnTo>
                      <a:pt x="23" y="23"/>
                    </a:lnTo>
                    <a:lnTo>
                      <a:pt x="18" y="27"/>
                    </a:lnTo>
                    <a:lnTo>
                      <a:pt x="13" y="29"/>
                    </a:lnTo>
                    <a:lnTo>
                      <a:pt x="7" y="31"/>
                    </a:lnTo>
                    <a:lnTo>
                      <a:pt x="2" y="32"/>
                    </a:lnTo>
                    <a:lnTo>
                      <a:pt x="0" y="16"/>
                    </a:lnTo>
                    <a:lnTo>
                      <a:pt x="4" y="16"/>
                    </a:lnTo>
                    <a:lnTo>
                      <a:pt x="7" y="15"/>
                    </a:lnTo>
                    <a:lnTo>
                      <a:pt x="10" y="14"/>
                    </a:lnTo>
                    <a:lnTo>
                      <a:pt x="12" y="12"/>
                    </a:lnTo>
                    <a:lnTo>
                      <a:pt x="14" y="9"/>
                    </a:lnTo>
                    <a:lnTo>
                      <a:pt x="15" y="8"/>
                    </a:lnTo>
                    <a:lnTo>
                      <a:pt x="15" y="7"/>
                    </a:lnTo>
                    <a:lnTo>
                      <a:pt x="16" y="4"/>
                    </a:lnTo>
                    <a:lnTo>
                      <a:pt x="17" y="0"/>
                    </a:lnTo>
                    <a:lnTo>
                      <a:pt x="32"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0" name="Freeform 8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1" name="Oval 84"/>
              <p:cNvSpPr>
                <a:spLocks noChangeArrowheads="1"/>
              </p:cNvSpPr>
              <p:nvPr/>
            </p:nvSpPr>
            <p:spPr bwMode="gray">
              <a:xfrm>
                <a:off x="6116" y="2234"/>
                <a:ext cx="16"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2" name="Oval 85"/>
              <p:cNvSpPr>
                <a:spLocks noChangeArrowheads="1"/>
              </p:cNvSpPr>
              <p:nvPr/>
            </p:nvSpPr>
            <p:spPr bwMode="gray">
              <a:xfrm>
                <a:off x="6018" y="2234"/>
                <a:ext cx="15"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3" name="Freeform 86"/>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8 h 31"/>
                  <a:gd name="T8" fmla="*/ 13 w 31"/>
                  <a:gd name="T9" fmla="*/ 26 h 31"/>
                  <a:gd name="T10" fmla="*/ 9 w 31"/>
                  <a:gd name="T11" fmla="*/ 23 h 31"/>
                  <a:gd name="T12" fmla="*/ 5 w 31"/>
                  <a:gd name="T13" fmla="*/ 18 h 31"/>
                  <a:gd name="T14" fmla="*/ 2 w 31"/>
                  <a:gd name="T15" fmla="*/ 13 h 31"/>
                  <a:gd name="T16" fmla="*/ 1 w 31"/>
                  <a:gd name="T17" fmla="*/ 7 h 31"/>
                  <a:gd name="T18" fmla="*/ 0 w 31"/>
                  <a:gd name="T19" fmla="*/ 2 h 31"/>
                  <a:gd name="T20" fmla="*/ 15 w 31"/>
                  <a:gd name="T21" fmla="*/ 0 h 31"/>
                  <a:gd name="T22" fmla="*/ 15 w 31"/>
                  <a:gd name="T23" fmla="*/ 4 h 31"/>
                  <a:gd name="T24" fmla="*/ 16 w 31"/>
                  <a:gd name="T25" fmla="*/ 7 h 31"/>
                  <a:gd name="T26" fmla="*/ 17 w 31"/>
                  <a:gd name="T27" fmla="*/ 10 h 31"/>
                  <a:gd name="T28" fmla="*/ 19 w 31"/>
                  <a:gd name="T29" fmla="*/ 12 h 31"/>
                  <a:gd name="T30" fmla="*/ 22 w 31"/>
                  <a:gd name="T31" fmla="*/ 14 h 31"/>
                  <a:gd name="T32" fmla="*/ 23 w 31"/>
                  <a:gd name="T33" fmla="*/ 15 h 31"/>
                  <a:gd name="T34" fmla="*/ 24 w 31"/>
                  <a:gd name="T35" fmla="*/ 15 h 31"/>
                  <a:gd name="T36" fmla="*/ 27 w 31"/>
                  <a:gd name="T37" fmla="*/ 16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8"/>
                    </a:lnTo>
                    <a:lnTo>
                      <a:pt x="13" y="26"/>
                    </a:lnTo>
                    <a:lnTo>
                      <a:pt x="9" y="23"/>
                    </a:lnTo>
                    <a:lnTo>
                      <a:pt x="5" y="18"/>
                    </a:lnTo>
                    <a:lnTo>
                      <a:pt x="2" y="13"/>
                    </a:lnTo>
                    <a:lnTo>
                      <a:pt x="1" y="7"/>
                    </a:lnTo>
                    <a:lnTo>
                      <a:pt x="0" y="2"/>
                    </a:lnTo>
                    <a:lnTo>
                      <a:pt x="15" y="0"/>
                    </a:lnTo>
                    <a:lnTo>
                      <a:pt x="15" y="4"/>
                    </a:lnTo>
                    <a:lnTo>
                      <a:pt x="16" y="7"/>
                    </a:lnTo>
                    <a:lnTo>
                      <a:pt x="17" y="10"/>
                    </a:lnTo>
                    <a:lnTo>
                      <a:pt x="19" y="12"/>
                    </a:lnTo>
                    <a:lnTo>
                      <a:pt x="22" y="14"/>
                    </a:lnTo>
                    <a:lnTo>
                      <a:pt x="23" y="15"/>
                    </a:lnTo>
                    <a:lnTo>
                      <a:pt x="24" y="15"/>
                    </a:lnTo>
                    <a:lnTo>
                      <a:pt x="27" y="16"/>
                    </a:lnTo>
                    <a:lnTo>
                      <a:pt x="31" y="17"/>
                    </a:lnTo>
                    <a:lnTo>
                      <a:pt x="30" y="31"/>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4" name="Freeform 87"/>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5 w 31"/>
                  <a:gd name="T9" fmla="*/ 13 h 32"/>
                  <a:gd name="T10" fmla="*/ 9 w 31"/>
                  <a:gd name="T11" fmla="*/ 9 h 32"/>
                  <a:gd name="T12" fmla="*/ 13 w 31"/>
                  <a:gd name="T13" fmla="*/ 5 h 32"/>
                  <a:gd name="T14" fmla="*/ 18 w 31"/>
                  <a:gd name="T15" fmla="*/ 3 h 32"/>
                  <a:gd name="T16" fmla="*/ 24 w 31"/>
                  <a:gd name="T17" fmla="*/ 1 h 32"/>
                  <a:gd name="T18" fmla="*/ 30 w 31"/>
                  <a:gd name="T19" fmla="*/ 0 h 32"/>
                  <a:gd name="T20" fmla="*/ 31 w 31"/>
                  <a:gd name="T21" fmla="*/ 15 h 32"/>
                  <a:gd name="T22" fmla="*/ 27 w 31"/>
                  <a:gd name="T23" fmla="*/ 16 h 32"/>
                  <a:gd name="T24" fmla="*/ 24 w 31"/>
                  <a:gd name="T25" fmla="*/ 16 h 32"/>
                  <a:gd name="T26" fmla="*/ 22 w 31"/>
                  <a:gd name="T27" fmla="*/ 18 h 32"/>
                  <a:gd name="T28" fmla="*/ 19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5" y="13"/>
                    </a:lnTo>
                    <a:lnTo>
                      <a:pt x="9" y="9"/>
                    </a:lnTo>
                    <a:lnTo>
                      <a:pt x="13" y="5"/>
                    </a:lnTo>
                    <a:lnTo>
                      <a:pt x="18" y="3"/>
                    </a:lnTo>
                    <a:lnTo>
                      <a:pt x="24" y="1"/>
                    </a:lnTo>
                    <a:lnTo>
                      <a:pt x="30" y="0"/>
                    </a:lnTo>
                    <a:lnTo>
                      <a:pt x="31" y="15"/>
                    </a:lnTo>
                    <a:lnTo>
                      <a:pt x="27" y="16"/>
                    </a:lnTo>
                    <a:lnTo>
                      <a:pt x="24" y="16"/>
                    </a:lnTo>
                    <a:lnTo>
                      <a:pt x="22" y="18"/>
                    </a:lnTo>
                    <a:lnTo>
                      <a:pt x="19" y="20"/>
                    </a:lnTo>
                    <a:lnTo>
                      <a:pt x="17" y="23"/>
                    </a:lnTo>
                    <a:lnTo>
                      <a:pt x="17" y="24"/>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5" name="Freeform 88"/>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6" name="Freeform 89"/>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3 w 31"/>
                  <a:gd name="T27" fmla="*/ 22 h 32"/>
                  <a:gd name="T28" fmla="*/ 12 w 31"/>
                  <a:gd name="T29" fmla="*/ 20 h 32"/>
                  <a:gd name="T30" fmla="*/ 9 w 31"/>
                  <a:gd name="T31" fmla="*/ 18 h 32"/>
                  <a:gd name="T32" fmla="*/ 8 w 31"/>
                  <a:gd name="T33" fmla="*/ 17 h 32"/>
                  <a:gd name="T34" fmla="*/ 7 w 31"/>
                  <a:gd name="T35" fmla="*/ 16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0" y="25"/>
                    </a:lnTo>
                    <a:lnTo>
                      <a:pt x="31" y="30"/>
                    </a:lnTo>
                    <a:lnTo>
                      <a:pt x="16" y="32"/>
                    </a:lnTo>
                    <a:lnTo>
                      <a:pt x="16" y="28"/>
                    </a:lnTo>
                    <a:lnTo>
                      <a:pt x="15" y="25"/>
                    </a:lnTo>
                    <a:lnTo>
                      <a:pt x="13" y="22"/>
                    </a:lnTo>
                    <a:lnTo>
                      <a:pt x="12" y="20"/>
                    </a:lnTo>
                    <a:lnTo>
                      <a:pt x="9" y="18"/>
                    </a:lnTo>
                    <a:lnTo>
                      <a:pt x="8" y="17"/>
                    </a:lnTo>
                    <a:lnTo>
                      <a:pt x="7" y="16"/>
                    </a:lnTo>
                    <a:lnTo>
                      <a:pt x="4" y="16"/>
                    </a:lnTo>
                    <a:lnTo>
                      <a:pt x="0" y="15"/>
                    </a:lnTo>
                    <a:lnTo>
                      <a:pt x="1"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90"/>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Rectangle 91"/>
              <p:cNvSpPr>
                <a:spLocks noChangeArrowheads="1"/>
              </p:cNvSpPr>
              <p:nvPr/>
            </p:nvSpPr>
            <p:spPr bwMode="gray">
              <a:xfrm>
                <a:off x="6049" y="2211"/>
                <a:ext cx="53" cy="15"/>
              </a:xfrm>
              <a:prstGeom prst="rect">
                <a:avLst/>
              </a:prstGeom>
              <a:solidFill>
                <a:srgbClr val="CCD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9" name="Freeform 92"/>
              <p:cNvSpPr>
                <a:spLocks/>
              </p:cNvSpPr>
              <p:nvPr/>
            </p:nvSpPr>
            <p:spPr bwMode="gray">
              <a:xfrm>
                <a:off x="6041" y="2211"/>
                <a:ext cx="15" cy="15"/>
              </a:xfrm>
              <a:custGeom>
                <a:avLst/>
                <a:gdLst>
                  <a:gd name="T0" fmla="*/ 0 w 15"/>
                  <a:gd name="T1" fmla="*/ 9 h 15"/>
                  <a:gd name="T2" fmla="*/ 1 w 15"/>
                  <a:gd name="T3" fmla="*/ 15 h 15"/>
                  <a:gd name="T4" fmla="*/ 8 w 15"/>
                  <a:gd name="T5" fmla="*/ 15 h 15"/>
                  <a:gd name="T6" fmla="*/ 8 w 15"/>
                  <a:gd name="T7" fmla="*/ 0 h 15"/>
                  <a:gd name="T8" fmla="*/ 15 w 15"/>
                  <a:gd name="T9" fmla="*/ 7 h 15"/>
                  <a:gd name="T10" fmla="*/ 0 w 15"/>
                  <a:gd name="T11" fmla="*/ 9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0" y="9"/>
                    </a:moveTo>
                    <a:lnTo>
                      <a:pt x="1" y="15"/>
                    </a:lnTo>
                    <a:lnTo>
                      <a:pt x="8" y="15"/>
                    </a:lnTo>
                    <a:lnTo>
                      <a:pt x="8" y="0"/>
                    </a:lnTo>
                    <a:lnTo>
                      <a:pt x="15" y="7"/>
                    </a:lnTo>
                    <a:lnTo>
                      <a:pt x="0" y="9"/>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93"/>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6 h 32"/>
                  <a:gd name="T22" fmla="*/ 24 w 31"/>
                  <a:gd name="T23" fmla="*/ 16 h 32"/>
                  <a:gd name="T24" fmla="*/ 22 w 31"/>
                  <a:gd name="T25" fmla="*/ 18 h 32"/>
                  <a:gd name="T26" fmla="*/ 19 w 31"/>
                  <a:gd name="T27" fmla="*/ 20 h 32"/>
                  <a:gd name="T28" fmla="*/ 18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6"/>
                    </a:lnTo>
                    <a:lnTo>
                      <a:pt x="18" y="3"/>
                    </a:lnTo>
                    <a:lnTo>
                      <a:pt x="24" y="1"/>
                    </a:lnTo>
                    <a:lnTo>
                      <a:pt x="29" y="0"/>
                    </a:lnTo>
                    <a:lnTo>
                      <a:pt x="31" y="15"/>
                    </a:lnTo>
                    <a:lnTo>
                      <a:pt x="27" y="16"/>
                    </a:lnTo>
                    <a:lnTo>
                      <a:pt x="24" y="16"/>
                    </a:lnTo>
                    <a:lnTo>
                      <a:pt x="22" y="18"/>
                    </a:lnTo>
                    <a:lnTo>
                      <a:pt x="19" y="20"/>
                    </a:lnTo>
                    <a:lnTo>
                      <a:pt x="18" y="22"/>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94"/>
              <p:cNvSpPr>
                <a:spLocks/>
              </p:cNvSpPr>
              <p:nvPr/>
            </p:nvSpPr>
            <p:spPr bwMode="gray">
              <a:xfrm>
                <a:off x="6094" y="2211"/>
                <a:ext cx="15" cy="15"/>
              </a:xfrm>
              <a:custGeom>
                <a:avLst/>
                <a:gdLst>
                  <a:gd name="T0" fmla="*/ 8 w 15"/>
                  <a:gd name="T1" fmla="*/ 15 h 15"/>
                  <a:gd name="T2" fmla="*/ 14 w 15"/>
                  <a:gd name="T3" fmla="*/ 15 h 15"/>
                  <a:gd name="T4" fmla="*/ 15 w 15"/>
                  <a:gd name="T5" fmla="*/ 9 h 15"/>
                  <a:gd name="T6" fmla="*/ 0 w 15"/>
                  <a:gd name="T7" fmla="*/ 7 h 15"/>
                  <a:gd name="T8" fmla="*/ 8 w 15"/>
                  <a:gd name="T9" fmla="*/ 0 h 15"/>
                  <a:gd name="T10" fmla="*/ 8 w 15"/>
                  <a:gd name="T11" fmla="*/ 15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8" y="15"/>
                    </a:moveTo>
                    <a:lnTo>
                      <a:pt x="14" y="15"/>
                    </a:lnTo>
                    <a:lnTo>
                      <a:pt x="15" y="9"/>
                    </a:lnTo>
                    <a:lnTo>
                      <a:pt x="0" y="7"/>
                    </a:lnTo>
                    <a:lnTo>
                      <a:pt x="8" y="0"/>
                    </a:lnTo>
                    <a:lnTo>
                      <a:pt x="8" y="15"/>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2" name="Freeform 95"/>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29 w 32"/>
                  <a:gd name="T15" fmla="*/ 19 h 32"/>
                  <a:gd name="T16" fmla="*/ 31 w 32"/>
                  <a:gd name="T17" fmla="*/ 25 h 32"/>
                  <a:gd name="T18" fmla="*/ 32 w 32"/>
                  <a:gd name="T19" fmla="*/ 30 h 32"/>
                  <a:gd name="T20" fmla="*/ 17 w 32"/>
                  <a:gd name="T21" fmla="*/ 32 h 32"/>
                  <a:gd name="T22" fmla="*/ 16 w 32"/>
                  <a:gd name="T23" fmla="*/ 28 h 32"/>
                  <a:gd name="T24" fmla="*/ 16 w 32"/>
                  <a:gd name="T25" fmla="*/ 25 h 32"/>
                  <a:gd name="T26" fmla="*/ 14 w 32"/>
                  <a:gd name="T27" fmla="*/ 22 h 32"/>
                  <a:gd name="T28" fmla="*/ 12 w 32"/>
                  <a:gd name="T29" fmla="*/ 20 h 32"/>
                  <a:gd name="T30" fmla="*/ 9 w 32"/>
                  <a:gd name="T31" fmla="*/ 18 h 32"/>
                  <a:gd name="T32" fmla="*/ 8 w 32"/>
                  <a:gd name="T33" fmla="*/ 17 h 32"/>
                  <a:gd name="T34" fmla="*/ 7 w 32"/>
                  <a:gd name="T35" fmla="*/ 16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29" y="19"/>
                    </a:lnTo>
                    <a:lnTo>
                      <a:pt x="31" y="25"/>
                    </a:lnTo>
                    <a:lnTo>
                      <a:pt x="32" y="30"/>
                    </a:lnTo>
                    <a:lnTo>
                      <a:pt x="17" y="32"/>
                    </a:lnTo>
                    <a:lnTo>
                      <a:pt x="16" y="28"/>
                    </a:lnTo>
                    <a:lnTo>
                      <a:pt x="16" y="25"/>
                    </a:lnTo>
                    <a:lnTo>
                      <a:pt x="14" y="22"/>
                    </a:lnTo>
                    <a:lnTo>
                      <a:pt x="12" y="20"/>
                    </a:lnTo>
                    <a:lnTo>
                      <a:pt x="9" y="18"/>
                    </a:lnTo>
                    <a:lnTo>
                      <a:pt x="8" y="17"/>
                    </a:lnTo>
                    <a:lnTo>
                      <a:pt x="7" y="16"/>
                    </a:lnTo>
                    <a:lnTo>
                      <a:pt x="4" y="16"/>
                    </a:lnTo>
                    <a:lnTo>
                      <a:pt x="0" y="15"/>
                    </a:lnTo>
                    <a:lnTo>
                      <a:pt x="2"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3" name="Freeform 96"/>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97"/>
              <p:cNvSpPr>
                <a:spLocks/>
              </p:cNvSpPr>
              <p:nvPr/>
            </p:nvSpPr>
            <p:spPr bwMode="gray">
              <a:xfrm>
                <a:off x="6123" y="2218"/>
                <a:ext cx="32" cy="31"/>
              </a:xfrm>
              <a:custGeom>
                <a:avLst/>
                <a:gdLst>
                  <a:gd name="T0" fmla="*/ 32 w 32"/>
                  <a:gd name="T1" fmla="*/ 2 h 31"/>
                  <a:gd name="T2" fmla="*/ 31 w 32"/>
                  <a:gd name="T3" fmla="*/ 7 h 31"/>
                  <a:gd name="T4" fmla="*/ 30 w 32"/>
                  <a:gd name="T5" fmla="*/ 13 h 31"/>
                  <a:gd name="T6" fmla="*/ 28 w 32"/>
                  <a:gd name="T7" fmla="*/ 16 h 31"/>
                  <a:gd name="T8" fmla="*/ 26 w 32"/>
                  <a:gd name="T9" fmla="*/ 19 h 31"/>
                  <a:gd name="T10" fmla="*/ 23 w 32"/>
                  <a:gd name="T11" fmla="*/ 23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6 h 31"/>
                  <a:gd name="T24" fmla="*/ 7 w 32"/>
                  <a:gd name="T25" fmla="*/ 15 h 31"/>
                  <a:gd name="T26" fmla="*/ 10 w 32"/>
                  <a:gd name="T27" fmla="*/ 14 h 31"/>
                  <a:gd name="T28" fmla="*/ 12 w 32"/>
                  <a:gd name="T29" fmla="*/ 12 h 31"/>
                  <a:gd name="T30" fmla="*/ 14 w 32"/>
                  <a:gd name="T31" fmla="*/ 9 h 31"/>
                  <a:gd name="T32" fmla="*/ 15 w 32"/>
                  <a:gd name="T33" fmla="*/ 8 h 31"/>
                  <a:gd name="T34" fmla="*/ 16 w 32"/>
                  <a:gd name="T35" fmla="*/ 7 h 31"/>
                  <a:gd name="T36" fmla="*/ 16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30" y="13"/>
                    </a:lnTo>
                    <a:lnTo>
                      <a:pt x="28" y="16"/>
                    </a:lnTo>
                    <a:lnTo>
                      <a:pt x="26" y="19"/>
                    </a:lnTo>
                    <a:lnTo>
                      <a:pt x="23" y="23"/>
                    </a:lnTo>
                    <a:lnTo>
                      <a:pt x="18" y="26"/>
                    </a:lnTo>
                    <a:lnTo>
                      <a:pt x="13" y="29"/>
                    </a:lnTo>
                    <a:lnTo>
                      <a:pt x="7" y="31"/>
                    </a:lnTo>
                    <a:lnTo>
                      <a:pt x="2" y="31"/>
                    </a:lnTo>
                    <a:lnTo>
                      <a:pt x="0" y="17"/>
                    </a:lnTo>
                    <a:lnTo>
                      <a:pt x="4" y="16"/>
                    </a:lnTo>
                    <a:lnTo>
                      <a:pt x="7" y="15"/>
                    </a:lnTo>
                    <a:lnTo>
                      <a:pt x="10" y="14"/>
                    </a:lnTo>
                    <a:lnTo>
                      <a:pt x="12" y="12"/>
                    </a:lnTo>
                    <a:lnTo>
                      <a:pt x="14" y="9"/>
                    </a:lnTo>
                    <a:lnTo>
                      <a:pt x="15" y="8"/>
                    </a:lnTo>
                    <a:lnTo>
                      <a:pt x="16" y="7"/>
                    </a:lnTo>
                    <a:lnTo>
                      <a:pt x="16" y="4"/>
                    </a:lnTo>
                    <a:lnTo>
                      <a:pt x="17" y="0"/>
                    </a:lnTo>
                    <a:lnTo>
                      <a:pt x="32"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98"/>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Oval 99"/>
              <p:cNvSpPr>
                <a:spLocks noChangeArrowheads="1"/>
              </p:cNvSpPr>
              <p:nvPr/>
            </p:nvSpPr>
            <p:spPr bwMode="gray">
              <a:xfrm>
                <a:off x="6117"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7" name="Oval 100"/>
              <p:cNvSpPr>
                <a:spLocks noChangeArrowheads="1"/>
              </p:cNvSpPr>
              <p:nvPr/>
            </p:nvSpPr>
            <p:spPr bwMode="gray">
              <a:xfrm>
                <a:off x="6018"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8" name="Freeform 101"/>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7 h 31"/>
                  <a:gd name="T8" fmla="*/ 13 w 31"/>
                  <a:gd name="T9" fmla="*/ 26 h 31"/>
                  <a:gd name="T10" fmla="*/ 9 w 31"/>
                  <a:gd name="T11" fmla="*/ 22 h 31"/>
                  <a:gd name="T12" fmla="*/ 5 w 31"/>
                  <a:gd name="T13" fmla="*/ 18 h 31"/>
                  <a:gd name="T14" fmla="*/ 2 w 31"/>
                  <a:gd name="T15" fmla="*/ 13 h 31"/>
                  <a:gd name="T16" fmla="*/ 1 w 31"/>
                  <a:gd name="T17" fmla="*/ 7 h 31"/>
                  <a:gd name="T18" fmla="*/ 0 w 31"/>
                  <a:gd name="T19" fmla="*/ 2 h 31"/>
                  <a:gd name="T20" fmla="*/ 14 w 31"/>
                  <a:gd name="T21" fmla="*/ 0 h 31"/>
                  <a:gd name="T22" fmla="*/ 15 w 31"/>
                  <a:gd name="T23" fmla="*/ 4 h 31"/>
                  <a:gd name="T24" fmla="*/ 16 w 31"/>
                  <a:gd name="T25" fmla="*/ 7 h 31"/>
                  <a:gd name="T26" fmla="*/ 17 w 31"/>
                  <a:gd name="T27" fmla="*/ 10 h 31"/>
                  <a:gd name="T28" fmla="*/ 19 w 31"/>
                  <a:gd name="T29" fmla="*/ 12 h 31"/>
                  <a:gd name="T30" fmla="*/ 22 w 31"/>
                  <a:gd name="T31" fmla="*/ 15 h 31"/>
                  <a:gd name="T32" fmla="*/ 23 w 31"/>
                  <a:gd name="T33" fmla="*/ 15 h 31"/>
                  <a:gd name="T34" fmla="*/ 24 w 31"/>
                  <a:gd name="T35" fmla="*/ 15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7"/>
                    </a:lnTo>
                    <a:lnTo>
                      <a:pt x="13" y="26"/>
                    </a:lnTo>
                    <a:lnTo>
                      <a:pt x="9" y="22"/>
                    </a:lnTo>
                    <a:lnTo>
                      <a:pt x="5" y="18"/>
                    </a:lnTo>
                    <a:lnTo>
                      <a:pt x="2" y="13"/>
                    </a:lnTo>
                    <a:lnTo>
                      <a:pt x="1" y="7"/>
                    </a:lnTo>
                    <a:lnTo>
                      <a:pt x="0" y="2"/>
                    </a:lnTo>
                    <a:lnTo>
                      <a:pt x="14" y="0"/>
                    </a:lnTo>
                    <a:lnTo>
                      <a:pt x="15" y="4"/>
                    </a:lnTo>
                    <a:lnTo>
                      <a:pt x="16" y="7"/>
                    </a:lnTo>
                    <a:lnTo>
                      <a:pt x="17" y="10"/>
                    </a:lnTo>
                    <a:lnTo>
                      <a:pt x="19" y="12"/>
                    </a:lnTo>
                    <a:lnTo>
                      <a:pt x="22" y="15"/>
                    </a:lnTo>
                    <a:lnTo>
                      <a:pt x="23" y="15"/>
                    </a:lnTo>
                    <a:lnTo>
                      <a:pt x="24" y="15"/>
                    </a:lnTo>
                    <a:lnTo>
                      <a:pt x="27" y="17"/>
                    </a:lnTo>
                    <a:lnTo>
                      <a:pt x="31" y="17"/>
                    </a:lnTo>
                    <a:lnTo>
                      <a:pt x="30" y="31"/>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102"/>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6 w 31"/>
                  <a:gd name="T9" fmla="*/ 13 h 32"/>
                  <a:gd name="T10" fmla="*/ 9 w 31"/>
                  <a:gd name="T11" fmla="*/ 9 h 32"/>
                  <a:gd name="T12" fmla="*/ 13 w 31"/>
                  <a:gd name="T13" fmla="*/ 6 h 32"/>
                  <a:gd name="T14" fmla="*/ 18 w 31"/>
                  <a:gd name="T15" fmla="*/ 3 h 32"/>
                  <a:gd name="T16" fmla="*/ 24 w 31"/>
                  <a:gd name="T17" fmla="*/ 1 h 32"/>
                  <a:gd name="T18" fmla="*/ 30 w 31"/>
                  <a:gd name="T19" fmla="*/ 0 h 32"/>
                  <a:gd name="T20" fmla="*/ 31 w 31"/>
                  <a:gd name="T21" fmla="*/ 15 h 32"/>
                  <a:gd name="T22" fmla="*/ 27 w 31"/>
                  <a:gd name="T23" fmla="*/ 15 h 32"/>
                  <a:gd name="T24" fmla="*/ 24 w 31"/>
                  <a:gd name="T25" fmla="*/ 16 h 32"/>
                  <a:gd name="T26" fmla="*/ 22 w 31"/>
                  <a:gd name="T27" fmla="*/ 18 h 32"/>
                  <a:gd name="T28" fmla="*/ 19 w 31"/>
                  <a:gd name="T29" fmla="*/ 20 h 32"/>
                  <a:gd name="T30" fmla="*/ 17 w 31"/>
                  <a:gd name="T31" fmla="*/ 23 h 32"/>
                  <a:gd name="T32" fmla="*/ 16 w 31"/>
                  <a:gd name="T33" fmla="*/ 24 h 32"/>
                  <a:gd name="T34" fmla="*/ 16 w 31"/>
                  <a:gd name="T35" fmla="*/ 25 h 32"/>
                  <a:gd name="T36" fmla="*/ 15 w 31"/>
                  <a:gd name="T37" fmla="*/ 28 h 32"/>
                  <a:gd name="T38" fmla="*/ 14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6" y="13"/>
                    </a:lnTo>
                    <a:lnTo>
                      <a:pt x="9" y="9"/>
                    </a:lnTo>
                    <a:lnTo>
                      <a:pt x="13" y="6"/>
                    </a:lnTo>
                    <a:lnTo>
                      <a:pt x="18" y="3"/>
                    </a:lnTo>
                    <a:lnTo>
                      <a:pt x="24" y="1"/>
                    </a:lnTo>
                    <a:lnTo>
                      <a:pt x="30" y="0"/>
                    </a:lnTo>
                    <a:lnTo>
                      <a:pt x="31" y="15"/>
                    </a:lnTo>
                    <a:lnTo>
                      <a:pt x="27" y="15"/>
                    </a:lnTo>
                    <a:lnTo>
                      <a:pt x="24" y="16"/>
                    </a:lnTo>
                    <a:lnTo>
                      <a:pt x="22" y="18"/>
                    </a:lnTo>
                    <a:lnTo>
                      <a:pt x="19" y="20"/>
                    </a:lnTo>
                    <a:lnTo>
                      <a:pt x="17" y="23"/>
                    </a:lnTo>
                    <a:lnTo>
                      <a:pt x="16" y="24"/>
                    </a:lnTo>
                    <a:lnTo>
                      <a:pt x="16" y="25"/>
                    </a:lnTo>
                    <a:lnTo>
                      <a:pt x="15" y="28"/>
                    </a:lnTo>
                    <a:lnTo>
                      <a:pt x="14"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103"/>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1" name="Freeform 104"/>
              <p:cNvSpPr>
                <a:spLocks/>
              </p:cNvSpPr>
              <p:nvPr/>
            </p:nvSpPr>
            <p:spPr bwMode="gray">
              <a:xfrm>
                <a:off x="6025" y="2188"/>
                <a:ext cx="31" cy="32"/>
              </a:xfrm>
              <a:custGeom>
                <a:avLst/>
                <a:gdLst>
                  <a:gd name="T0" fmla="*/ 1 w 31"/>
                  <a:gd name="T1" fmla="*/ 0 h 32"/>
                  <a:gd name="T2" fmla="*/ 6 w 31"/>
                  <a:gd name="T3" fmla="*/ 1 h 32"/>
                  <a:gd name="T4" fmla="*/ 12 w 31"/>
                  <a:gd name="T5" fmla="*/ 3 h 32"/>
                  <a:gd name="T6" fmla="*/ 15 w 31"/>
                  <a:gd name="T7" fmla="*/ 4 h 32"/>
                  <a:gd name="T8" fmla="*/ 18 w 31"/>
                  <a:gd name="T9" fmla="*/ 6 h 32"/>
                  <a:gd name="T10" fmla="*/ 22 w 31"/>
                  <a:gd name="T11" fmla="*/ 9 h 32"/>
                  <a:gd name="T12" fmla="*/ 26 w 31"/>
                  <a:gd name="T13" fmla="*/ 14 h 32"/>
                  <a:gd name="T14" fmla="*/ 28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4 w 31"/>
                  <a:gd name="T27" fmla="*/ 22 h 32"/>
                  <a:gd name="T28" fmla="*/ 12 w 31"/>
                  <a:gd name="T29" fmla="*/ 20 h 32"/>
                  <a:gd name="T30" fmla="*/ 9 w 31"/>
                  <a:gd name="T31" fmla="*/ 17 h 32"/>
                  <a:gd name="T32" fmla="*/ 8 w 31"/>
                  <a:gd name="T33" fmla="*/ 17 h 32"/>
                  <a:gd name="T34" fmla="*/ 7 w 31"/>
                  <a:gd name="T35" fmla="*/ 16 h 32"/>
                  <a:gd name="T36" fmla="*/ 4 w 31"/>
                  <a:gd name="T37" fmla="*/ 15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6" y="1"/>
                    </a:lnTo>
                    <a:lnTo>
                      <a:pt x="12" y="3"/>
                    </a:lnTo>
                    <a:lnTo>
                      <a:pt x="15" y="4"/>
                    </a:lnTo>
                    <a:lnTo>
                      <a:pt x="18" y="6"/>
                    </a:lnTo>
                    <a:lnTo>
                      <a:pt x="22" y="9"/>
                    </a:lnTo>
                    <a:lnTo>
                      <a:pt x="26" y="14"/>
                    </a:lnTo>
                    <a:lnTo>
                      <a:pt x="28" y="19"/>
                    </a:lnTo>
                    <a:lnTo>
                      <a:pt x="30" y="25"/>
                    </a:lnTo>
                    <a:lnTo>
                      <a:pt x="31" y="30"/>
                    </a:lnTo>
                    <a:lnTo>
                      <a:pt x="16" y="32"/>
                    </a:lnTo>
                    <a:lnTo>
                      <a:pt x="16" y="28"/>
                    </a:lnTo>
                    <a:lnTo>
                      <a:pt x="15" y="25"/>
                    </a:lnTo>
                    <a:lnTo>
                      <a:pt x="14" y="22"/>
                    </a:lnTo>
                    <a:lnTo>
                      <a:pt x="12" y="20"/>
                    </a:lnTo>
                    <a:lnTo>
                      <a:pt x="9" y="17"/>
                    </a:lnTo>
                    <a:lnTo>
                      <a:pt x="8" y="17"/>
                    </a:lnTo>
                    <a:lnTo>
                      <a:pt x="7" y="16"/>
                    </a:lnTo>
                    <a:lnTo>
                      <a:pt x="4" y="15"/>
                    </a:lnTo>
                    <a:lnTo>
                      <a:pt x="0" y="15"/>
                    </a:lnTo>
                    <a:lnTo>
                      <a:pt x="1"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10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Rectangle 106"/>
              <p:cNvSpPr>
                <a:spLocks noChangeArrowheads="1"/>
              </p:cNvSpPr>
              <p:nvPr/>
            </p:nvSpPr>
            <p:spPr bwMode="gray">
              <a:xfrm>
                <a:off x="6049" y="2212"/>
                <a:ext cx="53" cy="14"/>
              </a:xfrm>
              <a:prstGeom prst="rect">
                <a:avLst/>
              </a:prstGeom>
              <a:solidFill>
                <a:srgbClr val="CED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94" name="Freeform 107"/>
              <p:cNvSpPr>
                <a:spLocks/>
              </p:cNvSpPr>
              <p:nvPr/>
            </p:nvSpPr>
            <p:spPr bwMode="gray">
              <a:xfrm>
                <a:off x="6041" y="2212"/>
                <a:ext cx="15" cy="14"/>
              </a:xfrm>
              <a:custGeom>
                <a:avLst/>
                <a:gdLst>
                  <a:gd name="T0" fmla="*/ 0 w 15"/>
                  <a:gd name="T1" fmla="*/ 8 h 14"/>
                  <a:gd name="T2" fmla="*/ 1 w 15"/>
                  <a:gd name="T3" fmla="*/ 14 h 14"/>
                  <a:gd name="T4" fmla="*/ 8 w 15"/>
                  <a:gd name="T5" fmla="*/ 14 h 14"/>
                  <a:gd name="T6" fmla="*/ 8 w 15"/>
                  <a:gd name="T7" fmla="*/ 0 h 14"/>
                  <a:gd name="T8" fmla="*/ 15 w 15"/>
                  <a:gd name="T9" fmla="*/ 6 h 14"/>
                  <a:gd name="T10" fmla="*/ 0 w 15"/>
                  <a:gd name="T11" fmla="*/ 8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0" y="8"/>
                    </a:moveTo>
                    <a:lnTo>
                      <a:pt x="1" y="14"/>
                    </a:lnTo>
                    <a:lnTo>
                      <a:pt x="8" y="14"/>
                    </a:lnTo>
                    <a:lnTo>
                      <a:pt x="8" y="0"/>
                    </a:lnTo>
                    <a:lnTo>
                      <a:pt x="15" y="6"/>
                    </a:lnTo>
                    <a:lnTo>
                      <a:pt x="0" y="8"/>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108"/>
              <p:cNvSpPr>
                <a:spLocks/>
              </p:cNvSpPr>
              <p:nvPr/>
            </p:nvSpPr>
            <p:spPr bwMode="gray">
              <a:xfrm>
                <a:off x="6094" y="2188"/>
                <a:ext cx="31" cy="32"/>
              </a:xfrm>
              <a:custGeom>
                <a:avLst/>
                <a:gdLst>
                  <a:gd name="T0" fmla="*/ 0 w 31"/>
                  <a:gd name="T1" fmla="*/ 30 h 32"/>
                  <a:gd name="T2" fmla="*/ 1 w 31"/>
                  <a:gd name="T3" fmla="*/ 25 h 32"/>
                  <a:gd name="T4" fmla="*/ 3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5 h 32"/>
                  <a:gd name="T22" fmla="*/ 24 w 31"/>
                  <a:gd name="T23" fmla="*/ 16 h 32"/>
                  <a:gd name="T24" fmla="*/ 21 w 31"/>
                  <a:gd name="T25" fmla="*/ 18 h 32"/>
                  <a:gd name="T26" fmla="*/ 19 w 31"/>
                  <a:gd name="T27" fmla="*/ 20 h 32"/>
                  <a:gd name="T28" fmla="*/ 17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3" y="19"/>
                    </a:lnTo>
                    <a:lnTo>
                      <a:pt x="5" y="14"/>
                    </a:lnTo>
                    <a:lnTo>
                      <a:pt x="9" y="9"/>
                    </a:lnTo>
                    <a:lnTo>
                      <a:pt x="13" y="6"/>
                    </a:lnTo>
                    <a:lnTo>
                      <a:pt x="18" y="3"/>
                    </a:lnTo>
                    <a:lnTo>
                      <a:pt x="24" y="1"/>
                    </a:lnTo>
                    <a:lnTo>
                      <a:pt x="29" y="0"/>
                    </a:lnTo>
                    <a:lnTo>
                      <a:pt x="31" y="15"/>
                    </a:lnTo>
                    <a:lnTo>
                      <a:pt x="27" y="15"/>
                    </a:lnTo>
                    <a:lnTo>
                      <a:pt x="24" y="16"/>
                    </a:lnTo>
                    <a:lnTo>
                      <a:pt x="21" y="18"/>
                    </a:lnTo>
                    <a:lnTo>
                      <a:pt x="19" y="20"/>
                    </a:lnTo>
                    <a:lnTo>
                      <a:pt x="17" y="22"/>
                    </a:lnTo>
                    <a:lnTo>
                      <a:pt x="16" y="25"/>
                    </a:lnTo>
                    <a:lnTo>
                      <a:pt x="15" y="28"/>
                    </a:lnTo>
                    <a:lnTo>
                      <a:pt x="15"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109"/>
              <p:cNvSpPr>
                <a:spLocks/>
              </p:cNvSpPr>
              <p:nvPr/>
            </p:nvSpPr>
            <p:spPr bwMode="gray">
              <a:xfrm>
                <a:off x="6094" y="2212"/>
                <a:ext cx="15" cy="14"/>
              </a:xfrm>
              <a:custGeom>
                <a:avLst/>
                <a:gdLst>
                  <a:gd name="T0" fmla="*/ 8 w 15"/>
                  <a:gd name="T1" fmla="*/ 14 h 14"/>
                  <a:gd name="T2" fmla="*/ 14 w 15"/>
                  <a:gd name="T3" fmla="*/ 14 h 14"/>
                  <a:gd name="T4" fmla="*/ 15 w 15"/>
                  <a:gd name="T5" fmla="*/ 8 h 14"/>
                  <a:gd name="T6" fmla="*/ 0 w 15"/>
                  <a:gd name="T7" fmla="*/ 6 h 14"/>
                  <a:gd name="T8" fmla="*/ 8 w 15"/>
                  <a:gd name="T9" fmla="*/ 0 h 14"/>
                  <a:gd name="T10" fmla="*/ 8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8" y="14"/>
                    </a:moveTo>
                    <a:lnTo>
                      <a:pt x="14" y="14"/>
                    </a:lnTo>
                    <a:lnTo>
                      <a:pt x="15" y="8"/>
                    </a:lnTo>
                    <a:lnTo>
                      <a:pt x="0" y="6"/>
                    </a:lnTo>
                    <a:lnTo>
                      <a:pt x="8" y="0"/>
                    </a:lnTo>
                    <a:lnTo>
                      <a:pt x="8" y="14"/>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7" name="Freeform 110"/>
              <p:cNvSpPr>
                <a:spLocks/>
              </p:cNvSpPr>
              <p:nvPr/>
            </p:nvSpPr>
            <p:spPr bwMode="gray">
              <a:xfrm>
                <a:off x="6123" y="2188"/>
                <a:ext cx="32" cy="32"/>
              </a:xfrm>
              <a:custGeom>
                <a:avLst/>
                <a:gdLst>
                  <a:gd name="T0" fmla="*/ 2 w 32"/>
                  <a:gd name="T1" fmla="*/ 0 h 32"/>
                  <a:gd name="T2" fmla="*/ 7 w 32"/>
                  <a:gd name="T3" fmla="*/ 1 h 32"/>
                  <a:gd name="T4" fmla="*/ 13 w 32"/>
                  <a:gd name="T5" fmla="*/ 3 h 32"/>
                  <a:gd name="T6" fmla="*/ 16 w 32"/>
                  <a:gd name="T7" fmla="*/ 4 h 32"/>
                  <a:gd name="T8" fmla="*/ 18 w 32"/>
                  <a:gd name="T9" fmla="*/ 6 h 32"/>
                  <a:gd name="T10" fmla="*/ 23 w 32"/>
                  <a:gd name="T11" fmla="*/ 9 h 32"/>
                  <a:gd name="T12" fmla="*/ 26 w 32"/>
                  <a:gd name="T13" fmla="*/ 14 h 32"/>
                  <a:gd name="T14" fmla="*/ 29 w 32"/>
                  <a:gd name="T15" fmla="*/ 19 h 32"/>
                  <a:gd name="T16" fmla="*/ 31 w 32"/>
                  <a:gd name="T17" fmla="*/ 25 h 32"/>
                  <a:gd name="T18" fmla="*/ 32 w 32"/>
                  <a:gd name="T19" fmla="*/ 30 h 32"/>
                  <a:gd name="T20" fmla="*/ 17 w 32"/>
                  <a:gd name="T21" fmla="*/ 32 h 32"/>
                  <a:gd name="T22" fmla="*/ 17 w 32"/>
                  <a:gd name="T23" fmla="*/ 28 h 32"/>
                  <a:gd name="T24" fmla="*/ 16 w 32"/>
                  <a:gd name="T25" fmla="*/ 25 h 32"/>
                  <a:gd name="T26" fmla="*/ 14 w 32"/>
                  <a:gd name="T27" fmla="*/ 22 h 32"/>
                  <a:gd name="T28" fmla="*/ 12 w 32"/>
                  <a:gd name="T29" fmla="*/ 20 h 32"/>
                  <a:gd name="T30" fmla="*/ 10 w 32"/>
                  <a:gd name="T31" fmla="*/ 17 h 32"/>
                  <a:gd name="T32" fmla="*/ 9 w 32"/>
                  <a:gd name="T33" fmla="*/ 17 h 32"/>
                  <a:gd name="T34" fmla="*/ 7 w 32"/>
                  <a:gd name="T35" fmla="*/ 16 h 32"/>
                  <a:gd name="T36" fmla="*/ 4 w 32"/>
                  <a:gd name="T37" fmla="*/ 15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3"/>
                    </a:lnTo>
                    <a:lnTo>
                      <a:pt x="16" y="4"/>
                    </a:lnTo>
                    <a:lnTo>
                      <a:pt x="18" y="6"/>
                    </a:lnTo>
                    <a:lnTo>
                      <a:pt x="23" y="9"/>
                    </a:lnTo>
                    <a:lnTo>
                      <a:pt x="26" y="14"/>
                    </a:lnTo>
                    <a:lnTo>
                      <a:pt x="29" y="19"/>
                    </a:lnTo>
                    <a:lnTo>
                      <a:pt x="31" y="25"/>
                    </a:lnTo>
                    <a:lnTo>
                      <a:pt x="32" y="30"/>
                    </a:lnTo>
                    <a:lnTo>
                      <a:pt x="17" y="32"/>
                    </a:lnTo>
                    <a:lnTo>
                      <a:pt x="17" y="28"/>
                    </a:lnTo>
                    <a:lnTo>
                      <a:pt x="16" y="25"/>
                    </a:lnTo>
                    <a:lnTo>
                      <a:pt x="14" y="22"/>
                    </a:lnTo>
                    <a:lnTo>
                      <a:pt x="12" y="20"/>
                    </a:lnTo>
                    <a:lnTo>
                      <a:pt x="10" y="17"/>
                    </a:lnTo>
                    <a:lnTo>
                      <a:pt x="9" y="17"/>
                    </a:lnTo>
                    <a:lnTo>
                      <a:pt x="7" y="16"/>
                    </a:lnTo>
                    <a:lnTo>
                      <a:pt x="4" y="15"/>
                    </a:lnTo>
                    <a:lnTo>
                      <a:pt x="0" y="15"/>
                    </a:lnTo>
                    <a:lnTo>
                      <a:pt x="2"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8" name="Freeform 11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9" name="Freeform 112"/>
              <p:cNvSpPr>
                <a:spLocks/>
              </p:cNvSpPr>
              <p:nvPr/>
            </p:nvSpPr>
            <p:spPr bwMode="gray">
              <a:xfrm>
                <a:off x="6123" y="2218"/>
                <a:ext cx="32" cy="31"/>
              </a:xfrm>
              <a:custGeom>
                <a:avLst/>
                <a:gdLst>
                  <a:gd name="T0" fmla="*/ 32 w 32"/>
                  <a:gd name="T1" fmla="*/ 2 h 31"/>
                  <a:gd name="T2" fmla="*/ 31 w 32"/>
                  <a:gd name="T3" fmla="*/ 7 h 31"/>
                  <a:gd name="T4" fmla="*/ 29 w 32"/>
                  <a:gd name="T5" fmla="*/ 12 h 31"/>
                  <a:gd name="T6" fmla="*/ 28 w 32"/>
                  <a:gd name="T7" fmla="*/ 15 h 31"/>
                  <a:gd name="T8" fmla="*/ 26 w 32"/>
                  <a:gd name="T9" fmla="*/ 18 h 31"/>
                  <a:gd name="T10" fmla="*/ 23 w 32"/>
                  <a:gd name="T11" fmla="*/ 22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7 h 31"/>
                  <a:gd name="T24" fmla="*/ 7 w 32"/>
                  <a:gd name="T25" fmla="*/ 16 h 31"/>
                  <a:gd name="T26" fmla="*/ 10 w 32"/>
                  <a:gd name="T27" fmla="*/ 14 h 31"/>
                  <a:gd name="T28" fmla="*/ 12 w 32"/>
                  <a:gd name="T29" fmla="*/ 12 h 31"/>
                  <a:gd name="T30" fmla="*/ 15 w 32"/>
                  <a:gd name="T31" fmla="*/ 10 h 31"/>
                  <a:gd name="T32" fmla="*/ 15 w 32"/>
                  <a:gd name="T33" fmla="*/ 8 h 31"/>
                  <a:gd name="T34" fmla="*/ 16 w 32"/>
                  <a:gd name="T35" fmla="*/ 7 h 31"/>
                  <a:gd name="T36" fmla="*/ 17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29" y="12"/>
                    </a:lnTo>
                    <a:lnTo>
                      <a:pt x="28" y="15"/>
                    </a:lnTo>
                    <a:lnTo>
                      <a:pt x="26" y="18"/>
                    </a:lnTo>
                    <a:lnTo>
                      <a:pt x="23" y="22"/>
                    </a:lnTo>
                    <a:lnTo>
                      <a:pt x="18" y="26"/>
                    </a:lnTo>
                    <a:lnTo>
                      <a:pt x="13" y="29"/>
                    </a:lnTo>
                    <a:lnTo>
                      <a:pt x="7" y="31"/>
                    </a:lnTo>
                    <a:lnTo>
                      <a:pt x="2" y="31"/>
                    </a:lnTo>
                    <a:lnTo>
                      <a:pt x="0" y="17"/>
                    </a:lnTo>
                    <a:lnTo>
                      <a:pt x="4" y="17"/>
                    </a:lnTo>
                    <a:lnTo>
                      <a:pt x="7" y="16"/>
                    </a:lnTo>
                    <a:lnTo>
                      <a:pt x="10" y="14"/>
                    </a:lnTo>
                    <a:lnTo>
                      <a:pt x="12" y="12"/>
                    </a:lnTo>
                    <a:lnTo>
                      <a:pt x="15" y="10"/>
                    </a:lnTo>
                    <a:lnTo>
                      <a:pt x="15" y="8"/>
                    </a:lnTo>
                    <a:lnTo>
                      <a:pt x="16" y="7"/>
                    </a:lnTo>
                    <a:lnTo>
                      <a:pt x="17" y="4"/>
                    </a:lnTo>
                    <a:lnTo>
                      <a:pt x="17" y="0"/>
                    </a:lnTo>
                    <a:lnTo>
                      <a:pt x="32"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0" name="Freeform 11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1" name="Oval 114"/>
              <p:cNvSpPr>
                <a:spLocks noChangeArrowheads="1"/>
              </p:cNvSpPr>
              <p:nvPr/>
            </p:nvSpPr>
            <p:spPr bwMode="gray">
              <a:xfrm>
                <a:off x="6117" y="2235"/>
                <a:ext cx="14"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2" name="Oval 115"/>
              <p:cNvSpPr>
                <a:spLocks noChangeArrowheads="1"/>
              </p:cNvSpPr>
              <p:nvPr/>
            </p:nvSpPr>
            <p:spPr bwMode="gray">
              <a:xfrm>
                <a:off x="6018" y="2235"/>
                <a:ext cx="15"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3" name="Freeform 116"/>
              <p:cNvSpPr>
                <a:spLocks/>
              </p:cNvSpPr>
              <p:nvPr/>
            </p:nvSpPr>
            <p:spPr bwMode="gray">
              <a:xfrm>
                <a:off x="5995" y="2218"/>
                <a:ext cx="31" cy="31"/>
              </a:xfrm>
              <a:custGeom>
                <a:avLst/>
                <a:gdLst>
                  <a:gd name="T0" fmla="*/ 30 w 31"/>
                  <a:gd name="T1" fmla="*/ 31 h 31"/>
                  <a:gd name="T2" fmla="*/ 24 w 31"/>
                  <a:gd name="T3" fmla="*/ 30 h 31"/>
                  <a:gd name="T4" fmla="*/ 19 w 31"/>
                  <a:gd name="T5" fmla="*/ 29 h 31"/>
                  <a:gd name="T6" fmla="*/ 16 w 31"/>
                  <a:gd name="T7" fmla="*/ 27 h 31"/>
                  <a:gd name="T8" fmla="*/ 13 w 31"/>
                  <a:gd name="T9" fmla="*/ 26 h 31"/>
                  <a:gd name="T10" fmla="*/ 9 w 31"/>
                  <a:gd name="T11" fmla="*/ 22 h 31"/>
                  <a:gd name="T12" fmla="*/ 6 w 31"/>
                  <a:gd name="T13" fmla="*/ 18 h 31"/>
                  <a:gd name="T14" fmla="*/ 3 w 31"/>
                  <a:gd name="T15" fmla="*/ 13 h 31"/>
                  <a:gd name="T16" fmla="*/ 1 w 31"/>
                  <a:gd name="T17" fmla="*/ 7 h 31"/>
                  <a:gd name="T18" fmla="*/ 0 w 31"/>
                  <a:gd name="T19" fmla="*/ 2 h 31"/>
                  <a:gd name="T20" fmla="*/ 14 w 31"/>
                  <a:gd name="T21" fmla="*/ 0 h 31"/>
                  <a:gd name="T22" fmla="*/ 15 w 31"/>
                  <a:gd name="T23" fmla="*/ 4 h 31"/>
                  <a:gd name="T24" fmla="*/ 15 w 31"/>
                  <a:gd name="T25" fmla="*/ 7 h 31"/>
                  <a:gd name="T26" fmla="*/ 17 w 31"/>
                  <a:gd name="T27" fmla="*/ 10 h 31"/>
                  <a:gd name="T28" fmla="*/ 19 w 31"/>
                  <a:gd name="T29" fmla="*/ 12 h 31"/>
                  <a:gd name="T30" fmla="*/ 22 w 31"/>
                  <a:gd name="T31" fmla="*/ 15 h 31"/>
                  <a:gd name="T32" fmla="*/ 23 w 31"/>
                  <a:gd name="T33" fmla="*/ 15 h 31"/>
                  <a:gd name="T34" fmla="*/ 24 w 31"/>
                  <a:gd name="T35" fmla="*/ 16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0"/>
                    </a:lnTo>
                    <a:lnTo>
                      <a:pt x="19" y="29"/>
                    </a:lnTo>
                    <a:lnTo>
                      <a:pt x="16" y="27"/>
                    </a:lnTo>
                    <a:lnTo>
                      <a:pt x="13" y="26"/>
                    </a:lnTo>
                    <a:lnTo>
                      <a:pt x="9" y="22"/>
                    </a:lnTo>
                    <a:lnTo>
                      <a:pt x="6" y="18"/>
                    </a:lnTo>
                    <a:lnTo>
                      <a:pt x="3" y="13"/>
                    </a:lnTo>
                    <a:lnTo>
                      <a:pt x="1" y="7"/>
                    </a:lnTo>
                    <a:lnTo>
                      <a:pt x="0" y="2"/>
                    </a:lnTo>
                    <a:lnTo>
                      <a:pt x="14" y="0"/>
                    </a:lnTo>
                    <a:lnTo>
                      <a:pt x="15" y="4"/>
                    </a:lnTo>
                    <a:lnTo>
                      <a:pt x="15" y="7"/>
                    </a:lnTo>
                    <a:lnTo>
                      <a:pt x="17" y="10"/>
                    </a:lnTo>
                    <a:lnTo>
                      <a:pt x="19" y="12"/>
                    </a:lnTo>
                    <a:lnTo>
                      <a:pt x="22" y="15"/>
                    </a:lnTo>
                    <a:lnTo>
                      <a:pt x="23" y="15"/>
                    </a:lnTo>
                    <a:lnTo>
                      <a:pt x="24" y="16"/>
                    </a:lnTo>
                    <a:lnTo>
                      <a:pt x="27" y="17"/>
                    </a:lnTo>
                    <a:lnTo>
                      <a:pt x="31" y="17"/>
                    </a:lnTo>
                    <a:lnTo>
                      <a:pt x="30" y="31"/>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4" name="Freeform 117"/>
              <p:cNvSpPr>
                <a:spLocks/>
              </p:cNvSpPr>
              <p:nvPr/>
            </p:nvSpPr>
            <p:spPr bwMode="gray">
              <a:xfrm>
                <a:off x="5995" y="2189"/>
                <a:ext cx="31" cy="31"/>
              </a:xfrm>
              <a:custGeom>
                <a:avLst/>
                <a:gdLst>
                  <a:gd name="T0" fmla="*/ 0 w 31"/>
                  <a:gd name="T1" fmla="*/ 29 h 31"/>
                  <a:gd name="T2" fmla="*/ 1 w 31"/>
                  <a:gd name="T3" fmla="*/ 24 h 31"/>
                  <a:gd name="T4" fmla="*/ 3 w 31"/>
                  <a:gd name="T5" fmla="*/ 18 h 31"/>
                  <a:gd name="T6" fmla="*/ 4 w 31"/>
                  <a:gd name="T7" fmla="*/ 15 h 31"/>
                  <a:gd name="T8" fmla="*/ 6 w 31"/>
                  <a:gd name="T9" fmla="*/ 13 h 31"/>
                  <a:gd name="T10" fmla="*/ 9 w 31"/>
                  <a:gd name="T11" fmla="*/ 8 h 31"/>
                  <a:gd name="T12" fmla="*/ 14 w 31"/>
                  <a:gd name="T13" fmla="*/ 5 h 31"/>
                  <a:gd name="T14" fmla="*/ 19 w 31"/>
                  <a:gd name="T15" fmla="*/ 2 h 31"/>
                  <a:gd name="T16" fmla="*/ 24 w 31"/>
                  <a:gd name="T17" fmla="*/ 0 h 31"/>
                  <a:gd name="T18" fmla="*/ 30 w 31"/>
                  <a:gd name="T19" fmla="*/ 0 h 31"/>
                  <a:gd name="T20" fmla="*/ 31 w 31"/>
                  <a:gd name="T21" fmla="*/ 14 h 31"/>
                  <a:gd name="T22" fmla="*/ 27 w 31"/>
                  <a:gd name="T23" fmla="*/ 14 h 31"/>
                  <a:gd name="T24" fmla="*/ 24 w 31"/>
                  <a:gd name="T25" fmla="*/ 15 h 31"/>
                  <a:gd name="T26" fmla="*/ 22 w 31"/>
                  <a:gd name="T27" fmla="*/ 16 h 31"/>
                  <a:gd name="T28" fmla="*/ 19 w 31"/>
                  <a:gd name="T29" fmla="*/ 18 h 31"/>
                  <a:gd name="T30" fmla="*/ 17 w 31"/>
                  <a:gd name="T31" fmla="*/ 21 h 31"/>
                  <a:gd name="T32" fmla="*/ 16 w 31"/>
                  <a:gd name="T33" fmla="*/ 23 h 31"/>
                  <a:gd name="T34" fmla="*/ 16 w 31"/>
                  <a:gd name="T35" fmla="*/ 23 h 31"/>
                  <a:gd name="T36" fmla="*/ 15 w 31"/>
                  <a:gd name="T37" fmla="*/ 27 h 31"/>
                  <a:gd name="T38" fmla="*/ 14 w 31"/>
                  <a:gd name="T39" fmla="*/ 31 h 31"/>
                  <a:gd name="T40" fmla="*/ 0 w 31"/>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0" y="29"/>
                    </a:moveTo>
                    <a:lnTo>
                      <a:pt x="1" y="24"/>
                    </a:lnTo>
                    <a:lnTo>
                      <a:pt x="3" y="18"/>
                    </a:lnTo>
                    <a:lnTo>
                      <a:pt x="4" y="15"/>
                    </a:lnTo>
                    <a:lnTo>
                      <a:pt x="6" y="13"/>
                    </a:lnTo>
                    <a:lnTo>
                      <a:pt x="9" y="8"/>
                    </a:lnTo>
                    <a:lnTo>
                      <a:pt x="14" y="5"/>
                    </a:lnTo>
                    <a:lnTo>
                      <a:pt x="19" y="2"/>
                    </a:lnTo>
                    <a:lnTo>
                      <a:pt x="24" y="0"/>
                    </a:lnTo>
                    <a:lnTo>
                      <a:pt x="30" y="0"/>
                    </a:lnTo>
                    <a:lnTo>
                      <a:pt x="31" y="14"/>
                    </a:lnTo>
                    <a:lnTo>
                      <a:pt x="27" y="14"/>
                    </a:lnTo>
                    <a:lnTo>
                      <a:pt x="24" y="15"/>
                    </a:lnTo>
                    <a:lnTo>
                      <a:pt x="22" y="16"/>
                    </a:lnTo>
                    <a:lnTo>
                      <a:pt x="19" y="18"/>
                    </a:lnTo>
                    <a:lnTo>
                      <a:pt x="17" y="21"/>
                    </a:lnTo>
                    <a:lnTo>
                      <a:pt x="16" y="23"/>
                    </a:lnTo>
                    <a:lnTo>
                      <a:pt x="15" y="27"/>
                    </a:lnTo>
                    <a:lnTo>
                      <a:pt x="14"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5" name="Freeform 118"/>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Freeform 119"/>
              <p:cNvSpPr>
                <a:spLocks/>
              </p:cNvSpPr>
              <p:nvPr/>
            </p:nvSpPr>
            <p:spPr bwMode="gray">
              <a:xfrm>
                <a:off x="6025" y="2189"/>
                <a:ext cx="31" cy="31"/>
              </a:xfrm>
              <a:custGeom>
                <a:avLst/>
                <a:gdLst>
                  <a:gd name="T0" fmla="*/ 1 w 31"/>
                  <a:gd name="T1" fmla="*/ 0 h 31"/>
                  <a:gd name="T2" fmla="*/ 6 w 31"/>
                  <a:gd name="T3" fmla="*/ 0 h 31"/>
                  <a:gd name="T4" fmla="*/ 12 w 31"/>
                  <a:gd name="T5" fmla="*/ 2 h 31"/>
                  <a:gd name="T6" fmla="*/ 15 w 31"/>
                  <a:gd name="T7" fmla="*/ 3 h 31"/>
                  <a:gd name="T8" fmla="*/ 18 w 31"/>
                  <a:gd name="T9" fmla="*/ 5 h 31"/>
                  <a:gd name="T10" fmla="*/ 22 w 31"/>
                  <a:gd name="T11" fmla="*/ 9 h 31"/>
                  <a:gd name="T12" fmla="*/ 25 w 31"/>
                  <a:gd name="T13" fmla="*/ 13 h 31"/>
                  <a:gd name="T14" fmla="*/ 28 w 31"/>
                  <a:gd name="T15" fmla="*/ 18 h 31"/>
                  <a:gd name="T16" fmla="*/ 30 w 31"/>
                  <a:gd name="T17" fmla="*/ 24 h 31"/>
                  <a:gd name="T18" fmla="*/ 31 w 31"/>
                  <a:gd name="T19" fmla="*/ 29 h 31"/>
                  <a:gd name="T20" fmla="*/ 17 w 31"/>
                  <a:gd name="T21" fmla="*/ 31 h 31"/>
                  <a:gd name="T22" fmla="*/ 16 w 31"/>
                  <a:gd name="T23" fmla="*/ 27 h 31"/>
                  <a:gd name="T24" fmla="*/ 15 w 31"/>
                  <a:gd name="T25" fmla="*/ 24 h 31"/>
                  <a:gd name="T26" fmla="*/ 14 w 31"/>
                  <a:gd name="T27" fmla="*/ 21 h 31"/>
                  <a:gd name="T28" fmla="*/ 12 w 31"/>
                  <a:gd name="T29" fmla="*/ 18 h 31"/>
                  <a:gd name="T30" fmla="*/ 9 w 31"/>
                  <a:gd name="T31" fmla="*/ 16 h 31"/>
                  <a:gd name="T32" fmla="*/ 8 w 31"/>
                  <a:gd name="T33" fmla="*/ 16 h 31"/>
                  <a:gd name="T34" fmla="*/ 7 w 31"/>
                  <a:gd name="T35" fmla="*/ 15 h 31"/>
                  <a:gd name="T36" fmla="*/ 4 w 31"/>
                  <a:gd name="T37" fmla="*/ 14 h 31"/>
                  <a:gd name="T38" fmla="*/ 0 w 31"/>
                  <a:gd name="T39" fmla="*/ 14 h 31"/>
                  <a:gd name="T40" fmla="*/ 1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1" y="0"/>
                    </a:moveTo>
                    <a:lnTo>
                      <a:pt x="6" y="0"/>
                    </a:lnTo>
                    <a:lnTo>
                      <a:pt x="12" y="2"/>
                    </a:lnTo>
                    <a:lnTo>
                      <a:pt x="15" y="3"/>
                    </a:lnTo>
                    <a:lnTo>
                      <a:pt x="18" y="5"/>
                    </a:lnTo>
                    <a:lnTo>
                      <a:pt x="22" y="9"/>
                    </a:lnTo>
                    <a:lnTo>
                      <a:pt x="25" y="13"/>
                    </a:lnTo>
                    <a:lnTo>
                      <a:pt x="28" y="18"/>
                    </a:lnTo>
                    <a:lnTo>
                      <a:pt x="30" y="24"/>
                    </a:lnTo>
                    <a:lnTo>
                      <a:pt x="31" y="29"/>
                    </a:lnTo>
                    <a:lnTo>
                      <a:pt x="17" y="31"/>
                    </a:lnTo>
                    <a:lnTo>
                      <a:pt x="16" y="27"/>
                    </a:lnTo>
                    <a:lnTo>
                      <a:pt x="15" y="24"/>
                    </a:lnTo>
                    <a:lnTo>
                      <a:pt x="14" y="21"/>
                    </a:lnTo>
                    <a:lnTo>
                      <a:pt x="12" y="18"/>
                    </a:lnTo>
                    <a:lnTo>
                      <a:pt x="9" y="16"/>
                    </a:lnTo>
                    <a:lnTo>
                      <a:pt x="8" y="16"/>
                    </a:lnTo>
                    <a:lnTo>
                      <a:pt x="7" y="15"/>
                    </a:lnTo>
                    <a:lnTo>
                      <a:pt x="4" y="14"/>
                    </a:lnTo>
                    <a:lnTo>
                      <a:pt x="0" y="14"/>
                    </a:lnTo>
                    <a:lnTo>
                      <a:pt x="1"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7" name="Freeform 120"/>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8" name="Rectangle 121"/>
              <p:cNvSpPr>
                <a:spLocks noChangeArrowheads="1"/>
              </p:cNvSpPr>
              <p:nvPr/>
            </p:nvSpPr>
            <p:spPr bwMode="gray">
              <a:xfrm>
                <a:off x="6049" y="2212"/>
                <a:ext cx="53" cy="14"/>
              </a:xfrm>
              <a:prstGeom prst="rect">
                <a:avLst/>
              </a:prstGeom>
              <a:solidFill>
                <a:srgbClr val="D0D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9" name="Freeform 122"/>
              <p:cNvSpPr>
                <a:spLocks/>
              </p:cNvSpPr>
              <p:nvPr/>
            </p:nvSpPr>
            <p:spPr bwMode="gray">
              <a:xfrm>
                <a:off x="6042" y="2212"/>
                <a:ext cx="14" cy="14"/>
              </a:xfrm>
              <a:custGeom>
                <a:avLst/>
                <a:gdLst>
                  <a:gd name="T0" fmla="*/ 0 w 14"/>
                  <a:gd name="T1" fmla="*/ 8 h 14"/>
                  <a:gd name="T2" fmla="*/ 0 w 14"/>
                  <a:gd name="T3" fmla="*/ 14 h 14"/>
                  <a:gd name="T4" fmla="*/ 7 w 14"/>
                  <a:gd name="T5" fmla="*/ 14 h 14"/>
                  <a:gd name="T6" fmla="*/ 7 w 14"/>
                  <a:gd name="T7" fmla="*/ 0 h 14"/>
                  <a:gd name="T8" fmla="*/ 14 w 14"/>
                  <a:gd name="T9" fmla="*/ 6 h 14"/>
                  <a:gd name="T10" fmla="*/ 0 w 14"/>
                  <a:gd name="T11" fmla="*/ 8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0" y="8"/>
                    </a:moveTo>
                    <a:lnTo>
                      <a:pt x="0" y="14"/>
                    </a:lnTo>
                    <a:lnTo>
                      <a:pt x="7" y="14"/>
                    </a:lnTo>
                    <a:lnTo>
                      <a:pt x="7" y="0"/>
                    </a:lnTo>
                    <a:lnTo>
                      <a:pt x="14" y="6"/>
                    </a:lnTo>
                    <a:lnTo>
                      <a:pt x="0" y="8"/>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0" name="Freeform 123"/>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4 w 30"/>
                  <a:gd name="T7" fmla="*/ 13 h 31"/>
                  <a:gd name="T8" fmla="*/ 8 w 30"/>
                  <a:gd name="T9" fmla="*/ 8 h 31"/>
                  <a:gd name="T10" fmla="*/ 12 w 30"/>
                  <a:gd name="T11" fmla="*/ 5 h 31"/>
                  <a:gd name="T12" fmla="*/ 17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4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4" y="13"/>
                    </a:lnTo>
                    <a:lnTo>
                      <a:pt x="8" y="8"/>
                    </a:lnTo>
                    <a:lnTo>
                      <a:pt x="12" y="5"/>
                    </a:lnTo>
                    <a:lnTo>
                      <a:pt x="17" y="2"/>
                    </a:lnTo>
                    <a:lnTo>
                      <a:pt x="23" y="0"/>
                    </a:lnTo>
                    <a:lnTo>
                      <a:pt x="28" y="0"/>
                    </a:lnTo>
                    <a:lnTo>
                      <a:pt x="30" y="14"/>
                    </a:lnTo>
                    <a:lnTo>
                      <a:pt x="26" y="14"/>
                    </a:lnTo>
                    <a:lnTo>
                      <a:pt x="23" y="15"/>
                    </a:lnTo>
                    <a:lnTo>
                      <a:pt x="20" y="16"/>
                    </a:lnTo>
                    <a:lnTo>
                      <a:pt x="18" y="18"/>
                    </a:lnTo>
                    <a:lnTo>
                      <a:pt x="16" y="21"/>
                    </a:lnTo>
                    <a:lnTo>
                      <a:pt x="15" y="24"/>
                    </a:lnTo>
                    <a:lnTo>
                      <a:pt x="14" y="26"/>
                    </a:lnTo>
                    <a:lnTo>
                      <a:pt x="13"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1" name="Freeform 12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2" name="Freeform 125"/>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3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6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3" y="9"/>
                    </a:lnTo>
                    <a:lnTo>
                      <a:pt x="26" y="13"/>
                    </a:lnTo>
                    <a:lnTo>
                      <a:pt x="29" y="18"/>
                    </a:lnTo>
                    <a:lnTo>
                      <a:pt x="31" y="24"/>
                    </a:lnTo>
                    <a:lnTo>
                      <a:pt x="31" y="29"/>
                    </a:lnTo>
                    <a:lnTo>
                      <a:pt x="17" y="31"/>
                    </a:lnTo>
                    <a:lnTo>
                      <a:pt x="17" y="27"/>
                    </a:lnTo>
                    <a:lnTo>
                      <a:pt x="16" y="24"/>
                    </a:lnTo>
                    <a:lnTo>
                      <a:pt x="15" y="21"/>
                    </a:lnTo>
                    <a:lnTo>
                      <a:pt x="13" y="18"/>
                    </a:lnTo>
                    <a:lnTo>
                      <a:pt x="10" y="16"/>
                    </a:lnTo>
                    <a:lnTo>
                      <a:pt x="9" y="16"/>
                    </a:lnTo>
                    <a:lnTo>
                      <a:pt x="8" y="15"/>
                    </a:lnTo>
                    <a:lnTo>
                      <a:pt x="4" y="14"/>
                    </a:lnTo>
                    <a:lnTo>
                      <a:pt x="0" y="14"/>
                    </a:lnTo>
                    <a:lnTo>
                      <a:pt x="2"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3" name="Freeform 126"/>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127"/>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3 w 31"/>
                  <a:gd name="T11" fmla="*/ 22 h 31"/>
                  <a:gd name="T12" fmla="*/ 18 w 31"/>
                  <a:gd name="T13" fmla="*/ 26 h 31"/>
                  <a:gd name="T14" fmla="*/ 13 w 31"/>
                  <a:gd name="T15" fmla="*/ 29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4 h 31"/>
                  <a:gd name="T28" fmla="*/ 13 w 31"/>
                  <a:gd name="T29" fmla="*/ 12 h 31"/>
                  <a:gd name="T30" fmla="*/ 15 w 31"/>
                  <a:gd name="T31" fmla="*/ 10 h 31"/>
                  <a:gd name="T32" fmla="*/ 15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3" y="22"/>
                    </a:lnTo>
                    <a:lnTo>
                      <a:pt x="18" y="26"/>
                    </a:lnTo>
                    <a:lnTo>
                      <a:pt x="13" y="29"/>
                    </a:lnTo>
                    <a:lnTo>
                      <a:pt x="7" y="30"/>
                    </a:lnTo>
                    <a:lnTo>
                      <a:pt x="2" y="31"/>
                    </a:lnTo>
                    <a:lnTo>
                      <a:pt x="0" y="17"/>
                    </a:lnTo>
                    <a:lnTo>
                      <a:pt x="4" y="17"/>
                    </a:lnTo>
                    <a:lnTo>
                      <a:pt x="7" y="16"/>
                    </a:lnTo>
                    <a:lnTo>
                      <a:pt x="10" y="14"/>
                    </a:lnTo>
                    <a:lnTo>
                      <a:pt x="13" y="12"/>
                    </a:lnTo>
                    <a:lnTo>
                      <a:pt x="15" y="10"/>
                    </a:lnTo>
                    <a:lnTo>
                      <a:pt x="15" y="9"/>
                    </a:lnTo>
                    <a:lnTo>
                      <a:pt x="16" y="8"/>
                    </a:lnTo>
                    <a:lnTo>
                      <a:pt x="17" y="4"/>
                    </a:lnTo>
                    <a:lnTo>
                      <a:pt x="17" y="0"/>
                    </a:lnTo>
                    <a:lnTo>
                      <a:pt x="31"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5" name="Freeform 128"/>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6" name="Oval 129"/>
              <p:cNvSpPr>
                <a:spLocks noChangeArrowheads="1"/>
              </p:cNvSpPr>
              <p:nvPr/>
            </p:nvSpPr>
            <p:spPr bwMode="gray">
              <a:xfrm>
                <a:off x="6117"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7" name="Oval 130"/>
              <p:cNvSpPr>
                <a:spLocks noChangeArrowheads="1"/>
              </p:cNvSpPr>
              <p:nvPr/>
            </p:nvSpPr>
            <p:spPr bwMode="gray">
              <a:xfrm>
                <a:off x="6019"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8" name="Freeform 131"/>
              <p:cNvSpPr>
                <a:spLocks/>
              </p:cNvSpPr>
              <p:nvPr/>
            </p:nvSpPr>
            <p:spPr bwMode="gray">
              <a:xfrm>
                <a:off x="5996" y="2218"/>
                <a:ext cx="30" cy="31"/>
              </a:xfrm>
              <a:custGeom>
                <a:avLst/>
                <a:gdLst>
                  <a:gd name="T0" fmla="*/ 29 w 30"/>
                  <a:gd name="T1" fmla="*/ 31 h 31"/>
                  <a:gd name="T2" fmla="*/ 23 w 30"/>
                  <a:gd name="T3" fmla="*/ 30 h 31"/>
                  <a:gd name="T4" fmla="*/ 18 w 30"/>
                  <a:gd name="T5" fmla="*/ 29 h 31"/>
                  <a:gd name="T6" fmla="*/ 15 w 30"/>
                  <a:gd name="T7" fmla="*/ 27 h 31"/>
                  <a:gd name="T8" fmla="*/ 12 w 30"/>
                  <a:gd name="T9" fmla="*/ 26 h 31"/>
                  <a:gd name="T10" fmla="*/ 8 w 30"/>
                  <a:gd name="T11" fmla="*/ 22 h 31"/>
                  <a:gd name="T12" fmla="*/ 5 w 30"/>
                  <a:gd name="T13" fmla="*/ 18 h 31"/>
                  <a:gd name="T14" fmla="*/ 2 w 30"/>
                  <a:gd name="T15" fmla="*/ 13 h 31"/>
                  <a:gd name="T16" fmla="*/ 0 w 30"/>
                  <a:gd name="T17" fmla="*/ 7 h 31"/>
                  <a:gd name="T18" fmla="*/ 0 w 30"/>
                  <a:gd name="T19" fmla="*/ 2 h 31"/>
                  <a:gd name="T20" fmla="*/ 13 w 30"/>
                  <a:gd name="T21" fmla="*/ 0 h 31"/>
                  <a:gd name="T22" fmla="*/ 13 w 30"/>
                  <a:gd name="T23" fmla="*/ 4 h 31"/>
                  <a:gd name="T24" fmla="*/ 14 w 30"/>
                  <a:gd name="T25" fmla="*/ 7 h 31"/>
                  <a:gd name="T26" fmla="*/ 16 w 30"/>
                  <a:gd name="T27" fmla="*/ 10 h 31"/>
                  <a:gd name="T28" fmla="*/ 18 w 30"/>
                  <a:gd name="T29" fmla="*/ 12 h 31"/>
                  <a:gd name="T30" fmla="*/ 21 w 30"/>
                  <a:gd name="T31" fmla="*/ 15 h 31"/>
                  <a:gd name="T32" fmla="*/ 22 w 30"/>
                  <a:gd name="T33" fmla="*/ 15 h 31"/>
                  <a:gd name="T34" fmla="*/ 23 w 30"/>
                  <a:gd name="T35" fmla="*/ 16 h 31"/>
                  <a:gd name="T36" fmla="*/ 26 w 30"/>
                  <a:gd name="T37" fmla="*/ 17 h 31"/>
                  <a:gd name="T38" fmla="*/ 30 w 30"/>
                  <a:gd name="T39" fmla="*/ 17 h 31"/>
                  <a:gd name="T40" fmla="*/ 29 w 30"/>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29" y="31"/>
                    </a:moveTo>
                    <a:lnTo>
                      <a:pt x="23" y="30"/>
                    </a:lnTo>
                    <a:lnTo>
                      <a:pt x="18" y="29"/>
                    </a:lnTo>
                    <a:lnTo>
                      <a:pt x="15" y="27"/>
                    </a:lnTo>
                    <a:lnTo>
                      <a:pt x="12" y="26"/>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1"/>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9" name="Freeform 132"/>
              <p:cNvSpPr>
                <a:spLocks/>
              </p:cNvSpPr>
              <p:nvPr/>
            </p:nvSpPr>
            <p:spPr bwMode="gray">
              <a:xfrm>
                <a:off x="5996" y="2189"/>
                <a:ext cx="30" cy="31"/>
              </a:xfrm>
              <a:custGeom>
                <a:avLst/>
                <a:gdLst>
                  <a:gd name="T0" fmla="*/ 0 w 30"/>
                  <a:gd name="T1" fmla="*/ 29 h 31"/>
                  <a:gd name="T2" fmla="*/ 0 w 30"/>
                  <a:gd name="T3" fmla="*/ 24 h 31"/>
                  <a:gd name="T4" fmla="*/ 2 w 30"/>
                  <a:gd name="T5" fmla="*/ 18 h 31"/>
                  <a:gd name="T6" fmla="*/ 3 w 30"/>
                  <a:gd name="T7" fmla="*/ 15 h 31"/>
                  <a:gd name="T8" fmla="*/ 5 w 30"/>
                  <a:gd name="T9" fmla="*/ 13 h 31"/>
                  <a:gd name="T10" fmla="*/ 8 w 30"/>
                  <a:gd name="T11" fmla="*/ 9 h 31"/>
                  <a:gd name="T12" fmla="*/ 13 w 30"/>
                  <a:gd name="T13" fmla="*/ 5 h 31"/>
                  <a:gd name="T14" fmla="*/ 18 w 30"/>
                  <a:gd name="T15" fmla="*/ 2 h 31"/>
                  <a:gd name="T16" fmla="*/ 24 w 30"/>
                  <a:gd name="T17" fmla="*/ 0 h 31"/>
                  <a:gd name="T18" fmla="*/ 29 w 30"/>
                  <a:gd name="T19" fmla="*/ 0 h 31"/>
                  <a:gd name="T20" fmla="*/ 30 w 30"/>
                  <a:gd name="T21" fmla="*/ 14 h 31"/>
                  <a:gd name="T22" fmla="*/ 26 w 30"/>
                  <a:gd name="T23" fmla="*/ 14 h 31"/>
                  <a:gd name="T24" fmla="*/ 23 w 30"/>
                  <a:gd name="T25" fmla="*/ 15 h 31"/>
                  <a:gd name="T26" fmla="*/ 20 w 30"/>
                  <a:gd name="T27" fmla="*/ 16 h 31"/>
                  <a:gd name="T28" fmla="*/ 18 w 30"/>
                  <a:gd name="T29" fmla="*/ 18 h 31"/>
                  <a:gd name="T30" fmla="*/ 16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8"/>
                    </a:lnTo>
                    <a:lnTo>
                      <a:pt x="3" y="15"/>
                    </a:lnTo>
                    <a:lnTo>
                      <a:pt x="5" y="13"/>
                    </a:lnTo>
                    <a:lnTo>
                      <a:pt x="8" y="9"/>
                    </a:lnTo>
                    <a:lnTo>
                      <a:pt x="13" y="5"/>
                    </a:lnTo>
                    <a:lnTo>
                      <a:pt x="18" y="2"/>
                    </a:lnTo>
                    <a:lnTo>
                      <a:pt x="24" y="0"/>
                    </a:lnTo>
                    <a:lnTo>
                      <a:pt x="29" y="0"/>
                    </a:lnTo>
                    <a:lnTo>
                      <a:pt x="30" y="14"/>
                    </a:lnTo>
                    <a:lnTo>
                      <a:pt x="26" y="14"/>
                    </a:lnTo>
                    <a:lnTo>
                      <a:pt x="23" y="15"/>
                    </a:lnTo>
                    <a:lnTo>
                      <a:pt x="20" y="16"/>
                    </a:lnTo>
                    <a:lnTo>
                      <a:pt x="18" y="18"/>
                    </a:lnTo>
                    <a:lnTo>
                      <a:pt x="16" y="21"/>
                    </a:lnTo>
                    <a:lnTo>
                      <a:pt x="15" y="22"/>
                    </a:lnTo>
                    <a:lnTo>
                      <a:pt x="14" y="23"/>
                    </a:lnTo>
                    <a:lnTo>
                      <a:pt x="13" y="27"/>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Freeform 13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1" name="Freeform 134"/>
              <p:cNvSpPr>
                <a:spLocks/>
              </p:cNvSpPr>
              <p:nvPr/>
            </p:nvSpPr>
            <p:spPr bwMode="gray">
              <a:xfrm>
                <a:off x="6025" y="2189"/>
                <a:ext cx="30" cy="31"/>
              </a:xfrm>
              <a:custGeom>
                <a:avLst/>
                <a:gdLst>
                  <a:gd name="T0" fmla="*/ 1 w 30"/>
                  <a:gd name="T1" fmla="*/ 0 h 31"/>
                  <a:gd name="T2" fmla="*/ 6 w 30"/>
                  <a:gd name="T3" fmla="*/ 0 h 31"/>
                  <a:gd name="T4" fmla="*/ 12 w 30"/>
                  <a:gd name="T5" fmla="*/ 2 h 31"/>
                  <a:gd name="T6" fmla="*/ 15 w 30"/>
                  <a:gd name="T7" fmla="*/ 3 h 31"/>
                  <a:gd name="T8" fmla="*/ 18 w 30"/>
                  <a:gd name="T9" fmla="*/ 5 h 31"/>
                  <a:gd name="T10" fmla="*/ 22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6 w 30"/>
                  <a:gd name="T23" fmla="*/ 27 h 31"/>
                  <a:gd name="T24" fmla="*/ 15 w 30"/>
                  <a:gd name="T25" fmla="*/ 24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4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0"/>
                    </a:lnTo>
                    <a:lnTo>
                      <a:pt x="12" y="2"/>
                    </a:lnTo>
                    <a:lnTo>
                      <a:pt x="15" y="3"/>
                    </a:lnTo>
                    <a:lnTo>
                      <a:pt x="18" y="5"/>
                    </a:lnTo>
                    <a:lnTo>
                      <a:pt x="22" y="9"/>
                    </a:lnTo>
                    <a:lnTo>
                      <a:pt x="25" y="13"/>
                    </a:lnTo>
                    <a:lnTo>
                      <a:pt x="28" y="18"/>
                    </a:lnTo>
                    <a:lnTo>
                      <a:pt x="30" y="24"/>
                    </a:lnTo>
                    <a:lnTo>
                      <a:pt x="30" y="29"/>
                    </a:lnTo>
                    <a:lnTo>
                      <a:pt x="17" y="31"/>
                    </a:lnTo>
                    <a:lnTo>
                      <a:pt x="16" y="27"/>
                    </a:lnTo>
                    <a:lnTo>
                      <a:pt x="15" y="24"/>
                    </a:lnTo>
                    <a:lnTo>
                      <a:pt x="14" y="21"/>
                    </a:lnTo>
                    <a:lnTo>
                      <a:pt x="12" y="18"/>
                    </a:lnTo>
                    <a:lnTo>
                      <a:pt x="9" y="16"/>
                    </a:lnTo>
                    <a:lnTo>
                      <a:pt x="8" y="15"/>
                    </a:lnTo>
                    <a:lnTo>
                      <a:pt x="7" y="15"/>
                    </a:lnTo>
                    <a:lnTo>
                      <a:pt x="4" y="14"/>
                    </a:lnTo>
                    <a:lnTo>
                      <a:pt x="0" y="14"/>
                    </a:lnTo>
                    <a:lnTo>
                      <a:pt x="1"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2" name="Freeform 135"/>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3" name="Rectangle 136"/>
              <p:cNvSpPr>
                <a:spLocks noChangeArrowheads="1"/>
              </p:cNvSpPr>
              <p:nvPr/>
            </p:nvSpPr>
            <p:spPr bwMode="gray">
              <a:xfrm>
                <a:off x="6049" y="2212"/>
                <a:ext cx="53" cy="14"/>
              </a:xfrm>
              <a:prstGeom prst="rect">
                <a:avLst/>
              </a:prstGeom>
              <a:solidFill>
                <a:srgbClr val="D2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24" name="Freeform 137"/>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5" name="Freeform 138"/>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5 w 30"/>
                  <a:gd name="T7" fmla="*/ 13 h 31"/>
                  <a:gd name="T8" fmla="*/ 8 w 30"/>
                  <a:gd name="T9" fmla="*/ 9 h 31"/>
                  <a:gd name="T10" fmla="*/ 12 w 30"/>
                  <a:gd name="T11" fmla="*/ 5 h 31"/>
                  <a:gd name="T12" fmla="*/ 18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5" y="13"/>
                    </a:lnTo>
                    <a:lnTo>
                      <a:pt x="8" y="9"/>
                    </a:lnTo>
                    <a:lnTo>
                      <a:pt x="12" y="5"/>
                    </a:lnTo>
                    <a:lnTo>
                      <a:pt x="18" y="2"/>
                    </a:lnTo>
                    <a:lnTo>
                      <a:pt x="23" y="0"/>
                    </a:lnTo>
                    <a:lnTo>
                      <a:pt x="28" y="0"/>
                    </a:lnTo>
                    <a:lnTo>
                      <a:pt x="30" y="14"/>
                    </a:lnTo>
                    <a:lnTo>
                      <a:pt x="26" y="14"/>
                    </a:lnTo>
                    <a:lnTo>
                      <a:pt x="23" y="15"/>
                    </a:lnTo>
                    <a:lnTo>
                      <a:pt x="20" y="16"/>
                    </a:lnTo>
                    <a:lnTo>
                      <a:pt x="18" y="18"/>
                    </a:lnTo>
                    <a:lnTo>
                      <a:pt x="16" y="21"/>
                    </a:lnTo>
                    <a:lnTo>
                      <a:pt x="15" y="23"/>
                    </a:lnTo>
                    <a:lnTo>
                      <a:pt x="14" y="26"/>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6" name="Freeform 139"/>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7" name="Freeform 140"/>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2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5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2" y="9"/>
                    </a:lnTo>
                    <a:lnTo>
                      <a:pt x="26" y="13"/>
                    </a:lnTo>
                    <a:lnTo>
                      <a:pt x="29" y="18"/>
                    </a:lnTo>
                    <a:lnTo>
                      <a:pt x="31" y="24"/>
                    </a:lnTo>
                    <a:lnTo>
                      <a:pt x="31" y="29"/>
                    </a:lnTo>
                    <a:lnTo>
                      <a:pt x="17" y="31"/>
                    </a:lnTo>
                    <a:lnTo>
                      <a:pt x="17" y="27"/>
                    </a:lnTo>
                    <a:lnTo>
                      <a:pt x="16" y="24"/>
                    </a:lnTo>
                    <a:lnTo>
                      <a:pt x="15" y="21"/>
                    </a:lnTo>
                    <a:lnTo>
                      <a:pt x="13" y="18"/>
                    </a:lnTo>
                    <a:lnTo>
                      <a:pt x="10" y="16"/>
                    </a:lnTo>
                    <a:lnTo>
                      <a:pt x="9" y="15"/>
                    </a:lnTo>
                    <a:lnTo>
                      <a:pt x="8" y="15"/>
                    </a:lnTo>
                    <a:lnTo>
                      <a:pt x="4" y="14"/>
                    </a:lnTo>
                    <a:lnTo>
                      <a:pt x="0" y="14"/>
                    </a:lnTo>
                    <a:lnTo>
                      <a:pt x="2"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8" name="Freeform 141"/>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9" name="Freeform 142"/>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2 w 31"/>
                  <a:gd name="T11" fmla="*/ 22 h 31"/>
                  <a:gd name="T12" fmla="*/ 18 w 31"/>
                  <a:gd name="T13" fmla="*/ 26 h 31"/>
                  <a:gd name="T14" fmla="*/ 13 w 31"/>
                  <a:gd name="T15" fmla="*/ 28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5 h 31"/>
                  <a:gd name="T28" fmla="*/ 13 w 31"/>
                  <a:gd name="T29" fmla="*/ 12 h 31"/>
                  <a:gd name="T30" fmla="*/ 15 w 31"/>
                  <a:gd name="T31" fmla="*/ 10 h 31"/>
                  <a:gd name="T32" fmla="*/ 16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2" y="22"/>
                    </a:lnTo>
                    <a:lnTo>
                      <a:pt x="18" y="26"/>
                    </a:lnTo>
                    <a:lnTo>
                      <a:pt x="13" y="28"/>
                    </a:lnTo>
                    <a:lnTo>
                      <a:pt x="7" y="30"/>
                    </a:lnTo>
                    <a:lnTo>
                      <a:pt x="2" y="31"/>
                    </a:lnTo>
                    <a:lnTo>
                      <a:pt x="0" y="17"/>
                    </a:lnTo>
                    <a:lnTo>
                      <a:pt x="4" y="17"/>
                    </a:lnTo>
                    <a:lnTo>
                      <a:pt x="7" y="16"/>
                    </a:lnTo>
                    <a:lnTo>
                      <a:pt x="10" y="15"/>
                    </a:lnTo>
                    <a:lnTo>
                      <a:pt x="13" y="12"/>
                    </a:lnTo>
                    <a:lnTo>
                      <a:pt x="15" y="10"/>
                    </a:lnTo>
                    <a:lnTo>
                      <a:pt x="16" y="9"/>
                    </a:lnTo>
                    <a:lnTo>
                      <a:pt x="16" y="8"/>
                    </a:lnTo>
                    <a:lnTo>
                      <a:pt x="17" y="4"/>
                    </a:lnTo>
                    <a:lnTo>
                      <a:pt x="17" y="0"/>
                    </a:lnTo>
                    <a:lnTo>
                      <a:pt x="31"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0" name="Freeform 143"/>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1" name="Oval 144"/>
              <p:cNvSpPr>
                <a:spLocks noChangeArrowheads="1"/>
              </p:cNvSpPr>
              <p:nvPr/>
            </p:nvSpPr>
            <p:spPr bwMode="gray">
              <a:xfrm>
                <a:off x="6117"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2" name="Oval 145"/>
              <p:cNvSpPr>
                <a:spLocks noChangeArrowheads="1"/>
              </p:cNvSpPr>
              <p:nvPr/>
            </p:nvSpPr>
            <p:spPr bwMode="gray">
              <a:xfrm>
                <a:off x="6019"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3" name="Freeform 146"/>
              <p:cNvSpPr>
                <a:spLocks/>
              </p:cNvSpPr>
              <p:nvPr/>
            </p:nvSpPr>
            <p:spPr bwMode="gray">
              <a:xfrm>
                <a:off x="5996" y="2218"/>
                <a:ext cx="30" cy="30"/>
              </a:xfrm>
              <a:custGeom>
                <a:avLst/>
                <a:gdLst>
                  <a:gd name="T0" fmla="*/ 29 w 30"/>
                  <a:gd name="T1" fmla="*/ 30 h 30"/>
                  <a:gd name="T2" fmla="*/ 23 w 30"/>
                  <a:gd name="T3" fmla="*/ 30 h 30"/>
                  <a:gd name="T4" fmla="*/ 18 w 30"/>
                  <a:gd name="T5" fmla="*/ 28 h 30"/>
                  <a:gd name="T6" fmla="*/ 15 w 30"/>
                  <a:gd name="T7" fmla="*/ 27 h 30"/>
                  <a:gd name="T8" fmla="*/ 12 w 30"/>
                  <a:gd name="T9" fmla="*/ 25 h 30"/>
                  <a:gd name="T10" fmla="*/ 8 w 30"/>
                  <a:gd name="T11" fmla="*/ 22 h 30"/>
                  <a:gd name="T12" fmla="*/ 5 w 30"/>
                  <a:gd name="T13" fmla="*/ 18 h 30"/>
                  <a:gd name="T14" fmla="*/ 2 w 30"/>
                  <a:gd name="T15" fmla="*/ 13 h 30"/>
                  <a:gd name="T16" fmla="*/ 0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2 h 30"/>
                  <a:gd name="T30" fmla="*/ 21 w 30"/>
                  <a:gd name="T31" fmla="*/ 15 h 30"/>
                  <a:gd name="T32" fmla="*/ 22 w 30"/>
                  <a:gd name="T33" fmla="*/ 15 h 30"/>
                  <a:gd name="T34" fmla="*/ 23 w 30"/>
                  <a:gd name="T35" fmla="*/ 16 h 30"/>
                  <a:gd name="T36" fmla="*/ 26 w 30"/>
                  <a:gd name="T37" fmla="*/ 17 h 30"/>
                  <a:gd name="T38" fmla="*/ 30 w 30"/>
                  <a:gd name="T39" fmla="*/ 17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3" y="30"/>
                    </a:lnTo>
                    <a:lnTo>
                      <a:pt x="18" y="28"/>
                    </a:lnTo>
                    <a:lnTo>
                      <a:pt x="15" y="27"/>
                    </a:lnTo>
                    <a:lnTo>
                      <a:pt x="12" y="25"/>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Freeform 147"/>
              <p:cNvSpPr>
                <a:spLocks/>
              </p:cNvSpPr>
              <p:nvPr/>
            </p:nvSpPr>
            <p:spPr bwMode="gray">
              <a:xfrm>
                <a:off x="5996" y="2189"/>
                <a:ext cx="30" cy="31"/>
              </a:xfrm>
              <a:custGeom>
                <a:avLst/>
                <a:gdLst>
                  <a:gd name="T0" fmla="*/ 0 w 30"/>
                  <a:gd name="T1" fmla="*/ 29 h 31"/>
                  <a:gd name="T2" fmla="*/ 0 w 30"/>
                  <a:gd name="T3" fmla="*/ 24 h 31"/>
                  <a:gd name="T4" fmla="*/ 2 w 30"/>
                  <a:gd name="T5" fmla="*/ 19 h 31"/>
                  <a:gd name="T6" fmla="*/ 3 w 30"/>
                  <a:gd name="T7" fmla="*/ 16 h 31"/>
                  <a:gd name="T8" fmla="*/ 5 w 30"/>
                  <a:gd name="T9" fmla="*/ 13 h 31"/>
                  <a:gd name="T10" fmla="*/ 8 w 30"/>
                  <a:gd name="T11" fmla="*/ 9 h 31"/>
                  <a:gd name="T12" fmla="*/ 13 w 30"/>
                  <a:gd name="T13" fmla="*/ 5 h 31"/>
                  <a:gd name="T14" fmla="*/ 18 w 30"/>
                  <a:gd name="T15" fmla="*/ 2 h 31"/>
                  <a:gd name="T16" fmla="*/ 24 w 30"/>
                  <a:gd name="T17" fmla="*/ 1 h 31"/>
                  <a:gd name="T18" fmla="*/ 29 w 30"/>
                  <a:gd name="T19" fmla="*/ 0 h 31"/>
                  <a:gd name="T20" fmla="*/ 30 w 30"/>
                  <a:gd name="T21" fmla="*/ 13 h 31"/>
                  <a:gd name="T22" fmla="*/ 26 w 30"/>
                  <a:gd name="T23" fmla="*/ 14 h 31"/>
                  <a:gd name="T24" fmla="*/ 23 w 30"/>
                  <a:gd name="T25" fmla="*/ 15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9"/>
                    </a:lnTo>
                    <a:lnTo>
                      <a:pt x="3" y="16"/>
                    </a:lnTo>
                    <a:lnTo>
                      <a:pt x="5" y="13"/>
                    </a:lnTo>
                    <a:lnTo>
                      <a:pt x="8" y="9"/>
                    </a:lnTo>
                    <a:lnTo>
                      <a:pt x="13" y="5"/>
                    </a:lnTo>
                    <a:lnTo>
                      <a:pt x="18" y="2"/>
                    </a:lnTo>
                    <a:lnTo>
                      <a:pt x="24" y="1"/>
                    </a:lnTo>
                    <a:lnTo>
                      <a:pt x="29" y="0"/>
                    </a:lnTo>
                    <a:lnTo>
                      <a:pt x="30" y="13"/>
                    </a:lnTo>
                    <a:lnTo>
                      <a:pt x="26" y="14"/>
                    </a:lnTo>
                    <a:lnTo>
                      <a:pt x="23" y="15"/>
                    </a:lnTo>
                    <a:lnTo>
                      <a:pt x="20" y="16"/>
                    </a:lnTo>
                    <a:lnTo>
                      <a:pt x="18" y="18"/>
                    </a:lnTo>
                    <a:lnTo>
                      <a:pt x="15" y="21"/>
                    </a:lnTo>
                    <a:lnTo>
                      <a:pt x="15" y="22"/>
                    </a:lnTo>
                    <a:lnTo>
                      <a:pt x="14" y="23"/>
                    </a:lnTo>
                    <a:lnTo>
                      <a:pt x="13" y="27"/>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5" name="Freeform 148"/>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6" name="Freeform 149"/>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5 h 31"/>
                  <a:gd name="T10" fmla="*/ 21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5"/>
                    </a:lnTo>
                    <a:lnTo>
                      <a:pt x="21" y="9"/>
                    </a:lnTo>
                    <a:lnTo>
                      <a:pt x="25" y="13"/>
                    </a:lnTo>
                    <a:lnTo>
                      <a:pt x="28" y="18"/>
                    </a:lnTo>
                    <a:lnTo>
                      <a:pt x="30" y="24"/>
                    </a:lnTo>
                    <a:lnTo>
                      <a:pt x="30" y="29"/>
                    </a:lnTo>
                    <a:lnTo>
                      <a:pt x="17" y="31"/>
                    </a:lnTo>
                    <a:lnTo>
                      <a:pt x="17" y="26"/>
                    </a:lnTo>
                    <a:lnTo>
                      <a:pt x="16" y="23"/>
                    </a:lnTo>
                    <a:lnTo>
                      <a:pt x="14" y="21"/>
                    </a:lnTo>
                    <a:lnTo>
                      <a:pt x="12" y="18"/>
                    </a:lnTo>
                    <a:lnTo>
                      <a:pt x="9" y="16"/>
                    </a:lnTo>
                    <a:lnTo>
                      <a:pt x="8" y="15"/>
                    </a:lnTo>
                    <a:lnTo>
                      <a:pt x="7" y="15"/>
                    </a:lnTo>
                    <a:lnTo>
                      <a:pt x="4" y="14"/>
                    </a:lnTo>
                    <a:lnTo>
                      <a:pt x="0" y="13"/>
                    </a:lnTo>
                    <a:lnTo>
                      <a:pt x="1"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7" name="Freeform 150"/>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8" name="Rectangle 151"/>
              <p:cNvSpPr>
                <a:spLocks noChangeArrowheads="1"/>
              </p:cNvSpPr>
              <p:nvPr/>
            </p:nvSpPr>
            <p:spPr bwMode="gray">
              <a:xfrm>
                <a:off x="6049" y="2212"/>
                <a:ext cx="53" cy="14"/>
              </a:xfrm>
              <a:prstGeom prst="rect">
                <a:avLst/>
              </a:prstGeom>
              <a:solidFill>
                <a:srgbClr val="D4D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9" name="Freeform 152"/>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0" name="Freeform 153"/>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8 w 30"/>
                  <a:gd name="T9" fmla="*/ 9 h 31"/>
                  <a:gd name="T10" fmla="*/ 13 w 30"/>
                  <a:gd name="T11" fmla="*/ 5 h 31"/>
                  <a:gd name="T12" fmla="*/ 18 w 30"/>
                  <a:gd name="T13" fmla="*/ 2 h 31"/>
                  <a:gd name="T14" fmla="*/ 23 w 30"/>
                  <a:gd name="T15" fmla="*/ 1 h 31"/>
                  <a:gd name="T16" fmla="*/ 28 w 30"/>
                  <a:gd name="T17" fmla="*/ 0 h 31"/>
                  <a:gd name="T18" fmla="*/ 30 w 30"/>
                  <a:gd name="T19" fmla="*/ 13 h 31"/>
                  <a:gd name="T20" fmla="*/ 26 w 30"/>
                  <a:gd name="T21" fmla="*/ 14 h 31"/>
                  <a:gd name="T22" fmla="*/ 23 w 30"/>
                  <a:gd name="T23" fmla="*/ 15 h 31"/>
                  <a:gd name="T24" fmla="*/ 20 w 30"/>
                  <a:gd name="T25" fmla="*/ 16 h 31"/>
                  <a:gd name="T26" fmla="*/ 18 w 30"/>
                  <a:gd name="T27" fmla="*/ 18 h 31"/>
                  <a:gd name="T28" fmla="*/ 16 w 30"/>
                  <a:gd name="T29" fmla="*/ 21 h 31"/>
                  <a:gd name="T30" fmla="*/ 14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8" y="9"/>
                    </a:lnTo>
                    <a:lnTo>
                      <a:pt x="13" y="5"/>
                    </a:lnTo>
                    <a:lnTo>
                      <a:pt x="18" y="2"/>
                    </a:lnTo>
                    <a:lnTo>
                      <a:pt x="23" y="1"/>
                    </a:lnTo>
                    <a:lnTo>
                      <a:pt x="28" y="0"/>
                    </a:lnTo>
                    <a:lnTo>
                      <a:pt x="30" y="13"/>
                    </a:lnTo>
                    <a:lnTo>
                      <a:pt x="26" y="14"/>
                    </a:lnTo>
                    <a:lnTo>
                      <a:pt x="23" y="15"/>
                    </a:lnTo>
                    <a:lnTo>
                      <a:pt x="20" y="16"/>
                    </a:lnTo>
                    <a:lnTo>
                      <a:pt x="18" y="18"/>
                    </a:lnTo>
                    <a:lnTo>
                      <a:pt x="16" y="21"/>
                    </a:lnTo>
                    <a:lnTo>
                      <a:pt x="14" y="23"/>
                    </a:lnTo>
                    <a:lnTo>
                      <a:pt x="14" y="26"/>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1" name="Freeform 15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2" name="Freeform 155"/>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5 h 31"/>
                  <a:gd name="T10" fmla="*/ 22 w 31"/>
                  <a:gd name="T11" fmla="*/ 9 h 31"/>
                  <a:gd name="T12" fmla="*/ 26 w 31"/>
                  <a:gd name="T13" fmla="*/ 13 h 31"/>
                  <a:gd name="T14" fmla="*/ 29 w 31"/>
                  <a:gd name="T15" fmla="*/ 18 h 31"/>
                  <a:gd name="T16" fmla="*/ 30 w 31"/>
                  <a:gd name="T17" fmla="*/ 24 h 31"/>
                  <a:gd name="T18" fmla="*/ 31 w 31"/>
                  <a:gd name="T19" fmla="*/ 29 h 31"/>
                  <a:gd name="T20" fmla="*/ 18 w 31"/>
                  <a:gd name="T21" fmla="*/ 31 h 31"/>
                  <a:gd name="T22" fmla="*/ 17 w 31"/>
                  <a:gd name="T23" fmla="*/ 26 h 31"/>
                  <a:gd name="T24" fmla="*/ 16 w 31"/>
                  <a:gd name="T25" fmla="*/ 23 h 31"/>
                  <a:gd name="T26" fmla="*/ 15 w 31"/>
                  <a:gd name="T27" fmla="*/ 21 h 31"/>
                  <a:gd name="T28" fmla="*/ 13 w 31"/>
                  <a:gd name="T29" fmla="*/ 18 h 31"/>
                  <a:gd name="T30" fmla="*/ 10 w 31"/>
                  <a:gd name="T31" fmla="*/ 16 h 31"/>
                  <a:gd name="T32" fmla="*/ 9 w 31"/>
                  <a:gd name="T33" fmla="*/ 15 h 31"/>
                  <a:gd name="T34" fmla="*/ 8 w 31"/>
                  <a:gd name="T35" fmla="*/ 15 h 31"/>
                  <a:gd name="T36" fmla="*/ 5 w 31"/>
                  <a:gd name="T37" fmla="*/ 14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5"/>
                    </a:lnTo>
                    <a:lnTo>
                      <a:pt x="22" y="9"/>
                    </a:lnTo>
                    <a:lnTo>
                      <a:pt x="26" y="13"/>
                    </a:lnTo>
                    <a:lnTo>
                      <a:pt x="29" y="18"/>
                    </a:lnTo>
                    <a:lnTo>
                      <a:pt x="30" y="24"/>
                    </a:lnTo>
                    <a:lnTo>
                      <a:pt x="31" y="29"/>
                    </a:lnTo>
                    <a:lnTo>
                      <a:pt x="18" y="31"/>
                    </a:lnTo>
                    <a:lnTo>
                      <a:pt x="17" y="26"/>
                    </a:lnTo>
                    <a:lnTo>
                      <a:pt x="16" y="23"/>
                    </a:lnTo>
                    <a:lnTo>
                      <a:pt x="15" y="21"/>
                    </a:lnTo>
                    <a:lnTo>
                      <a:pt x="13" y="18"/>
                    </a:lnTo>
                    <a:lnTo>
                      <a:pt x="10" y="16"/>
                    </a:lnTo>
                    <a:lnTo>
                      <a:pt x="9" y="15"/>
                    </a:lnTo>
                    <a:lnTo>
                      <a:pt x="8" y="15"/>
                    </a:lnTo>
                    <a:lnTo>
                      <a:pt x="5" y="14"/>
                    </a:lnTo>
                    <a:lnTo>
                      <a:pt x="0" y="13"/>
                    </a:lnTo>
                    <a:lnTo>
                      <a:pt x="2"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3" name="Freeform 156"/>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4" name="Freeform 157"/>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6 w 31"/>
                  <a:gd name="T9" fmla="*/ 18 h 30"/>
                  <a:gd name="T10" fmla="*/ 22 w 31"/>
                  <a:gd name="T11" fmla="*/ 22 h 30"/>
                  <a:gd name="T12" fmla="*/ 18 w 31"/>
                  <a:gd name="T13" fmla="*/ 26 h 30"/>
                  <a:gd name="T14" fmla="*/ 13 w 31"/>
                  <a:gd name="T15" fmla="*/ 28 h 30"/>
                  <a:gd name="T16" fmla="*/ 7 w 31"/>
                  <a:gd name="T17" fmla="*/ 30 h 30"/>
                  <a:gd name="T18" fmla="*/ 2 w 31"/>
                  <a:gd name="T19" fmla="*/ 30 h 30"/>
                  <a:gd name="T20" fmla="*/ 0 w 31"/>
                  <a:gd name="T21" fmla="*/ 17 h 30"/>
                  <a:gd name="T22" fmla="*/ 4 w 31"/>
                  <a:gd name="T23" fmla="*/ 17 h 30"/>
                  <a:gd name="T24" fmla="*/ 7 w 31"/>
                  <a:gd name="T25" fmla="*/ 16 h 30"/>
                  <a:gd name="T26" fmla="*/ 10 w 31"/>
                  <a:gd name="T27" fmla="*/ 15 h 30"/>
                  <a:gd name="T28" fmla="*/ 13 w 31"/>
                  <a:gd name="T29" fmla="*/ 12 h 30"/>
                  <a:gd name="T30" fmla="*/ 15 w 31"/>
                  <a:gd name="T31" fmla="*/ 10 h 30"/>
                  <a:gd name="T32" fmla="*/ 16 w 31"/>
                  <a:gd name="T33" fmla="*/ 9 h 30"/>
                  <a:gd name="T34" fmla="*/ 16 w 31"/>
                  <a:gd name="T35" fmla="*/ 8 h 30"/>
                  <a:gd name="T36" fmla="*/ 17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6" y="18"/>
                    </a:lnTo>
                    <a:lnTo>
                      <a:pt x="22" y="22"/>
                    </a:lnTo>
                    <a:lnTo>
                      <a:pt x="18" y="26"/>
                    </a:lnTo>
                    <a:lnTo>
                      <a:pt x="13" y="28"/>
                    </a:lnTo>
                    <a:lnTo>
                      <a:pt x="7" y="30"/>
                    </a:lnTo>
                    <a:lnTo>
                      <a:pt x="2" y="30"/>
                    </a:lnTo>
                    <a:lnTo>
                      <a:pt x="0" y="17"/>
                    </a:lnTo>
                    <a:lnTo>
                      <a:pt x="4" y="17"/>
                    </a:lnTo>
                    <a:lnTo>
                      <a:pt x="7" y="16"/>
                    </a:lnTo>
                    <a:lnTo>
                      <a:pt x="10" y="15"/>
                    </a:lnTo>
                    <a:lnTo>
                      <a:pt x="13" y="12"/>
                    </a:lnTo>
                    <a:lnTo>
                      <a:pt x="15" y="10"/>
                    </a:lnTo>
                    <a:lnTo>
                      <a:pt x="16" y="9"/>
                    </a:lnTo>
                    <a:lnTo>
                      <a:pt x="16" y="8"/>
                    </a:lnTo>
                    <a:lnTo>
                      <a:pt x="17" y="4"/>
                    </a:lnTo>
                    <a:lnTo>
                      <a:pt x="18" y="0"/>
                    </a:lnTo>
                    <a:lnTo>
                      <a:pt x="31"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5" name="Freeform 158"/>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6" name="Oval 159"/>
              <p:cNvSpPr>
                <a:spLocks noChangeArrowheads="1"/>
              </p:cNvSpPr>
              <p:nvPr/>
            </p:nvSpPr>
            <p:spPr bwMode="gray">
              <a:xfrm>
                <a:off x="6118"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7" name="Oval 160"/>
              <p:cNvSpPr>
                <a:spLocks noChangeArrowheads="1"/>
              </p:cNvSpPr>
              <p:nvPr/>
            </p:nvSpPr>
            <p:spPr bwMode="gray">
              <a:xfrm>
                <a:off x="6019"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8" name="Freeform 161"/>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5 w 30"/>
                  <a:gd name="T7" fmla="*/ 27 h 30"/>
                  <a:gd name="T8" fmla="*/ 13 w 30"/>
                  <a:gd name="T9" fmla="*/ 25 h 30"/>
                  <a:gd name="T10" fmla="*/ 9 w 30"/>
                  <a:gd name="T11" fmla="*/ 22 h 30"/>
                  <a:gd name="T12" fmla="*/ 5 w 30"/>
                  <a:gd name="T13" fmla="*/ 18 h 30"/>
                  <a:gd name="T14" fmla="*/ 2 w 30"/>
                  <a:gd name="T15" fmla="*/ 13 h 30"/>
                  <a:gd name="T16" fmla="*/ 1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3 h 30"/>
                  <a:gd name="T30" fmla="*/ 21 w 30"/>
                  <a:gd name="T31" fmla="*/ 15 h 30"/>
                  <a:gd name="T32" fmla="*/ 22 w 30"/>
                  <a:gd name="T33" fmla="*/ 16 h 30"/>
                  <a:gd name="T34" fmla="*/ 23 w 30"/>
                  <a:gd name="T35" fmla="*/ 16 h 30"/>
                  <a:gd name="T36" fmla="*/ 26 w 30"/>
                  <a:gd name="T37" fmla="*/ 17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5" y="27"/>
                    </a:lnTo>
                    <a:lnTo>
                      <a:pt x="13" y="25"/>
                    </a:lnTo>
                    <a:lnTo>
                      <a:pt x="9" y="22"/>
                    </a:lnTo>
                    <a:lnTo>
                      <a:pt x="5" y="18"/>
                    </a:lnTo>
                    <a:lnTo>
                      <a:pt x="2" y="13"/>
                    </a:lnTo>
                    <a:lnTo>
                      <a:pt x="1" y="7"/>
                    </a:lnTo>
                    <a:lnTo>
                      <a:pt x="0" y="2"/>
                    </a:lnTo>
                    <a:lnTo>
                      <a:pt x="13" y="0"/>
                    </a:lnTo>
                    <a:lnTo>
                      <a:pt x="13" y="4"/>
                    </a:lnTo>
                    <a:lnTo>
                      <a:pt x="14" y="7"/>
                    </a:lnTo>
                    <a:lnTo>
                      <a:pt x="16" y="10"/>
                    </a:lnTo>
                    <a:lnTo>
                      <a:pt x="18" y="13"/>
                    </a:lnTo>
                    <a:lnTo>
                      <a:pt x="21" y="15"/>
                    </a:lnTo>
                    <a:lnTo>
                      <a:pt x="22" y="16"/>
                    </a:lnTo>
                    <a:lnTo>
                      <a:pt x="23" y="16"/>
                    </a:lnTo>
                    <a:lnTo>
                      <a:pt x="26" y="17"/>
                    </a:lnTo>
                    <a:lnTo>
                      <a:pt x="30" y="18"/>
                    </a:lnTo>
                    <a:lnTo>
                      <a:pt x="29" y="3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9" name="Freeform 162"/>
              <p:cNvSpPr>
                <a:spLocks/>
              </p:cNvSpPr>
              <p:nvPr/>
            </p:nvSpPr>
            <p:spPr bwMode="gray">
              <a:xfrm>
                <a:off x="5996" y="2189"/>
                <a:ext cx="30" cy="31"/>
              </a:xfrm>
              <a:custGeom>
                <a:avLst/>
                <a:gdLst>
                  <a:gd name="T0" fmla="*/ 0 w 30"/>
                  <a:gd name="T1" fmla="*/ 29 h 31"/>
                  <a:gd name="T2" fmla="*/ 1 w 30"/>
                  <a:gd name="T3" fmla="*/ 24 h 31"/>
                  <a:gd name="T4" fmla="*/ 2 w 30"/>
                  <a:gd name="T5" fmla="*/ 19 h 31"/>
                  <a:gd name="T6" fmla="*/ 4 w 30"/>
                  <a:gd name="T7" fmla="*/ 16 h 31"/>
                  <a:gd name="T8" fmla="*/ 5 w 30"/>
                  <a:gd name="T9" fmla="*/ 13 h 31"/>
                  <a:gd name="T10" fmla="*/ 9 w 30"/>
                  <a:gd name="T11" fmla="*/ 9 h 31"/>
                  <a:gd name="T12" fmla="*/ 13 w 30"/>
                  <a:gd name="T13" fmla="*/ 5 h 31"/>
                  <a:gd name="T14" fmla="*/ 18 w 30"/>
                  <a:gd name="T15" fmla="*/ 3 h 31"/>
                  <a:gd name="T16" fmla="*/ 24 w 30"/>
                  <a:gd name="T17" fmla="*/ 1 h 31"/>
                  <a:gd name="T18" fmla="*/ 29 w 30"/>
                  <a:gd name="T19" fmla="*/ 0 h 31"/>
                  <a:gd name="T20" fmla="*/ 30 w 30"/>
                  <a:gd name="T21" fmla="*/ 13 h 31"/>
                  <a:gd name="T22" fmla="*/ 26 w 30"/>
                  <a:gd name="T23" fmla="*/ 13 h 31"/>
                  <a:gd name="T24" fmla="*/ 23 w 30"/>
                  <a:gd name="T25" fmla="*/ 14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1" y="24"/>
                    </a:lnTo>
                    <a:lnTo>
                      <a:pt x="2" y="19"/>
                    </a:lnTo>
                    <a:lnTo>
                      <a:pt x="4" y="16"/>
                    </a:lnTo>
                    <a:lnTo>
                      <a:pt x="5" y="13"/>
                    </a:lnTo>
                    <a:lnTo>
                      <a:pt x="9" y="9"/>
                    </a:lnTo>
                    <a:lnTo>
                      <a:pt x="13" y="5"/>
                    </a:lnTo>
                    <a:lnTo>
                      <a:pt x="18" y="3"/>
                    </a:lnTo>
                    <a:lnTo>
                      <a:pt x="24" y="1"/>
                    </a:lnTo>
                    <a:lnTo>
                      <a:pt x="29" y="0"/>
                    </a:lnTo>
                    <a:lnTo>
                      <a:pt x="30" y="13"/>
                    </a:lnTo>
                    <a:lnTo>
                      <a:pt x="26" y="13"/>
                    </a:lnTo>
                    <a:lnTo>
                      <a:pt x="23" y="14"/>
                    </a:lnTo>
                    <a:lnTo>
                      <a:pt x="20" y="16"/>
                    </a:lnTo>
                    <a:lnTo>
                      <a:pt x="18" y="18"/>
                    </a:lnTo>
                    <a:lnTo>
                      <a:pt x="15" y="21"/>
                    </a:lnTo>
                    <a:lnTo>
                      <a:pt x="15" y="22"/>
                    </a:lnTo>
                    <a:lnTo>
                      <a:pt x="14" y="23"/>
                    </a:lnTo>
                    <a:lnTo>
                      <a:pt x="13" y="27"/>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0" name="Freeform 16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1" name="Freeform 164"/>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6 h 31"/>
                  <a:gd name="T10" fmla="*/ 21 w 30"/>
                  <a:gd name="T11" fmla="*/ 9 h 31"/>
                  <a:gd name="T12" fmla="*/ 25 w 30"/>
                  <a:gd name="T13" fmla="*/ 13 h 31"/>
                  <a:gd name="T14" fmla="*/ 28 w 30"/>
                  <a:gd name="T15" fmla="*/ 18 h 31"/>
                  <a:gd name="T16" fmla="*/ 29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4 h 31"/>
                  <a:gd name="T36" fmla="*/ 4 w 30"/>
                  <a:gd name="T37" fmla="*/ 13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6"/>
                    </a:lnTo>
                    <a:lnTo>
                      <a:pt x="21" y="9"/>
                    </a:lnTo>
                    <a:lnTo>
                      <a:pt x="25" y="13"/>
                    </a:lnTo>
                    <a:lnTo>
                      <a:pt x="28" y="18"/>
                    </a:lnTo>
                    <a:lnTo>
                      <a:pt x="29" y="24"/>
                    </a:lnTo>
                    <a:lnTo>
                      <a:pt x="30" y="29"/>
                    </a:lnTo>
                    <a:lnTo>
                      <a:pt x="17" y="31"/>
                    </a:lnTo>
                    <a:lnTo>
                      <a:pt x="17" y="26"/>
                    </a:lnTo>
                    <a:lnTo>
                      <a:pt x="16" y="23"/>
                    </a:lnTo>
                    <a:lnTo>
                      <a:pt x="14" y="21"/>
                    </a:lnTo>
                    <a:lnTo>
                      <a:pt x="12" y="18"/>
                    </a:lnTo>
                    <a:lnTo>
                      <a:pt x="9" y="16"/>
                    </a:lnTo>
                    <a:lnTo>
                      <a:pt x="8" y="15"/>
                    </a:lnTo>
                    <a:lnTo>
                      <a:pt x="7" y="14"/>
                    </a:lnTo>
                    <a:lnTo>
                      <a:pt x="4" y="13"/>
                    </a:lnTo>
                    <a:lnTo>
                      <a:pt x="0" y="13"/>
                    </a:lnTo>
                    <a:lnTo>
                      <a:pt x="1"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2" name="Freeform 165"/>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3" name="Rectangle 166"/>
              <p:cNvSpPr>
                <a:spLocks noChangeArrowheads="1"/>
              </p:cNvSpPr>
              <p:nvPr/>
            </p:nvSpPr>
            <p:spPr bwMode="gray">
              <a:xfrm>
                <a:off x="6049" y="2213"/>
                <a:ext cx="53" cy="12"/>
              </a:xfrm>
              <a:prstGeom prst="rect">
                <a:avLst/>
              </a:prstGeom>
              <a:solidFill>
                <a:srgbClr val="D6D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54" name="Freeform 167"/>
              <p:cNvSpPr>
                <a:spLocks/>
              </p:cNvSpPr>
              <p:nvPr/>
            </p:nvSpPr>
            <p:spPr bwMode="gray">
              <a:xfrm>
                <a:off x="6042" y="2213"/>
                <a:ext cx="13" cy="12"/>
              </a:xfrm>
              <a:custGeom>
                <a:avLst/>
                <a:gdLst>
                  <a:gd name="T0" fmla="*/ 0 w 13"/>
                  <a:gd name="T1" fmla="*/ 7 h 12"/>
                  <a:gd name="T2" fmla="*/ 1 w 13"/>
                  <a:gd name="T3" fmla="*/ 12 h 12"/>
                  <a:gd name="T4" fmla="*/ 7 w 13"/>
                  <a:gd name="T5" fmla="*/ 12 h 12"/>
                  <a:gd name="T6" fmla="*/ 7 w 13"/>
                  <a:gd name="T7" fmla="*/ 0 h 12"/>
                  <a:gd name="T8" fmla="*/ 13 w 13"/>
                  <a:gd name="T9" fmla="*/ 5 h 12"/>
                  <a:gd name="T10" fmla="*/ 0 w 13"/>
                  <a:gd name="T11" fmla="*/ 7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7"/>
                    </a:moveTo>
                    <a:lnTo>
                      <a:pt x="1" y="12"/>
                    </a:lnTo>
                    <a:lnTo>
                      <a:pt x="7" y="12"/>
                    </a:lnTo>
                    <a:lnTo>
                      <a:pt x="7" y="0"/>
                    </a:lnTo>
                    <a:lnTo>
                      <a:pt x="13" y="5"/>
                    </a:lnTo>
                    <a:lnTo>
                      <a:pt x="0" y="7"/>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5" name="Freeform 168"/>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9 w 30"/>
                  <a:gd name="T9" fmla="*/ 9 h 31"/>
                  <a:gd name="T10" fmla="*/ 13 w 30"/>
                  <a:gd name="T11" fmla="*/ 5 h 31"/>
                  <a:gd name="T12" fmla="*/ 18 w 30"/>
                  <a:gd name="T13" fmla="*/ 3 h 31"/>
                  <a:gd name="T14" fmla="*/ 23 w 30"/>
                  <a:gd name="T15" fmla="*/ 1 h 31"/>
                  <a:gd name="T16" fmla="*/ 28 w 30"/>
                  <a:gd name="T17" fmla="*/ 0 h 31"/>
                  <a:gd name="T18" fmla="*/ 30 w 30"/>
                  <a:gd name="T19" fmla="*/ 13 h 31"/>
                  <a:gd name="T20" fmla="*/ 26 w 30"/>
                  <a:gd name="T21" fmla="*/ 13 h 31"/>
                  <a:gd name="T22" fmla="*/ 23 w 30"/>
                  <a:gd name="T23" fmla="*/ 14 h 31"/>
                  <a:gd name="T24" fmla="*/ 20 w 30"/>
                  <a:gd name="T25" fmla="*/ 16 h 31"/>
                  <a:gd name="T26" fmla="*/ 17 w 30"/>
                  <a:gd name="T27" fmla="*/ 18 h 31"/>
                  <a:gd name="T28" fmla="*/ 16 w 30"/>
                  <a:gd name="T29" fmla="*/ 21 h 31"/>
                  <a:gd name="T30" fmla="*/ 14 w 30"/>
                  <a:gd name="T31" fmla="*/ 23 h 31"/>
                  <a:gd name="T32" fmla="*/ 13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9" y="9"/>
                    </a:lnTo>
                    <a:lnTo>
                      <a:pt x="13" y="5"/>
                    </a:lnTo>
                    <a:lnTo>
                      <a:pt x="18" y="3"/>
                    </a:lnTo>
                    <a:lnTo>
                      <a:pt x="23" y="1"/>
                    </a:lnTo>
                    <a:lnTo>
                      <a:pt x="28" y="0"/>
                    </a:lnTo>
                    <a:lnTo>
                      <a:pt x="30" y="13"/>
                    </a:lnTo>
                    <a:lnTo>
                      <a:pt x="26" y="13"/>
                    </a:lnTo>
                    <a:lnTo>
                      <a:pt x="23" y="14"/>
                    </a:lnTo>
                    <a:lnTo>
                      <a:pt x="20" y="16"/>
                    </a:lnTo>
                    <a:lnTo>
                      <a:pt x="17" y="18"/>
                    </a:lnTo>
                    <a:lnTo>
                      <a:pt x="16" y="21"/>
                    </a:lnTo>
                    <a:lnTo>
                      <a:pt x="14" y="23"/>
                    </a:lnTo>
                    <a:lnTo>
                      <a:pt x="13" y="26"/>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6" name="Freeform 169"/>
              <p:cNvSpPr>
                <a:spLocks/>
              </p:cNvSpPr>
              <p:nvPr/>
            </p:nvSpPr>
            <p:spPr bwMode="gray">
              <a:xfrm>
                <a:off x="6095" y="2213"/>
                <a:ext cx="13" cy="12"/>
              </a:xfrm>
              <a:custGeom>
                <a:avLst/>
                <a:gdLst>
                  <a:gd name="T0" fmla="*/ 7 w 13"/>
                  <a:gd name="T1" fmla="*/ 12 h 12"/>
                  <a:gd name="T2" fmla="*/ 12 w 13"/>
                  <a:gd name="T3" fmla="*/ 12 h 12"/>
                  <a:gd name="T4" fmla="*/ 13 w 13"/>
                  <a:gd name="T5" fmla="*/ 7 h 12"/>
                  <a:gd name="T6" fmla="*/ 0 w 13"/>
                  <a:gd name="T7" fmla="*/ 5 h 12"/>
                  <a:gd name="T8" fmla="*/ 7 w 13"/>
                  <a:gd name="T9" fmla="*/ 0 h 12"/>
                  <a:gd name="T10" fmla="*/ 7 w 13"/>
                  <a:gd name="T11" fmla="*/ 12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7" y="12"/>
                    </a:moveTo>
                    <a:lnTo>
                      <a:pt x="12" y="12"/>
                    </a:lnTo>
                    <a:lnTo>
                      <a:pt x="13" y="7"/>
                    </a:lnTo>
                    <a:lnTo>
                      <a:pt x="0" y="5"/>
                    </a:lnTo>
                    <a:lnTo>
                      <a:pt x="7" y="0"/>
                    </a:lnTo>
                    <a:lnTo>
                      <a:pt x="7" y="1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7" name="Freeform 170"/>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6 h 31"/>
                  <a:gd name="T10" fmla="*/ 22 w 31"/>
                  <a:gd name="T11" fmla="*/ 9 h 31"/>
                  <a:gd name="T12" fmla="*/ 26 w 31"/>
                  <a:gd name="T13" fmla="*/ 13 h 31"/>
                  <a:gd name="T14" fmla="*/ 28 w 31"/>
                  <a:gd name="T15" fmla="*/ 18 h 31"/>
                  <a:gd name="T16" fmla="*/ 30 w 31"/>
                  <a:gd name="T17" fmla="*/ 24 h 31"/>
                  <a:gd name="T18" fmla="*/ 31 w 31"/>
                  <a:gd name="T19" fmla="*/ 29 h 31"/>
                  <a:gd name="T20" fmla="*/ 18 w 31"/>
                  <a:gd name="T21" fmla="*/ 31 h 31"/>
                  <a:gd name="T22" fmla="*/ 18 w 31"/>
                  <a:gd name="T23" fmla="*/ 26 h 31"/>
                  <a:gd name="T24" fmla="*/ 17 w 31"/>
                  <a:gd name="T25" fmla="*/ 23 h 31"/>
                  <a:gd name="T26" fmla="*/ 15 w 31"/>
                  <a:gd name="T27" fmla="*/ 21 h 31"/>
                  <a:gd name="T28" fmla="*/ 13 w 31"/>
                  <a:gd name="T29" fmla="*/ 18 h 31"/>
                  <a:gd name="T30" fmla="*/ 10 w 31"/>
                  <a:gd name="T31" fmla="*/ 16 h 31"/>
                  <a:gd name="T32" fmla="*/ 9 w 31"/>
                  <a:gd name="T33" fmla="*/ 15 h 31"/>
                  <a:gd name="T34" fmla="*/ 8 w 31"/>
                  <a:gd name="T35" fmla="*/ 14 h 31"/>
                  <a:gd name="T36" fmla="*/ 5 w 31"/>
                  <a:gd name="T37" fmla="*/ 13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6"/>
                    </a:lnTo>
                    <a:lnTo>
                      <a:pt x="22" y="9"/>
                    </a:lnTo>
                    <a:lnTo>
                      <a:pt x="26" y="13"/>
                    </a:lnTo>
                    <a:lnTo>
                      <a:pt x="28" y="18"/>
                    </a:lnTo>
                    <a:lnTo>
                      <a:pt x="30" y="24"/>
                    </a:lnTo>
                    <a:lnTo>
                      <a:pt x="31" y="29"/>
                    </a:lnTo>
                    <a:lnTo>
                      <a:pt x="18" y="31"/>
                    </a:lnTo>
                    <a:lnTo>
                      <a:pt x="18" y="26"/>
                    </a:lnTo>
                    <a:lnTo>
                      <a:pt x="17" y="23"/>
                    </a:lnTo>
                    <a:lnTo>
                      <a:pt x="15" y="21"/>
                    </a:lnTo>
                    <a:lnTo>
                      <a:pt x="13" y="18"/>
                    </a:lnTo>
                    <a:lnTo>
                      <a:pt x="10" y="16"/>
                    </a:lnTo>
                    <a:lnTo>
                      <a:pt x="9" y="15"/>
                    </a:lnTo>
                    <a:lnTo>
                      <a:pt x="8" y="14"/>
                    </a:lnTo>
                    <a:lnTo>
                      <a:pt x="5" y="13"/>
                    </a:lnTo>
                    <a:lnTo>
                      <a:pt x="0" y="13"/>
                    </a:lnTo>
                    <a:lnTo>
                      <a:pt x="2"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 name="Freeform 171"/>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9" name="Freeform 172"/>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5 w 31"/>
                  <a:gd name="T9" fmla="*/ 18 h 30"/>
                  <a:gd name="T10" fmla="*/ 22 w 31"/>
                  <a:gd name="T11" fmla="*/ 22 h 30"/>
                  <a:gd name="T12" fmla="*/ 18 w 31"/>
                  <a:gd name="T13" fmla="*/ 25 h 30"/>
                  <a:gd name="T14" fmla="*/ 13 w 31"/>
                  <a:gd name="T15" fmla="*/ 28 h 30"/>
                  <a:gd name="T16" fmla="*/ 7 w 31"/>
                  <a:gd name="T17" fmla="*/ 30 h 30"/>
                  <a:gd name="T18" fmla="*/ 2 w 31"/>
                  <a:gd name="T19" fmla="*/ 30 h 30"/>
                  <a:gd name="T20" fmla="*/ 0 w 31"/>
                  <a:gd name="T21" fmla="*/ 18 h 30"/>
                  <a:gd name="T22" fmla="*/ 4 w 31"/>
                  <a:gd name="T23" fmla="*/ 18 h 30"/>
                  <a:gd name="T24" fmla="*/ 8 w 31"/>
                  <a:gd name="T25" fmla="*/ 16 h 30"/>
                  <a:gd name="T26" fmla="*/ 10 w 31"/>
                  <a:gd name="T27" fmla="*/ 15 h 30"/>
                  <a:gd name="T28" fmla="*/ 13 w 31"/>
                  <a:gd name="T29" fmla="*/ 13 h 30"/>
                  <a:gd name="T30" fmla="*/ 15 w 31"/>
                  <a:gd name="T31" fmla="*/ 10 h 30"/>
                  <a:gd name="T32" fmla="*/ 16 w 31"/>
                  <a:gd name="T33" fmla="*/ 9 h 30"/>
                  <a:gd name="T34" fmla="*/ 17 w 31"/>
                  <a:gd name="T35" fmla="*/ 8 h 30"/>
                  <a:gd name="T36" fmla="*/ 18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5" y="18"/>
                    </a:lnTo>
                    <a:lnTo>
                      <a:pt x="22" y="22"/>
                    </a:lnTo>
                    <a:lnTo>
                      <a:pt x="18" y="25"/>
                    </a:lnTo>
                    <a:lnTo>
                      <a:pt x="13" y="28"/>
                    </a:lnTo>
                    <a:lnTo>
                      <a:pt x="7" y="30"/>
                    </a:lnTo>
                    <a:lnTo>
                      <a:pt x="2" y="30"/>
                    </a:lnTo>
                    <a:lnTo>
                      <a:pt x="0" y="18"/>
                    </a:lnTo>
                    <a:lnTo>
                      <a:pt x="4" y="18"/>
                    </a:lnTo>
                    <a:lnTo>
                      <a:pt x="8" y="16"/>
                    </a:lnTo>
                    <a:lnTo>
                      <a:pt x="10" y="15"/>
                    </a:lnTo>
                    <a:lnTo>
                      <a:pt x="13" y="13"/>
                    </a:lnTo>
                    <a:lnTo>
                      <a:pt x="15" y="10"/>
                    </a:lnTo>
                    <a:lnTo>
                      <a:pt x="16" y="9"/>
                    </a:lnTo>
                    <a:lnTo>
                      <a:pt x="17" y="8"/>
                    </a:lnTo>
                    <a:lnTo>
                      <a:pt x="18" y="4"/>
                    </a:lnTo>
                    <a:lnTo>
                      <a:pt x="18" y="0"/>
                    </a:lnTo>
                    <a:lnTo>
                      <a:pt x="31"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0" name="Freeform 173"/>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1" name="Oval 174"/>
              <p:cNvSpPr>
                <a:spLocks noChangeArrowheads="1"/>
              </p:cNvSpPr>
              <p:nvPr/>
            </p:nvSpPr>
            <p:spPr bwMode="gray">
              <a:xfrm>
                <a:off x="6118"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2" name="Oval 175"/>
              <p:cNvSpPr>
                <a:spLocks noChangeArrowheads="1"/>
              </p:cNvSpPr>
              <p:nvPr/>
            </p:nvSpPr>
            <p:spPr bwMode="gray">
              <a:xfrm>
                <a:off x="6019"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3" name="Freeform 176"/>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6 w 30"/>
                  <a:gd name="T7" fmla="*/ 26 h 30"/>
                  <a:gd name="T8" fmla="*/ 13 w 30"/>
                  <a:gd name="T9" fmla="*/ 25 h 30"/>
                  <a:gd name="T10" fmla="*/ 9 w 30"/>
                  <a:gd name="T11" fmla="*/ 22 h 30"/>
                  <a:gd name="T12" fmla="*/ 5 w 30"/>
                  <a:gd name="T13" fmla="*/ 17 h 30"/>
                  <a:gd name="T14" fmla="*/ 2 w 30"/>
                  <a:gd name="T15" fmla="*/ 12 h 30"/>
                  <a:gd name="T16" fmla="*/ 1 w 30"/>
                  <a:gd name="T17" fmla="*/ 7 h 30"/>
                  <a:gd name="T18" fmla="*/ 0 w 30"/>
                  <a:gd name="T19" fmla="*/ 2 h 30"/>
                  <a:gd name="T20" fmla="*/ 12 w 30"/>
                  <a:gd name="T21" fmla="*/ 0 h 30"/>
                  <a:gd name="T22" fmla="*/ 13 w 30"/>
                  <a:gd name="T23" fmla="*/ 4 h 30"/>
                  <a:gd name="T24" fmla="*/ 14 w 30"/>
                  <a:gd name="T25" fmla="*/ 8 h 30"/>
                  <a:gd name="T26" fmla="*/ 15 w 30"/>
                  <a:gd name="T27" fmla="*/ 10 h 30"/>
                  <a:gd name="T28" fmla="*/ 17 w 30"/>
                  <a:gd name="T29" fmla="*/ 13 h 30"/>
                  <a:gd name="T30" fmla="*/ 20 w 30"/>
                  <a:gd name="T31" fmla="*/ 15 h 30"/>
                  <a:gd name="T32" fmla="*/ 22 w 30"/>
                  <a:gd name="T33" fmla="*/ 16 h 30"/>
                  <a:gd name="T34" fmla="*/ 23 w 30"/>
                  <a:gd name="T35" fmla="*/ 16 h 30"/>
                  <a:gd name="T36" fmla="*/ 26 w 30"/>
                  <a:gd name="T37" fmla="*/ 18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6" y="26"/>
                    </a:lnTo>
                    <a:lnTo>
                      <a:pt x="13" y="25"/>
                    </a:lnTo>
                    <a:lnTo>
                      <a:pt x="9" y="22"/>
                    </a:lnTo>
                    <a:lnTo>
                      <a:pt x="5" y="17"/>
                    </a:lnTo>
                    <a:lnTo>
                      <a:pt x="2" y="12"/>
                    </a:lnTo>
                    <a:lnTo>
                      <a:pt x="1" y="7"/>
                    </a:lnTo>
                    <a:lnTo>
                      <a:pt x="0" y="2"/>
                    </a:lnTo>
                    <a:lnTo>
                      <a:pt x="12" y="0"/>
                    </a:lnTo>
                    <a:lnTo>
                      <a:pt x="13" y="4"/>
                    </a:lnTo>
                    <a:lnTo>
                      <a:pt x="14" y="8"/>
                    </a:lnTo>
                    <a:lnTo>
                      <a:pt x="15" y="10"/>
                    </a:lnTo>
                    <a:lnTo>
                      <a:pt x="17" y="13"/>
                    </a:lnTo>
                    <a:lnTo>
                      <a:pt x="20" y="15"/>
                    </a:lnTo>
                    <a:lnTo>
                      <a:pt x="22" y="16"/>
                    </a:lnTo>
                    <a:lnTo>
                      <a:pt x="23" y="16"/>
                    </a:lnTo>
                    <a:lnTo>
                      <a:pt x="26" y="18"/>
                    </a:lnTo>
                    <a:lnTo>
                      <a:pt x="30" y="18"/>
                    </a:lnTo>
                    <a:lnTo>
                      <a:pt x="29" y="3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4" name="Freeform 177"/>
              <p:cNvSpPr>
                <a:spLocks/>
              </p:cNvSpPr>
              <p:nvPr/>
            </p:nvSpPr>
            <p:spPr bwMode="gray">
              <a:xfrm>
                <a:off x="5996" y="2190"/>
                <a:ext cx="30" cy="30"/>
              </a:xfrm>
              <a:custGeom>
                <a:avLst/>
                <a:gdLst>
                  <a:gd name="T0" fmla="*/ 0 w 30"/>
                  <a:gd name="T1" fmla="*/ 28 h 30"/>
                  <a:gd name="T2" fmla="*/ 1 w 30"/>
                  <a:gd name="T3" fmla="*/ 23 h 30"/>
                  <a:gd name="T4" fmla="*/ 2 w 30"/>
                  <a:gd name="T5" fmla="*/ 18 h 30"/>
                  <a:gd name="T6" fmla="*/ 4 w 30"/>
                  <a:gd name="T7" fmla="*/ 15 h 30"/>
                  <a:gd name="T8" fmla="*/ 6 w 30"/>
                  <a:gd name="T9" fmla="*/ 12 h 30"/>
                  <a:gd name="T10" fmla="*/ 9 w 30"/>
                  <a:gd name="T11" fmla="*/ 8 h 30"/>
                  <a:gd name="T12" fmla="*/ 13 w 30"/>
                  <a:gd name="T13" fmla="*/ 5 h 30"/>
                  <a:gd name="T14" fmla="*/ 18 w 30"/>
                  <a:gd name="T15" fmla="*/ 2 h 30"/>
                  <a:gd name="T16" fmla="*/ 24 w 30"/>
                  <a:gd name="T17" fmla="*/ 0 h 30"/>
                  <a:gd name="T18" fmla="*/ 29 w 30"/>
                  <a:gd name="T19" fmla="*/ 0 h 30"/>
                  <a:gd name="T20" fmla="*/ 30 w 30"/>
                  <a:gd name="T21" fmla="*/ 12 h 30"/>
                  <a:gd name="T22" fmla="*/ 26 w 30"/>
                  <a:gd name="T23" fmla="*/ 12 h 30"/>
                  <a:gd name="T24" fmla="*/ 23 w 30"/>
                  <a:gd name="T25" fmla="*/ 13 h 30"/>
                  <a:gd name="T26" fmla="*/ 20 w 30"/>
                  <a:gd name="T27" fmla="*/ 15 h 30"/>
                  <a:gd name="T28" fmla="*/ 17 w 30"/>
                  <a:gd name="T29" fmla="*/ 17 h 30"/>
                  <a:gd name="T30" fmla="*/ 15 w 30"/>
                  <a:gd name="T31" fmla="*/ 20 h 30"/>
                  <a:gd name="T32" fmla="*/ 14 w 30"/>
                  <a:gd name="T33" fmla="*/ 21 h 30"/>
                  <a:gd name="T34" fmla="*/ 14 w 30"/>
                  <a:gd name="T35" fmla="*/ 22 h 30"/>
                  <a:gd name="T36" fmla="*/ 13 w 30"/>
                  <a:gd name="T37" fmla="*/ 25 h 30"/>
                  <a:gd name="T38" fmla="*/ 12 w 30"/>
                  <a:gd name="T39" fmla="*/ 30 h 30"/>
                  <a:gd name="T40" fmla="*/ 0 w 30"/>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0" y="28"/>
                    </a:moveTo>
                    <a:lnTo>
                      <a:pt x="1" y="23"/>
                    </a:lnTo>
                    <a:lnTo>
                      <a:pt x="2" y="18"/>
                    </a:lnTo>
                    <a:lnTo>
                      <a:pt x="4" y="15"/>
                    </a:lnTo>
                    <a:lnTo>
                      <a:pt x="6" y="12"/>
                    </a:lnTo>
                    <a:lnTo>
                      <a:pt x="9" y="8"/>
                    </a:lnTo>
                    <a:lnTo>
                      <a:pt x="13" y="5"/>
                    </a:lnTo>
                    <a:lnTo>
                      <a:pt x="18" y="2"/>
                    </a:lnTo>
                    <a:lnTo>
                      <a:pt x="24" y="0"/>
                    </a:lnTo>
                    <a:lnTo>
                      <a:pt x="29" y="0"/>
                    </a:lnTo>
                    <a:lnTo>
                      <a:pt x="30" y="12"/>
                    </a:lnTo>
                    <a:lnTo>
                      <a:pt x="26" y="12"/>
                    </a:lnTo>
                    <a:lnTo>
                      <a:pt x="23" y="13"/>
                    </a:lnTo>
                    <a:lnTo>
                      <a:pt x="20" y="15"/>
                    </a:lnTo>
                    <a:lnTo>
                      <a:pt x="17" y="17"/>
                    </a:lnTo>
                    <a:lnTo>
                      <a:pt x="15" y="20"/>
                    </a:lnTo>
                    <a:lnTo>
                      <a:pt x="14" y="21"/>
                    </a:lnTo>
                    <a:lnTo>
                      <a:pt x="14" y="22"/>
                    </a:lnTo>
                    <a:lnTo>
                      <a:pt x="13"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5" name="Freeform 178"/>
              <p:cNvSpPr>
                <a:spLocks/>
              </p:cNvSpPr>
              <p:nvPr/>
            </p:nvSpPr>
            <p:spPr bwMode="gray">
              <a:xfrm>
                <a:off x="5996" y="2218"/>
                <a:ext cx="12" cy="2"/>
              </a:xfrm>
              <a:custGeom>
                <a:avLst/>
                <a:gdLst>
                  <a:gd name="T0" fmla="*/ 0 w 12"/>
                  <a:gd name="T1" fmla="*/ 2 h 2"/>
                  <a:gd name="T2" fmla="*/ 0 w 12"/>
                  <a:gd name="T3" fmla="*/ 1 h 2"/>
                  <a:gd name="T4" fmla="*/ 0 w 12"/>
                  <a:gd name="T5" fmla="*/ 0 h 2"/>
                  <a:gd name="T6" fmla="*/ 12 w 12"/>
                  <a:gd name="T7" fmla="*/ 2 h 2"/>
                  <a:gd name="T8" fmla="*/ 12 w 12"/>
                  <a:gd name="T9" fmla="*/ 0 h 2"/>
                  <a:gd name="T10" fmla="*/ 0 w 12"/>
                  <a:gd name="T11" fmla="*/ 2 h 2"/>
                  <a:gd name="T12" fmla="*/ 0 60000 65536"/>
                  <a:gd name="T13" fmla="*/ 0 60000 65536"/>
                  <a:gd name="T14" fmla="*/ 0 60000 65536"/>
                  <a:gd name="T15" fmla="*/ 0 60000 65536"/>
                  <a:gd name="T16" fmla="*/ 0 60000 65536"/>
                  <a:gd name="T17" fmla="*/ 0 60000 65536"/>
                  <a:gd name="T18" fmla="*/ 0 w 12"/>
                  <a:gd name="T19" fmla="*/ 0 h 2"/>
                  <a:gd name="T20" fmla="*/ 12 w 1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2" h="2">
                    <a:moveTo>
                      <a:pt x="0" y="2"/>
                    </a:moveTo>
                    <a:lnTo>
                      <a:pt x="0" y="1"/>
                    </a:lnTo>
                    <a:lnTo>
                      <a:pt x="0" y="0"/>
                    </a:lnTo>
                    <a:lnTo>
                      <a:pt x="12" y="2"/>
                    </a:lnTo>
                    <a:lnTo>
                      <a:pt x="12" y="0"/>
                    </a:lnTo>
                    <a:lnTo>
                      <a:pt x="0" y="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 name="Freeform 179"/>
              <p:cNvSpPr>
                <a:spLocks/>
              </p:cNvSpPr>
              <p:nvPr/>
            </p:nvSpPr>
            <p:spPr bwMode="gray">
              <a:xfrm>
                <a:off x="6025" y="2190"/>
                <a:ext cx="30" cy="29"/>
              </a:xfrm>
              <a:custGeom>
                <a:avLst/>
                <a:gdLst>
                  <a:gd name="T0" fmla="*/ 1 w 30"/>
                  <a:gd name="T1" fmla="*/ 0 h 29"/>
                  <a:gd name="T2" fmla="*/ 6 w 30"/>
                  <a:gd name="T3" fmla="*/ 0 h 29"/>
                  <a:gd name="T4" fmla="*/ 12 w 30"/>
                  <a:gd name="T5" fmla="*/ 2 h 29"/>
                  <a:gd name="T6" fmla="*/ 15 w 30"/>
                  <a:gd name="T7" fmla="*/ 3 h 29"/>
                  <a:gd name="T8" fmla="*/ 17 w 30"/>
                  <a:gd name="T9" fmla="*/ 5 h 29"/>
                  <a:gd name="T10" fmla="*/ 21 w 30"/>
                  <a:gd name="T11" fmla="*/ 8 h 29"/>
                  <a:gd name="T12" fmla="*/ 25 w 30"/>
                  <a:gd name="T13" fmla="*/ 13 h 29"/>
                  <a:gd name="T14" fmla="*/ 27 w 30"/>
                  <a:gd name="T15" fmla="*/ 18 h 29"/>
                  <a:gd name="T16" fmla="*/ 29 w 30"/>
                  <a:gd name="T17" fmla="*/ 23 h 29"/>
                  <a:gd name="T18" fmla="*/ 30 w 30"/>
                  <a:gd name="T19" fmla="*/ 28 h 29"/>
                  <a:gd name="T20" fmla="*/ 17 w 30"/>
                  <a:gd name="T21" fmla="*/ 29 h 29"/>
                  <a:gd name="T22" fmla="*/ 17 w 30"/>
                  <a:gd name="T23" fmla="*/ 25 h 29"/>
                  <a:gd name="T24" fmla="*/ 16 w 30"/>
                  <a:gd name="T25" fmla="*/ 22 h 29"/>
                  <a:gd name="T26" fmla="*/ 14 w 30"/>
                  <a:gd name="T27" fmla="*/ 19 h 29"/>
                  <a:gd name="T28" fmla="*/ 12 w 30"/>
                  <a:gd name="T29" fmla="*/ 17 h 29"/>
                  <a:gd name="T30" fmla="*/ 10 w 30"/>
                  <a:gd name="T31" fmla="*/ 15 h 29"/>
                  <a:gd name="T32" fmla="*/ 9 w 30"/>
                  <a:gd name="T33" fmla="*/ 14 h 29"/>
                  <a:gd name="T34" fmla="*/ 7 w 30"/>
                  <a:gd name="T35" fmla="*/ 13 h 29"/>
                  <a:gd name="T36" fmla="*/ 4 w 30"/>
                  <a:gd name="T37" fmla="*/ 12 h 29"/>
                  <a:gd name="T38" fmla="*/ 0 w 30"/>
                  <a:gd name="T39" fmla="*/ 12 h 29"/>
                  <a:gd name="T40" fmla="*/ 1 w 30"/>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1" y="0"/>
                    </a:moveTo>
                    <a:lnTo>
                      <a:pt x="6" y="0"/>
                    </a:lnTo>
                    <a:lnTo>
                      <a:pt x="12" y="2"/>
                    </a:lnTo>
                    <a:lnTo>
                      <a:pt x="15" y="3"/>
                    </a:lnTo>
                    <a:lnTo>
                      <a:pt x="17" y="5"/>
                    </a:lnTo>
                    <a:lnTo>
                      <a:pt x="21" y="8"/>
                    </a:lnTo>
                    <a:lnTo>
                      <a:pt x="25" y="13"/>
                    </a:lnTo>
                    <a:lnTo>
                      <a:pt x="27" y="18"/>
                    </a:lnTo>
                    <a:lnTo>
                      <a:pt x="29" y="23"/>
                    </a:lnTo>
                    <a:lnTo>
                      <a:pt x="30" y="28"/>
                    </a:lnTo>
                    <a:lnTo>
                      <a:pt x="17" y="29"/>
                    </a:lnTo>
                    <a:lnTo>
                      <a:pt x="17" y="25"/>
                    </a:lnTo>
                    <a:lnTo>
                      <a:pt x="16" y="22"/>
                    </a:lnTo>
                    <a:lnTo>
                      <a:pt x="14" y="19"/>
                    </a:lnTo>
                    <a:lnTo>
                      <a:pt x="12" y="17"/>
                    </a:lnTo>
                    <a:lnTo>
                      <a:pt x="10" y="15"/>
                    </a:lnTo>
                    <a:lnTo>
                      <a:pt x="9"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7" name="Freeform 180"/>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8" name="Rectangle 181"/>
              <p:cNvSpPr>
                <a:spLocks noChangeArrowheads="1"/>
              </p:cNvSpPr>
              <p:nvPr/>
            </p:nvSpPr>
            <p:spPr bwMode="gray">
              <a:xfrm>
                <a:off x="6049" y="2213"/>
                <a:ext cx="53" cy="12"/>
              </a:xfrm>
              <a:prstGeom prst="rect">
                <a:avLst/>
              </a:prstGeom>
              <a:solidFill>
                <a:srgbClr val="D9D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9" name="Freeform 182"/>
              <p:cNvSpPr>
                <a:spLocks/>
              </p:cNvSpPr>
              <p:nvPr/>
            </p:nvSpPr>
            <p:spPr bwMode="gray">
              <a:xfrm>
                <a:off x="6042" y="2213"/>
                <a:ext cx="13" cy="12"/>
              </a:xfrm>
              <a:custGeom>
                <a:avLst/>
                <a:gdLst>
                  <a:gd name="T0" fmla="*/ 0 w 13"/>
                  <a:gd name="T1" fmla="*/ 6 h 12"/>
                  <a:gd name="T2" fmla="*/ 1 w 13"/>
                  <a:gd name="T3" fmla="*/ 12 h 12"/>
                  <a:gd name="T4" fmla="*/ 7 w 13"/>
                  <a:gd name="T5" fmla="*/ 12 h 12"/>
                  <a:gd name="T6" fmla="*/ 7 w 13"/>
                  <a:gd name="T7" fmla="*/ 0 h 12"/>
                  <a:gd name="T8" fmla="*/ 13 w 13"/>
                  <a:gd name="T9" fmla="*/ 5 h 12"/>
                  <a:gd name="T10" fmla="*/ 0 w 13"/>
                  <a:gd name="T11" fmla="*/ 6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6"/>
                    </a:moveTo>
                    <a:lnTo>
                      <a:pt x="1" y="12"/>
                    </a:lnTo>
                    <a:lnTo>
                      <a:pt x="7" y="12"/>
                    </a:lnTo>
                    <a:lnTo>
                      <a:pt x="7" y="0"/>
                    </a:lnTo>
                    <a:lnTo>
                      <a:pt x="13" y="5"/>
                    </a:lnTo>
                    <a:lnTo>
                      <a:pt x="0" y="6"/>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0" name="Freeform 183"/>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2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1" name="Freeform 184"/>
              <p:cNvSpPr>
                <a:spLocks/>
              </p:cNvSpPr>
              <p:nvPr/>
            </p:nvSpPr>
            <p:spPr bwMode="gray">
              <a:xfrm>
                <a:off x="6096" y="2213"/>
                <a:ext cx="12" cy="12"/>
              </a:xfrm>
              <a:custGeom>
                <a:avLst/>
                <a:gdLst>
                  <a:gd name="T0" fmla="*/ 6 w 12"/>
                  <a:gd name="T1" fmla="*/ 12 h 12"/>
                  <a:gd name="T2" fmla="*/ 11 w 12"/>
                  <a:gd name="T3" fmla="*/ 12 h 12"/>
                  <a:gd name="T4" fmla="*/ 12 w 12"/>
                  <a:gd name="T5" fmla="*/ 7 h 12"/>
                  <a:gd name="T6" fmla="*/ 0 w 12"/>
                  <a:gd name="T7" fmla="*/ 5 h 12"/>
                  <a:gd name="T8" fmla="*/ 6 w 12"/>
                  <a:gd name="T9" fmla="*/ 0 h 12"/>
                  <a:gd name="T10" fmla="*/ 6 w 12"/>
                  <a:gd name="T11" fmla="*/ 12 h 12"/>
                  <a:gd name="T12" fmla="*/ 0 60000 65536"/>
                  <a:gd name="T13" fmla="*/ 0 60000 65536"/>
                  <a:gd name="T14" fmla="*/ 0 60000 65536"/>
                  <a:gd name="T15" fmla="*/ 0 60000 65536"/>
                  <a:gd name="T16" fmla="*/ 0 60000 65536"/>
                  <a:gd name="T17" fmla="*/ 0 60000 65536"/>
                  <a:gd name="T18" fmla="*/ 0 w 12"/>
                  <a:gd name="T19" fmla="*/ 0 h 12"/>
                  <a:gd name="T20" fmla="*/ 12 w 12"/>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 h="12">
                    <a:moveTo>
                      <a:pt x="6" y="12"/>
                    </a:moveTo>
                    <a:lnTo>
                      <a:pt x="11" y="12"/>
                    </a:lnTo>
                    <a:lnTo>
                      <a:pt x="12" y="7"/>
                    </a:lnTo>
                    <a:lnTo>
                      <a:pt x="0" y="5"/>
                    </a:lnTo>
                    <a:lnTo>
                      <a:pt x="6" y="0"/>
                    </a:lnTo>
                    <a:lnTo>
                      <a:pt x="6" y="1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2" name="Freeform 185"/>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5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5"/>
                    </a:lnTo>
                    <a:lnTo>
                      <a:pt x="8"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3" name="Freeform 186"/>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4" name="Freeform 187"/>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8 w 30"/>
                  <a:gd name="T13" fmla="*/ 25 h 30"/>
                  <a:gd name="T14" fmla="*/ 12 w 30"/>
                  <a:gd name="T15" fmla="*/ 28 h 30"/>
                  <a:gd name="T16" fmla="*/ 7 w 30"/>
                  <a:gd name="T17" fmla="*/ 30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5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8" y="25"/>
                    </a:lnTo>
                    <a:lnTo>
                      <a:pt x="12" y="28"/>
                    </a:lnTo>
                    <a:lnTo>
                      <a:pt x="7" y="30"/>
                    </a:lnTo>
                    <a:lnTo>
                      <a:pt x="2" y="30"/>
                    </a:lnTo>
                    <a:lnTo>
                      <a:pt x="0" y="18"/>
                    </a:lnTo>
                    <a:lnTo>
                      <a:pt x="5" y="18"/>
                    </a:lnTo>
                    <a:lnTo>
                      <a:pt x="8" y="17"/>
                    </a:lnTo>
                    <a:lnTo>
                      <a:pt x="11" y="15"/>
                    </a:lnTo>
                    <a:lnTo>
                      <a:pt x="13" y="13"/>
                    </a:lnTo>
                    <a:lnTo>
                      <a:pt x="15" y="10"/>
                    </a:lnTo>
                    <a:lnTo>
                      <a:pt x="16" y="9"/>
                    </a:lnTo>
                    <a:lnTo>
                      <a:pt x="17" y="8"/>
                    </a:lnTo>
                    <a:lnTo>
                      <a:pt x="18" y="4"/>
                    </a:lnTo>
                    <a:lnTo>
                      <a:pt x="18" y="0"/>
                    </a:lnTo>
                    <a:lnTo>
                      <a:pt x="30" y="1"/>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5" name="Freeform 188"/>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6" name="Oval 189"/>
              <p:cNvSpPr>
                <a:spLocks noChangeArrowheads="1"/>
              </p:cNvSpPr>
              <p:nvPr/>
            </p:nvSpPr>
            <p:spPr bwMode="gray">
              <a:xfrm>
                <a:off x="6118"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7" name="Oval 190"/>
              <p:cNvSpPr>
                <a:spLocks noChangeArrowheads="1"/>
              </p:cNvSpPr>
              <p:nvPr/>
            </p:nvSpPr>
            <p:spPr bwMode="gray">
              <a:xfrm>
                <a:off x="6020"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8" name="Freeform 191"/>
              <p:cNvSpPr>
                <a:spLocks/>
              </p:cNvSpPr>
              <p:nvPr/>
            </p:nvSpPr>
            <p:spPr bwMode="gray">
              <a:xfrm>
                <a:off x="5997" y="2218"/>
                <a:ext cx="29" cy="30"/>
              </a:xfrm>
              <a:custGeom>
                <a:avLst/>
                <a:gdLst>
                  <a:gd name="T0" fmla="*/ 28 w 29"/>
                  <a:gd name="T1" fmla="*/ 30 h 30"/>
                  <a:gd name="T2" fmla="*/ 23 w 29"/>
                  <a:gd name="T3" fmla="*/ 29 h 30"/>
                  <a:gd name="T4" fmla="*/ 18 w 29"/>
                  <a:gd name="T5" fmla="*/ 28 h 30"/>
                  <a:gd name="T6" fmla="*/ 15 w 29"/>
                  <a:gd name="T7" fmla="*/ 26 h 30"/>
                  <a:gd name="T8" fmla="*/ 12 w 29"/>
                  <a:gd name="T9" fmla="*/ 25 h 30"/>
                  <a:gd name="T10" fmla="*/ 8 w 29"/>
                  <a:gd name="T11" fmla="*/ 21 h 30"/>
                  <a:gd name="T12" fmla="*/ 5 w 29"/>
                  <a:gd name="T13" fmla="*/ 17 h 30"/>
                  <a:gd name="T14" fmla="*/ 2 w 29"/>
                  <a:gd name="T15" fmla="*/ 12 h 30"/>
                  <a:gd name="T16" fmla="*/ 0 w 29"/>
                  <a:gd name="T17" fmla="*/ 7 h 30"/>
                  <a:gd name="T18" fmla="*/ 0 w 29"/>
                  <a:gd name="T19" fmla="*/ 2 h 30"/>
                  <a:gd name="T20" fmla="*/ 11 w 29"/>
                  <a:gd name="T21" fmla="*/ 0 h 30"/>
                  <a:gd name="T22" fmla="*/ 12 w 29"/>
                  <a:gd name="T23" fmla="*/ 4 h 30"/>
                  <a:gd name="T24" fmla="*/ 12 w 29"/>
                  <a:gd name="T25" fmla="*/ 8 h 30"/>
                  <a:gd name="T26" fmla="*/ 14 w 29"/>
                  <a:gd name="T27" fmla="*/ 11 h 30"/>
                  <a:gd name="T28" fmla="*/ 16 w 29"/>
                  <a:gd name="T29" fmla="*/ 13 h 30"/>
                  <a:gd name="T30" fmla="*/ 19 w 29"/>
                  <a:gd name="T31" fmla="*/ 16 h 30"/>
                  <a:gd name="T32" fmla="*/ 20 w 29"/>
                  <a:gd name="T33" fmla="*/ 16 h 30"/>
                  <a:gd name="T34" fmla="*/ 22 w 29"/>
                  <a:gd name="T35" fmla="*/ 17 h 30"/>
                  <a:gd name="T36" fmla="*/ 25 w 29"/>
                  <a:gd name="T37" fmla="*/ 18 h 30"/>
                  <a:gd name="T38" fmla="*/ 29 w 29"/>
                  <a:gd name="T39" fmla="*/ 18 h 30"/>
                  <a:gd name="T40" fmla="*/ 28 w 29"/>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28" y="30"/>
                    </a:moveTo>
                    <a:lnTo>
                      <a:pt x="23" y="29"/>
                    </a:lnTo>
                    <a:lnTo>
                      <a:pt x="18" y="28"/>
                    </a:lnTo>
                    <a:lnTo>
                      <a:pt x="15" y="26"/>
                    </a:lnTo>
                    <a:lnTo>
                      <a:pt x="12" y="25"/>
                    </a:lnTo>
                    <a:lnTo>
                      <a:pt x="8" y="21"/>
                    </a:lnTo>
                    <a:lnTo>
                      <a:pt x="5" y="17"/>
                    </a:lnTo>
                    <a:lnTo>
                      <a:pt x="2" y="12"/>
                    </a:lnTo>
                    <a:lnTo>
                      <a:pt x="0" y="7"/>
                    </a:lnTo>
                    <a:lnTo>
                      <a:pt x="0" y="2"/>
                    </a:lnTo>
                    <a:lnTo>
                      <a:pt x="11" y="0"/>
                    </a:lnTo>
                    <a:lnTo>
                      <a:pt x="12" y="4"/>
                    </a:lnTo>
                    <a:lnTo>
                      <a:pt x="12" y="8"/>
                    </a:lnTo>
                    <a:lnTo>
                      <a:pt x="14" y="11"/>
                    </a:lnTo>
                    <a:lnTo>
                      <a:pt x="16" y="13"/>
                    </a:lnTo>
                    <a:lnTo>
                      <a:pt x="19" y="16"/>
                    </a:lnTo>
                    <a:lnTo>
                      <a:pt x="20" y="16"/>
                    </a:lnTo>
                    <a:lnTo>
                      <a:pt x="22" y="17"/>
                    </a:lnTo>
                    <a:lnTo>
                      <a:pt x="25" y="18"/>
                    </a:lnTo>
                    <a:lnTo>
                      <a:pt x="29" y="18"/>
                    </a:lnTo>
                    <a:lnTo>
                      <a:pt x="28" y="3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9" name="Freeform 192"/>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0 h 30"/>
                  <a:gd name="T18" fmla="*/ 28 w 29"/>
                  <a:gd name="T19" fmla="*/ 0 h 30"/>
                  <a:gd name="T20" fmla="*/ 29 w 29"/>
                  <a:gd name="T21" fmla="*/ 12 h 30"/>
                  <a:gd name="T22" fmla="*/ 25 w 29"/>
                  <a:gd name="T23" fmla="*/ 12 h 30"/>
                  <a:gd name="T24" fmla="*/ 22 w 29"/>
                  <a:gd name="T25" fmla="*/ 13 h 30"/>
                  <a:gd name="T26" fmla="*/ 19 w 29"/>
                  <a:gd name="T27" fmla="*/ 15 h 30"/>
                  <a:gd name="T28" fmla="*/ 16 w 29"/>
                  <a:gd name="T29" fmla="*/ 17 h 30"/>
                  <a:gd name="T30" fmla="*/ 14 w 29"/>
                  <a:gd name="T31" fmla="*/ 20 h 30"/>
                  <a:gd name="T32" fmla="*/ 13 w 29"/>
                  <a:gd name="T33" fmla="*/ 21 h 30"/>
                  <a:gd name="T34" fmla="*/ 13 w 29"/>
                  <a:gd name="T35" fmla="*/ 22 h 30"/>
                  <a:gd name="T36" fmla="*/ 12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0"/>
                    </a:lnTo>
                    <a:lnTo>
                      <a:pt x="28" y="0"/>
                    </a:lnTo>
                    <a:lnTo>
                      <a:pt x="29" y="12"/>
                    </a:lnTo>
                    <a:lnTo>
                      <a:pt x="25" y="12"/>
                    </a:lnTo>
                    <a:lnTo>
                      <a:pt x="22" y="13"/>
                    </a:lnTo>
                    <a:lnTo>
                      <a:pt x="19" y="15"/>
                    </a:lnTo>
                    <a:lnTo>
                      <a:pt x="16" y="17"/>
                    </a:lnTo>
                    <a:lnTo>
                      <a:pt x="14" y="20"/>
                    </a:lnTo>
                    <a:lnTo>
                      <a:pt x="13" y="21"/>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0" name="Freeform 19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1" name="Freeform 194"/>
              <p:cNvSpPr>
                <a:spLocks/>
              </p:cNvSpPr>
              <p:nvPr/>
            </p:nvSpPr>
            <p:spPr bwMode="gray">
              <a:xfrm>
                <a:off x="6025" y="2190"/>
                <a:ext cx="29" cy="29"/>
              </a:xfrm>
              <a:custGeom>
                <a:avLst/>
                <a:gdLst>
                  <a:gd name="T0" fmla="*/ 1 w 29"/>
                  <a:gd name="T1" fmla="*/ 0 h 29"/>
                  <a:gd name="T2" fmla="*/ 6 w 29"/>
                  <a:gd name="T3" fmla="*/ 0 h 29"/>
                  <a:gd name="T4" fmla="*/ 12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7 h 29"/>
                  <a:gd name="T30" fmla="*/ 10 w 29"/>
                  <a:gd name="T31" fmla="*/ 14 h 29"/>
                  <a:gd name="T32" fmla="*/ 9 w 29"/>
                  <a:gd name="T33" fmla="*/ 14 h 29"/>
                  <a:gd name="T34" fmla="*/ 8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2" y="2"/>
                    </a:lnTo>
                    <a:lnTo>
                      <a:pt x="14" y="3"/>
                    </a:lnTo>
                    <a:lnTo>
                      <a:pt x="17" y="5"/>
                    </a:lnTo>
                    <a:lnTo>
                      <a:pt x="21" y="8"/>
                    </a:lnTo>
                    <a:lnTo>
                      <a:pt x="24" y="13"/>
                    </a:lnTo>
                    <a:lnTo>
                      <a:pt x="27" y="18"/>
                    </a:lnTo>
                    <a:lnTo>
                      <a:pt x="29" y="23"/>
                    </a:lnTo>
                    <a:lnTo>
                      <a:pt x="29" y="28"/>
                    </a:lnTo>
                    <a:lnTo>
                      <a:pt x="18" y="29"/>
                    </a:lnTo>
                    <a:lnTo>
                      <a:pt x="17" y="25"/>
                    </a:lnTo>
                    <a:lnTo>
                      <a:pt x="16" y="22"/>
                    </a:lnTo>
                    <a:lnTo>
                      <a:pt x="15" y="19"/>
                    </a:lnTo>
                    <a:lnTo>
                      <a:pt x="13" y="17"/>
                    </a:lnTo>
                    <a:lnTo>
                      <a:pt x="10" y="14"/>
                    </a:lnTo>
                    <a:lnTo>
                      <a:pt x="9" y="14"/>
                    </a:lnTo>
                    <a:lnTo>
                      <a:pt x="8"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2" name="Freeform 195"/>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3" name="Rectangle 196"/>
              <p:cNvSpPr>
                <a:spLocks noChangeArrowheads="1"/>
              </p:cNvSpPr>
              <p:nvPr/>
            </p:nvSpPr>
            <p:spPr bwMode="gray">
              <a:xfrm>
                <a:off x="6049" y="2213"/>
                <a:ext cx="53" cy="12"/>
              </a:xfrm>
              <a:prstGeom prst="rect">
                <a:avLst/>
              </a:prstGeom>
              <a:solidFill>
                <a:srgbClr val="DBD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84" name="Freeform 197"/>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5" name="Freeform 198"/>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6" name="Freeform 199"/>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7" name="Freeform 200"/>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4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4"/>
                    </a:lnTo>
                    <a:lnTo>
                      <a:pt x="8" y="14"/>
                    </a:lnTo>
                    <a:lnTo>
                      <a:pt x="7"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8" name="Freeform 201"/>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9" name="Freeform 202"/>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7 w 30"/>
                  <a:gd name="T13" fmla="*/ 25 h 30"/>
                  <a:gd name="T14" fmla="*/ 12 w 30"/>
                  <a:gd name="T15" fmla="*/ 28 h 30"/>
                  <a:gd name="T16" fmla="*/ 7 w 30"/>
                  <a:gd name="T17" fmla="*/ 29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6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7" y="25"/>
                    </a:lnTo>
                    <a:lnTo>
                      <a:pt x="12" y="28"/>
                    </a:lnTo>
                    <a:lnTo>
                      <a:pt x="7" y="29"/>
                    </a:lnTo>
                    <a:lnTo>
                      <a:pt x="2" y="30"/>
                    </a:lnTo>
                    <a:lnTo>
                      <a:pt x="0" y="18"/>
                    </a:lnTo>
                    <a:lnTo>
                      <a:pt x="5" y="18"/>
                    </a:lnTo>
                    <a:lnTo>
                      <a:pt x="8" y="17"/>
                    </a:lnTo>
                    <a:lnTo>
                      <a:pt x="11" y="15"/>
                    </a:lnTo>
                    <a:lnTo>
                      <a:pt x="13" y="13"/>
                    </a:lnTo>
                    <a:lnTo>
                      <a:pt x="16" y="10"/>
                    </a:lnTo>
                    <a:lnTo>
                      <a:pt x="16" y="9"/>
                    </a:lnTo>
                    <a:lnTo>
                      <a:pt x="17" y="8"/>
                    </a:lnTo>
                    <a:lnTo>
                      <a:pt x="18" y="4"/>
                    </a:lnTo>
                    <a:lnTo>
                      <a:pt x="18" y="0"/>
                    </a:lnTo>
                    <a:lnTo>
                      <a:pt x="30" y="1"/>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0" name="Freeform 203"/>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1" name="Oval 204"/>
              <p:cNvSpPr>
                <a:spLocks noChangeArrowheads="1"/>
              </p:cNvSpPr>
              <p:nvPr/>
            </p:nvSpPr>
            <p:spPr bwMode="gray">
              <a:xfrm>
                <a:off x="6118"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2" name="Oval 205"/>
              <p:cNvSpPr>
                <a:spLocks noChangeArrowheads="1"/>
              </p:cNvSpPr>
              <p:nvPr/>
            </p:nvSpPr>
            <p:spPr bwMode="gray">
              <a:xfrm>
                <a:off x="6020"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3" name="Freeform 20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5 h 29"/>
                  <a:gd name="T10" fmla="*/ 8 w 29"/>
                  <a:gd name="T11" fmla="*/ 21 h 29"/>
                  <a:gd name="T12" fmla="*/ 5 w 29"/>
                  <a:gd name="T13" fmla="*/ 17 h 29"/>
                  <a:gd name="T14" fmla="*/ 2 w 29"/>
                  <a:gd name="T15" fmla="*/ 12 h 29"/>
                  <a:gd name="T16" fmla="*/ 0 w 29"/>
                  <a:gd name="T17" fmla="*/ 7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6 h 29"/>
                  <a:gd name="T34" fmla="*/ 22 w 29"/>
                  <a:gd name="T35" fmla="*/ 17 h 29"/>
                  <a:gd name="T36" fmla="*/ 25 w 29"/>
                  <a:gd name="T37" fmla="*/ 18 h 29"/>
                  <a:gd name="T38" fmla="*/ 29 w 29"/>
                  <a:gd name="T39" fmla="*/ 18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5"/>
                    </a:lnTo>
                    <a:lnTo>
                      <a:pt x="8" y="21"/>
                    </a:lnTo>
                    <a:lnTo>
                      <a:pt x="5" y="17"/>
                    </a:lnTo>
                    <a:lnTo>
                      <a:pt x="2" y="12"/>
                    </a:lnTo>
                    <a:lnTo>
                      <a:pt x="0" y="7"/>
                    </a:lnTo>
                    <a:lnTo>
                      <a:pt x="0" y="2"/>
                    </a:lnTo>
                    <a:lnTo>
                      <a:pt x="11" y="0"/>
                    </a:lnTo>
                    <a:lnTo>
                      <a:pt x="11" y="4"/>
                    </a:lnTo>
                    <a:lnTo>
                      <a:pt x="12" y="8"/>
                    </a:lnTo>
                    <a:lnTo>
                      <a:pt x="14" y="11"/>
                    </a:lnTo>
                    <a:lnTo>
                      <a:pt x="16" y="13"/>
                    </a:lnTo>
                    <a:lnTo>
                      <a:pt x="19" y="16"/>
                    </a:lnTo>
                    <a:lnTo>
                      <a:pt x="20" y="16"/>
                    </a:lnTo>
                    <a:lnTo>
                      <a:pt x="22" y="17"/>
                    </a:lnTo>
                    <a:lnTo>
                      <a:pt x="25" y="18"/>
                    </a:lnTo>
                    <a:lnTo>
                      <a:pt x="29" y="18"/>
                    </a:lnTo>
                    <a:lnTo>
                      <a:pt x="28" y="29"/>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4" name="Freeform 207"/>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1 h 30"/>
                  <a:gd name="T18" fmla="*/ 28 w 29"/>
                  <a:gd name="T19" fmla="*/ 0 h 30"/>
                  <a:gd name="T20" fmla="*/ 29 w 29"/>
                  <a:gd name="T21" fmla="*/ 11 h 30"/>
                  <a:gd name="T22" fmla="*/ 25 w 29"/>
                  <a:gd name="T23" fmla="*/ 12 h 30"/>
                  <a:gd name="T24" fmla="*/ 22 w 29"/>
                  <a:gd name="T25" fmla="*/ 13 h 30"/>
                  <a:gd name="T26" fmla="*/ 19 w 29"/>
                  <a:gd name="T27" fmla="*/ 14 h 30"/>
                  <a:gd name="T28" fmla="*/ 16 w 29"/>
                  <a:gd name="T29" fmla="*/ 16 h 30"/>
                  <a:gd name="T30" fmla="*/ 14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1"/>
                    </a:lnTo>
                    <a:lnTo>
                      <a:pt x="28" y="0"/>
                    </a:lnTo>
                    <a:lnTo>
                      <a:pt x="29" y="11"/>
                    </a:lnTo>
                    <a:lnTo>
                      <a:pt x="25" y="12"/>
                    </a:lnTo>
                    <a:lnTo>
                      <a:pt x="22" y="13"/>
                    </a:lnTo>
                    <a:lnTo>
                      <a:pt x="19" y="14"/>
                    </a:lnTo>
                    <a:lnTo>
                      <a:pt x="16" y="16"/>
                    </a:lnTo>
                    <a:lnTo>
                      <a:pt x="14" y="19"/>
                    </a:lnTo>
                    <a:lnTo>
                      <a:pt x="13" y="21"/>
                    </a:lnTo>
                    <a:lnTo>
                      <a:pt x="12" y="22"/>
                    </a:lnTo>
                    <a:lnTo>
                      <a:pt x="11"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5" name="Freeform 208"/>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6" name="Freeform 209"/>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9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9" y="23"/>
                    </a:lnTo>
                    <a:lnTo>
                      <a:pt x="29" y="28"/>
                    </a:lnTo>
                    <a:lnTo>
                      <a:pt x="18" y="29"/>
                    </a:lnTo>
                    <a:lnTo>
                      <a:pt x="18" y="25"/>
                    </a:lnTo>
                    <a:lnTo>
                      <a:pt x="17" y="22"/>
                    </a:lnTo>
                    <a:lnTo>
                      <a:pt x="15" y="19"/>
                    </a:lnTo>
                    <a:lnTo>
                      <a:pt x="13" y="16"/>
                    </a:lnTo>
                    <a:lnTo>
                      <a:pt x="10" y="14"/>
                    </a:lnTo>
                    <a:lnTo>
                      <a:pt x="9" y="13"/>
                    </a:lnTo>
                    <a:lnTo>
                      <a:pt x="8"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7" name="Freeform 210"/>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8" name="Rectangle 211"/>
              <p:cNvSpPr>
                <a:spLocks noChangeArrowheads="1"/>
              </p:cNvSpPr>
              <p:nvPr/>
            </p:nvSpPr>
            <p:spPr bwMode="gray">
              <a:xfrm>
                <a:off x="6049" y="2213"/>
                <a:ext cx="53" cy="12"/>
              </a:xfrm>
              <a:prstGeom prst="rect">
                <a:avLst/>
              </a:prstGeom>
              <a:solidFill>
                <a:srgbClr val="DDE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9" name="Freeform 212"/>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0" name="Freeform 213"/>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8 h 30"/>
                  <a:gd name="T10" fmla="*/ 12 w 29"/>
                  <a:gd name="T11" fmla="*/ 5 h 30"/>
                  <a:gd name="T12" fmla="*/ 17 w 29"/>
                  <a:gd name="T13" fmla="*/ 2 h 30"/>
                  <a:gd name="T14" fmla="*/ 22 w 29"/>
                  <a:gd name="T15" fmla="*/ 1 h 30"/>
                  <a:gd name="T16" fmla="*/ 28 w 29"/>
                  <a:gd name="T17" fmla="*/ 0 h 30"/>
                  <a:gd name="T18" fmla="*/ 29 w 29"/>
                  <a:gd name="T19" fmla="*/ 11 h 30"/>
                  <a:gd name="T20" fmla="*/ 25 w 29"/>
                  <a:gd name="T21" fmla="*/ 12 h 30"/>
                  <a:gd name="T22" fmla="*/ 22 w 29"/>
                  <a:gd name="T23" fmla="*/ 13 h 30"/>
                  <a:gd name="T24" fmla="*/ 19 w 29"/>
                  <a:gd name="T25" fmla="*/ 14 h 30"/>
                  <a:gd name="T26" fmla="*/ 16 w 29"/>
                  <a:gd name="T27" fmla="*/ 16 h 30"/>
                  <a:gd name="T28" fmla="*/ 14 w 29"/>
                  <a:gd name="T29" fmla="*/ 19 h 30"/>
                  <a:gd name="T30" fmla="*/ 12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8"/>
                    </a:lnTo>
                    <a:lnTo>
                      <a:pt x="12" y="5"/>
                    </a:lnTo>
                    <a:lnTo>
                      <a:pt x="17" y="2"/>
                    </a:lnTo>
                    <a:lnTo>
                      <a:pt x="22" y="1"/>
                    </a:lnTo>
                    <a:lnTo>
                      <a:pt x="28" y="0"/>
                    </a:lnTo>
                    <a:lnTo>
                      <a:pt x="29" y="11"/>
                    </a:lnTo>
                    <a:lnTo>
                      <a:pt x="25" y="12"/>
                    </a:lnTo>
                    <a:lnTo>
                      <a:pt x="22" y="13"/>
                    </a:lnTo>
                    <a:lnTo>
                      <a:pt x="19" y="14"/>
                    </a:lnTo>
                    <a:lnTo>
                      <a:pt x="16" y="16"/>
                    </a:lnTo>
                    <a:lnTo>
                      <a:pt x="14" y="19"/>
                    </a:lnTo>
                    <a:lnTo>
                      <a:pt x="12" y="22"/>
                    </a:lnTo>
                    <a:lnTo>
                      <a:pt x="12"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1" name="Freeform 214"/>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2" name="Freeform 215"/>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6 h 29"/>
                  <a:gd name="T30" fmla="*/ 10 w 29"/>
                  <a:gd name="T31" fmla="*/ 14 h 29"/>
                  <a:gd name="T32" fmla="*/ 8 w 29"/>
                  <a:gd name="T33" fmla="*/ 13 h 29"/>
                  <a:gd name="T34" fmla="*/ 7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1" y="9"/>
                    </a:lnTo>
                    <a:lnTo>
                      <a:pt x="24" y="13"/>
                    </a:lnTo>
                    <a:lnTo>
                      <a:pt x="27" y="18"/>
                    </a:lnTo>
                    <a:lnTo>
                      <a:pt x="28" y="23"/>
                    </a:lnTo>
                    <a:lnTo>
                      <a:pt x="29" y="28"/>
                    </a:lnTo>
                    <a:lnTo>
                      <a:pt x="18" y="29"/>
                    </a:lnTo>
                    <a:lnTo>
                      <a:pt x="17" y="25"/>
                    </a:lnTo>
                    <a:lnTo>
                      <a:pt x="16" y="22"/>
                    </a:lnTo>
                    <a:lnTo>
                      <a:pt x="15" y="19"/>
                    </a:lnTo>
                    <a:lnTo>
                      <a:pt x="13" y="16"/>
                    </a:lnTo>
                    <a:lnTo>
                      <a:pt x="10" y="14"/>
                    </a:lnTo>
                    <a:lnTo>
                      <a:pt x="8" y="13"/>
                    </a:lnTo>
                    <a:lnTo>
                      <a:pt x="7"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3" name="Freeform 216"/>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4" name="Freeform 217"/>
              <p:cNvSpPr>
                <a:spLocks/>
              </p:cNvSpPr>
              <p:nvPr/>
            </p:nvSpPr>
            <p:spPr bwMode="gray">
              <a:xfrm>
                <a:off x="6123" y="2218"/>
                <a:ext cx="30" cy="29"/>
              </a:xfrm>
              <a:custGeom>
                <a:avLst/>
                <a:gdLst>
                  <a:gd name="T0" fmla="*/ 30 w 30"/>
                  <a:gd name="T1" fmla="*/ 1 h 29"/>
                  <a:gd name="T2" fmla="*/ 29 w 30"/>
                  <a:gd name="T3" fmla="*/ 7 h 29"/>
                  <a:gd name="T4" fmla="*/ 28 w 30"/>
                  <a:gd name="T5" fmla="*/ 12 h 29"/>
                  <a:gd name="T6" fmla="*/ 26 w 30"/>
                  <a:gd name="T7" fmla="*/ 15 h 29"/>
                  <a:gd name="T8" fmla="*/ 25 w 30"/>
                  <a:gd name="T9" fmla="*/ 17 h 29"/>
                  <a:gd name="T10" fmla="*/ 22 w 30"/>
                  <a:gd name="T11" fmla="*/ 21 h 29"/>
                  <a:gd name="T12" fmla="*/ 17 w 30"/>
                  <a:gd name="T13" fmla="*/ 25 h 29"/>
                  <a:gd name="T14" fmla="*/ 12 w 30"/>
                  <a:gd name="T15" fmla="*/ 27 h 29"/>
                  <a:gd name="T16" fmla="*/ 7 w 30"/>
                  <a:gd name="T17" fmla="*/ 29 h 29"/>
                  <a:gd name="T18" fmla="*/ 2 w 30"/>
                  <a:gd name="T19" fmla="*/ 29 h 29"/>
                  <a:gd name="T20" fmla="*/ 0 w 30"/>
                  <a:gd name="T21" fmla="*/ 18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7 w 30"/>
                  <a:gd name="T35" fmla="*/ 8 h 29"/>
                  <a:gd name="T36" fmla="*/ 18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7"/>
                    </a:lnTo>
                    <a:lnTo>
                      <a:pt x="28" y="12"/>
                    </a:lnTo>
                    <a:lnTo>
                      <a:pt x="26" y="15"/>
                    </a:lnTo>
                    <a:lnTo>
                      <a:pt x="25" y="17"/>
                    </a:lnTo>
                    <a:lnTo>
                      <a:pt x="22" y="21"/>
                    </a:lnTo>
                    <a:lnTo>
                      <a:pt x="17" y="25"/>
                    </a:lnTo>
                    <a:lnTo>
                      <a:pt x="12" y="27"/>
                    </a:lnTo>
                    <a:lnTo>
                      <a:pt x="7" y="29"/>
                    </a:lnTo>
                    <a:lnTo>
                      <a:pt x="2" y="29"/>
                    </a:lnTo>
                    <a:lnTo>
                      <a:pt x="0" y="18"/>
                    </a:lnTo>
                    <a:lnTo>
                      <a:pt x="5" y="18"/>
                    </a:lnTo>
                    <a:lnTo>
                      <a:pt x="8" y="17"/>
                    </a:lnTo>
                    <a:lnTo>
                      <a:pt x="11" y="16"/>
                    </a:lnTo>
                    <a:lnTo>
                      <a:pt x="14" y="13"/>
                    </a:lnTo>
                    <a:lnTo>
                      <a:pt x="16" y="11"/>
                    </a:lnTo>
                    <a:lnTo>
                      <a:pt x="17" y="9"/>
                    </a:lnTo>
                    <a:lnTo>
                      <a:pt x="17" y="8"/>
                    </a:lnTo>
                    <a:lnTo>
                      <a:pt x="18" y="4"/>
                    </a:lnTo>
                    <a:lnTo>
                      <a:pt x="19" y="0"/>
                    </a:lnTo>
                    <a:lnTo>
                      <a:pt x="30" y="1"/>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5" name="Freeform 218"/>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6" name="Oval 219"/>
              <p:cNvSpPr>
                <a:spLocks noChangeArrowheads="1"/>
              </p:cNvSpPr>
              <p:nvPr/>
            </p:nvSpPr>
            <p:spPr bwMode="gray">
              <a:xfrm>
                <a:off x="6119"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7" name="Oval 220"/>
              <p:cNvSpPr>
                <a:spLocks noChangeArrowheads="1"/>
              </p:cNvSpPr>
              <p:nvPr/>
            </p:nvSpPr>
            <p:spPr bwMode="gray">
              <a:xfrm>
                <a:off x="6020"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8" name="Freeform 221"/>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7 h 29"/>
                  <a:gd name="T34" fmla="*/ 21 w 29"/>
                  <a:gd name="T35" fmla="*/ 17 h 29"/>
                  <a:gd name="T36" fmla="*/ 25 w 29"/>
                  <a:gd name="T37" fmla="*/ 18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1" y="0"/>
                    </a:lnTo>
                    <a:lnTo>
                      <a:pt x="11" y="4"/>
                    </a:lnTo>
                    <a:lnTo>
                      <a:pt x="12" y="8"/>
                    </a:lnTo>
                    <a:lnTo>
                      <a:pt x="14" y="11"/>
                    </a:lnTo>
                    <a:lnTo>
                      <a:pt x="16" y="13"/>
                    </a:lnTo>
                    <a:lnTo>
                      <a:pt x="19" y="16"/>
                    </a:lnTo>
                    <a:lnTo>
                      <a:pt x="20" y="17"/>
                    </a:lnTo>
                    <a:lnTo>
                      <a:pt x="21" y="17"/>
                    </a:lnTo>
                    <a:lnTo>
                      <a:pt x="25" y="18"/>
                    </a:lnTo>
                    <a:lnTo>
                      <a:pt x="29" y="19"/>
                    </a:lnTo>
                    <a:lnTo>
                      <a:pt x="28" y="29"/>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9" name="Freeform 222"/>
              <p:cNvSpPr>
                <a:spLocks/>
              </p:cNvSpPr>
              <p:nvPr/>
            </p:nvSpPr>
            <p:spPr bwMode="gray">
              <a:xfrm>
                <a:off x="5997" y="2190"/>
                <a:ext cx="29" cy="30"/>
              </a:xfrm>
              <a:custGeom>
                <a:avLst/>
                <a:gdLst>
                  <a:gd name="T0" fmla="*/ 0 w 29"/>
                  <a:gd name="T1" fmla="*/ 28 h 30"/>
                  <a:gd name="T2" fmla="*/ 1 w 29"/>
                  <a:gd name="T3" fmla="*/ 23 h 30"/>
                  <a:gd name="T4" fmla="*/ 2 w 29"/>
                  <a:gd name="T5" fmla="*/ 18 h 30"/>
                  <a:gd name="T6" fmla="*/ 3 w 29"/>
                  <a:gd name="T7" fmla="*/ 15 h 30"/>
                  <a:gd name="T8" fmla="*/ 5 w 29"/>
                  <a:gd name="T9" fmla="*/ 13 h 30"/>
                  <a:gd name="T10" fmla="*/ 8 w 29"/>
                  <a:gd name="T11" fmla="*/ 9 h 30"/>
                  <a:gd name="T12" fmla="*/ 13 w 29"/>
                  <a:gd name="T13" fmla="*/ 5 h 30"/>
                  <a:gd name="T14" fmla="*/ 17 w 29"/>
                  <a:gd name="T15" fmla="*/ 2 h 30"/>
                  <a:gd name="T16" fmla="*/ 23 w 29"/>
                  <a:gd name="T17" fmla="*/ 1 h 30"/>
                  <a:gd name="T18" fmla="*/ 28 w 29"/>
                  <a:gd name="T19" fmla="*/ 0 h 30"/>
                  <a:gd name="T20" fmla="*/ 29 w 29"/>
                  <a:gd name="T21" fmla="*/ 11 h 30"/>
                  <a:gd name="T22" fmla="*/ 25 w 29"/>
                  <a:gd name="T23" fmla="*/ 11 h 30"/>
                  <a:gd name="T24" fmla="*/ 21 w 29"/>
                  <a:gd name="T25" fmla="*/ 12 h 30"/>
                  <a:gd name="T26" fmla="*/ 18 w 29"/>
                  <a:gd name="T27" fmla="*/ 14 h 30"/>
                  <a:gd name="T28" fmla="*/ 16 w 29"/>
                  <a:gd name="T29" fmla="*/ 16 h 30"/>
                  <a:gd name="T30" fmla="*/ 13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1" y="23"/>
                    </a:lnTo>
                    <a:lnTo>
                      <a:pt x="2" y="18"/>
                    </a:lnTo>
                    <a:lnTo>
                      <a:pt x="3" y="15"/>
                    </a:lnTo>
                    <a:lnTo>
                      <a:pt x="5" y="13"/>
                    </a:lnTo>
                    <a:lnTo>
                      <a:pt x="8" y="9"/>
                    </a:lnTo>
                    <a:lnTo>
                      <a:pt x="13" y="5"/>
                    </a:lnTo>
                    <a:lnTo>
                      <a:pt x="17" y="2"/>
                    </a:lnTo>
                    <a:lnTo>
                      <a:pt x="23" y="1"/>
                    </a:lnTo>
                    <a:lnTo>
                      <a:pt x="28" y="0"/>
                    </a:lnTo>
                    <a:lnTo>
                      <a:pt x="29" y="11"/>
                    </a:lnTo>
                    <a:lnTo>
                      <a:pt x="25" y="11"/>
                    </a:lnTo>
                    <a:lnTo>
                      <a:pt x="21" y="12"/>
                    </a:lnTo>
                    <a:lnTo>
                      <a:pt x="18" y="14"/>
                    </a:lnTo>
                    <a:lnTo>
                      <a:pt x="16" y="16"/>
                    </a:lnTo>
                    <a:lnTo>
                      <a:pt x="13" y="19"/>
                    </a:lnTo>
                    <a:lnTo>
                      <a:pt x="13" y="21"/>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0" name="Freeform 22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1" name="Freeform 224"/>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8" y="23"/>
                    </a:lnTo>
                    <a:lnTo>
                      <a:pt x="29" y="28"/>
                    </a:lnTo>
                    <a:lnTo>
                      <a:pt x="18" y="29"/>
                    </a:lnTo>
                    <a:lnTo>
                      <a:pt x="18" y="25"/>
                    </a:lnTo>
                    <a:lnTo>
                      <a:pt x="17" y="22"/>
                    </a:lnTo>
                    <a:lnTo>
                      <a:pt x="15" y="19"/>
                    </a:lnTo>
                    <a:lnTo>
                      <a:pt x="13" y="16"/>
                    </a:lnTo>
                    <a:lnTo>
                      <a:pt x="10" y="14"/>
                    </a:lnTo>
                    <a:lnTo>
                      <a:pt x="9" y="13"/>
                    </a:lnTo>
                    <a:lnTo>
                      <a:pt x="8"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2" name="Freeform 225"/>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3" name="Rectangle 226"/>
              <p:cNvSpPr>
                <a:spLocks noChangeArrowheads="1"/>
              </p:cNvSpPr>
              <p:nvPr/>
            </p:nvSpPr>
            <p:spPr bwMode="gray">
              <a:xfrm>
                <a:off x="6049" y="2214"/>
                <a:ext cx="53" cy="10"/>
              </a:xfrm>
              <a:prstGeom prst="rect">
                <a:avLst/>
              </a:prstGeom>
              <a:solidFill>
                <a:srgbClr val="DF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14" name="Freeform 227"/>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5" name="Freeform 228"/>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9 h 30"/>
                  <a:gd name="T10" fmla="*/ 12 w 29"/>
                  <a:gd name="T11" fmla="*/ 5 h 30"/>
                  <a:gd name="T12" fmla="*/ 17 w 29"/>
                  <a:gd name="T13" fmla="*/ 3 h 30"/>
                  <a:gd name="T14" fmla="*/ 23 w 29"/>
                  <a:gd name="T15" fmla="*/ 1 h 30"/>
                  <a:gd name="T16" fmla="*/ 28 w 29"/>
                  <a:gd name="T17" fmla="*/ 0 h 30"/>
                  <a:gd name="T18" fmla="*/ 29 w 29"/>
                  <a:gd name="T19" fmla="*/ 11 h 30"/>
                  <a:gd name="T20" fmla="*/ 25 w 29"/>
                  <a:gd name="T21" fmla="*/ 11 h 30"/>
                  <a:gd name="T22" fmla="*/ 22 w 29"/>
                  <a:gd name="T23" fmla="*/ 12 h 30"/>
                  <a:gd name="T24" fmla="*/ 18 w 29"/>
                  <a:gd name="T25" fmla="*/ 14 h 30"/>
                  <a:gd name="T26" fmla="*/ 16 w 29"/>
                  <a:gd name="T27" fmla="*/ 16 h 30"/>
                  <a:gd name="T28" fmla="*/ 14 w 29"/>
                  <a:gd name="T29" fmla="*/ 19 h 30"/>
                  <a:gd name="T30" fmla="*/ 12 w 29"/>
                  <a:gd name="T31" fmla="*/ 22 h 30"/>
                  <a:gd name="T32" fmla="*/ 11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9"/>
                    </a:lnTo>
                    <a:lnTo>
                      <a:pt x="12" y="5"/>
                    </a:lnTo>
                    <a:lnTo>
                      <a:pt x="17" y="3"/>
                    </a:lnTo>
                    <a:lnTo>
                      <a:pt x="23" y="1"/>
                    </a:lnTo>
                    <a:lnTo>
                      <a:pt x="28" y="0"/>
                    </a:lnTo>
                    <a:lnTo>
                      <a:pt x="29" y="11"/>
                    </a:lnTo>
                    <a:lnTo>
                      <a:pt x="25" y="11"/>
                    </a:lnTo>
                    <a:lnTo>
                      <a:pt x="22" y="12"/>
                    </a:lnTo>
                    <a:lnTo>
                      <a:pt x="18" y="14"/>
                    </a:lnTo>
                    <a:lnTo>
                      <a:pt x="16" y="16"/>
                    </a:lnTo>
                    <a:lnTo>
                      <a:pt x="14" y="19"/>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6" name="Freeform 229"/>
              <p:cNvSpPr>
                <a:spLocks/>
              </p:cNvSpPr>
              <p:nvPr/>
            </p:nvSpPr>
            <p:spPr bwMode="gray">
              <a:xfrm>
                <a:off x="6096" y="2214"/>
                <a:ext cx="11" cy="10"/>
              </a:xfrm>
              <a:custGeom>
                <a:avLst/>
                <a:gdLst>
                  <a:gd name="T0" fmla="*/ 6 w 11"/>
                  <a:gd name="T1" fmla="*/ 10 h 10"/>
                  <a:gd name="T2" fmla="*/ 11 w 11"/>
                  <a:gd name="T3" fmla="*/ 10 h 10"/>
                  <a:gd name="T4" fmla="*/ 11 w 11"/>
                  <a:gd name="T5" fmla="*/ 6 h 10"/>
                  <a:gd name="T6" fmla="*/ 0 w 11"/>
                  <a:gd name="T7" fmla="*/ 4 h 10"/>
                  <a:gd name="T8" fmla="*/ 6 w 11"/>
                  <a:gd name="T9" fmla="*/ 0 h 10"/>
                  <a:gd name="T10" fmla="*/ 6 w 11"/>
                  <a:gd name="T11" fmla="*/ 1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6" y="10"/>
                    </a:moveTo>
                    <a:lnTo>
                      <a:pt x="11" y="10"/>
                    </a:lnTo>
                    <a:lnTo>
                      <a:pt x="11" y="6"/>
                    </a:lnTo>
                    <a:lnTo>
                      <a:pt x="0" y="4"/>
                    </a:lnTo>
                    <a:lnTo>
                      <a:pt x="6" y="0"/>
                    </a:lnTo>
                    <a:lnTo>
                      <a:pt x="6" y="1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7" name="Freeform 230"/>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0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8 w 29"/>
                  <a:gd name="T33" fmla="*/ 13 h 29"/>
                  <a:gd name="T34" fmla="*/ 7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0" y="9"/>
                    </a:lnTo>
                    <a:lnTo>
                      <a:pt x="24" y="13"/>
                    </a:lnTo>
                    <a:lnTo>
                      <a:pt x="27" y="18"/>
                    </a:lnTo>
                    <a:lnTo>
                      <a:pt x="28" y="23"/>
                    </a:lnTo>
                    <a:lnTo>
                      <a:pt x="29" y="28"/>
                    </a:lnTo>
                    <a:lnTo>
                      <a:pt x="18" y="29"/>
                    </a:lnTo>
                    <a:lnTo>
                      <a:pt x="18" y="25"/>
                    </a:lnTo>
                    <a:lnTo>
                      <a:pt x="17" y="22"/>
                    </a:lnTo>
                    <a:lnTo>
                      <a:pt x="15" y="19"/>
                    </a:lnTo>
                    <a:lnTo>
                      <a:pt x="13" y="16"/>
                    </a:lnTo>
                    <a:lnTo>
                      <a:pt x="10" y="14"/>
                    </a:lnTo>
                    <a:lnTo>
                      <a:pt x="8" y="13"/>
                    </a:lnTo>
                    <a:lnTo>
                      <a:pt x="7"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8" name="Freeform 231"/>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9" name="Freeform 232"/>
              <p:cNvSpPr>
                <a:spLocks/>
              </p:cNvSpPr>
              <p:nvPr/>
            </p:nvSpPr>
            <p:spPr bwMode="gray">
              <a:xfrm>
                <a:off x="6123" y="2218"/>
                <a:ext cx="30" cy="29"/>
              </a:xfrm>
              <a:custGeom>
                <a:avLst/>
                <a:gdLst>
                  <a:gd name="T0" fmla="*/ 30 w 30"/>
                  <a:gd name="T1" fmla="*/ 1 h 29"/>
                  <a:gd name="T2" fmla="*/ 29 w 30"/>
                  <a:gd name="T3" fmla="*/ 6 h 29"/>
                  <a:gd name="T4" fmla="*/ 28 w 30"/>
                  <a:gd name="T5" fmla="*/ 12 h 29"/>
                  <a:gd name="T6" fmla="*/ 26 w 30"/>
                  <a:gd name="T7" fmla="*/ 15 h 29"/>
                  <a:gd name="T8" fmla="*/ 25 w 30"/>
                  <a:gd name="T9" fmla="*/ 17 h 29"/>
                  <a:gd name="T10" fmla="*/ 21 w 30"/>
                  <a:gd name="T11" fmla="*/ 21 h 29"/>
                  <a:gd name="T12" fmla="*/ 17 w 30"/>
                  <a:gd name="T13" fmla="*/ 25 h 29"/>
                  <a:gd name="T14" fmla="*/ 12 w 30"/>
                  <a:gd name="T15" fmla="*/ 27 h 29"/>
                  <a:gd name="T16" fmla="*/ 7 w 30"/>
                  <a:gd name="T17" fmla="*/ 29 h 29"/>
                  <a:gd name="T18" fmla="*/ 2 w 30"/>
                  <a:gd name="T19" fmla="*/ 29 h 29"/>
                  <a:gd name="T20" fmla="*/ 0 w 30"/>
                  <a:gd name="T21" fmla="*/ 19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8 w 30"/>
                  <a:gd name="T35" fmla="*/ 8 h 29"/>
                  <a:gd name="T36" fmla="*/ 19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6"/>
                    </a:lnTo>
                    <a:lnTo>
                      <a:pt x="28" y="12"/>
                    </a:lnTo>
                    <a:lnTo>
                      <a:pt x="26" y="15"/>
                    </a:lnTo>
                    <a:lnTo>
                      <a:pt x="25" y="17"/>
                    </a:lnTo>
                    <a:lnTo>
                      <a:pt x="21" y="21"/>
                    </a:lnTo>
                    <a:lnTo>
                      <a:pt x="17" y="25"/>
                    </a:lnTo>
                    <a:lnTo>
                      <a:pt x="12" y="27"/>
                    </a:lnTo>
                    <a:lnTo>
                      <a:pt x="7" y="29"/>
                    </a:lnTo>
                    <a:lnTo>
                      <a:pt x="2" y="29"/>
                    </a:lnTo>
                    <a:lnTo>
                      <a:pt x="0" y="19"/>
                    </a:lnTo>
                    <a:lnTo>
                      <a:pt x="5" y="18"/>
                    </a:lnTo>
                    <a:lnTo>
                      <a:pt x="8" y="17"/>
                    </a:lnTo>
                    <a:lnTo>
                      <a:pt x="11" y="16"/>
                    </a:lnTo>
                    <a:lnTo>
                      <a:pt x="14" y="13"/>
                    </a:lnTo>
                    <a:lnTo>
                      <a:pt x="16" y="11"/>
                    </a:lnTo>
                    <a:lnTo>
                      <a:pt x="17" y="9"/>
                    </a:lnTo>
                    <a:lnTo>
                      <a:pt x="18" y="8"/>
                    </a:lnTo>
                    <a:lnTo>
                      <a:pt x="19" y="4"/>
                    </a:lnTo>
                    <a:lnTo>
                      <a:pt x="19" y="0"/>
                    </a:lnTo>
                    <a:lnTo>
                      <a:pt x="30" y="1"/>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0" name="Freeform 233"/>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1" name="Oval 234"/>
              <p:cNvSpPr>
                <a:spLocks noChangeArrowheads="1"/>
              </p:cNvSpPr>
              <p:nvPr/>
            </p:nvSpPr>
            <p:spPr bwMode="gray">
              <a:xfrm>
                <a:off x="6119"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2" name="Oval 235"/>
              <p:cNvSpPr>
                <a:spLocks noChangeArrowheads="1"/>
              </p:cNvSpPr>
              <p:nvPr/>
            </p:nvSpPr>
            <p:spPr bwMode="gray">
              <a:xfrm>
                <a:off x="6020"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3" name="Freeform 23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0 w 29"/>
                  <a:gd name="T21" fmla="*/ 0 h 29"/>
                  <a:gd name="T22" fmla="*/ 11 w 29"/>
                  <a:gd name="T23" fmla="*/ 4 h 29"/>
                  <a:gd name="T24" fmla="*/ 12 w 29"/>
                  <a:gd name="T25" fmla="*/ 8 h 29"/>
                  <a:gd name="T26" fmla="*/ 13 w 29"/>
                  <a:gd name="T27" fmla="*/ 11 h 29"/>
                  <a:gd name="T28" fmla="*/ 16 w 29"/>
                  <a:gd name="T29" fmla="*/ 14 h 29"/>
                  <a:gd name="T30" fmla="*/ 19 w 29"/>
                  <a:gd name="T31" fmla="*/ 16 h 29"/>
                  <a:gd name="T32" fmla="*/ 20 w 29"/>
                  <a:gd name="T33" fmla="*/ 17 h 29"/>
                  <a:gd name="T34" fmla="*/ 21 w 29"/>
                  <a:gd name="T35" fmla="*/ 17 h 29"/>
                  <a:gd name="T36" fmla="*/ 25 w 29"/>
                  <a:gd name="T37" fmla="*/ 19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0" y="0"/>
                    </a:lnTo>
                    <a:lnTo>
                      <a:pt x="11" y="4"/>
                    </a:lnTo>
                    <a:lnTo>
                      <a:pt x="12" y="8"/>
                    </a:lnTo>
                    <a:lnTo>
                      <a:pt x="13" y="11"/>
                    </a:lnTo>
                    <a:lnTo>
                      <a:pt x="16" y="14"/>
                    </a:lnTo>
                    <a:lnTo>
                      <a:pt x="19" y="16"/>
                    </a:lnTo>
                    <a:lnTo>
                      <a:pt x="20" y="17"/>
                    </a:lnTo>
                    <a:lnTo>
                      <a:pt x="21" y="17"/>
                    </a:lnTo>
                    <a:lnTo>
                      <a:pt x="25" y="19"/>
                    </a:lnTo>
                    <a:lnTo>
                      <a:pt x="29" y="19"/>
                    </a:lnTo>
                    <a:lnTo>
                      <a:pt x="28" y="29"/>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4" name="Freeform 237"/>
              <p:cNvSpPr>
                <a:spLocks/>
              </p:cNvSpPr>
              <p:nvPr/>
            </p:nvSpPr>
            <p:spPr bwMode="gray">
              <a:xfrm>
                <a:off x="5997" y="2191"/>
                <a:ext cx="29" cy="29"/>
              </a:xfrm>
              <a:custGeom>
                <a:avLst/>
                <a:gdLst>
                  <a:gd name="T0" fmla="*/ 0 w 29"/>
                  <a:gd name="T1" fmla="*/ 27 h 29"/>
                  <a:gd name="T2" fmla="*/ 1 w 29"/>
                  <a:gd name="T3" fmla="*/ 22 h 29"/>
                  <a:gd name="T4" fmla="*/ 2 w 29"/>
                  <a:gd name="T5" fmla="*/ 17 h 29"/>
                  <a:gd name="T6" fmla="*/ 4 w 29"/>
                  <a:gd name="T7" fmla="*/ 14 h 29"/>
                  <a:gd name="T8" fmla="*/ 5 w 29"/>
                  <a:gd name="T9" fmla="*/ 12 h 29"/>
                  <a:gd name="T10" fmla="*/ 8 w 29"/>
                  <a:gd name="T11" fmla="*/ 8 h 29"/>
                  <a:gd name="T12" fmla="*/ 13 w 29"/>
                  <a:gd name="T13" fmla="*/ 4 h 29"/>
                  <a:gd name="T14" fmla="*/ 17 w 29"/>
                  <a:gd name="T15" fmla="*/ 2 h 29"/>
                  <a:gd name="T16" fmla="*/ 23 w 29"/>
                  <a:gd name="T17" fmla="*/ 0 h 29"/>
                  <a:gd name="T18" fmla="*/ 28 w 29"/>
                  <a:gd name="T19" fmla="*/ 0 h 29"/>
                  <a:gd name="T20" fmla="*/ 29 w 29"/>
                  <a:gd name="T21" fmla="*/ 10 h 29"/>
                  <a:gd name="T22" fmla="*/ 25 w 29"/>
                  <a:gd name="T23" fmla="*/ 10 h 29"/>
                  <a:gd name="T24" fmla="*/ 21 w 29"/>
                  <a:gd name="T25" fmla="*/ 11 h 29"/>
                  <a:gd name="T26" fmla="*/ 18 w 29"/>
                  <a:gd name="T27" fmla="*/ 13 h 29"/>
                  <a:gd name="T28" fmla="*/ 16 w 29"/>
                  <a:gd name="T29" fmla="*/ 15 h 29"/>
                  <a:gd name="T30" fmla="*/ 13 w 29"/>
                  <a:gd name="T31" fmla="*/ 18 h 29"/>
                  <a:gd name="T32" fmla="*/ 12 w 29"/>
                  <a:gd name="T33" fmla="*/ 20 h 29"/>
                  <a:gd name="T34" fmla="*/ 12 w 29"/>
                  <a:gd name="T35" fmla="*/ 21 h 29"/>
                  <a:gd name="T36" fmla="*/ 11 w 29"/>
                  <a:gd name="T37" fmla="*/ 24 h 29"/>
                  <a:gd name="T38" fmla="*/ 10 w 29"/>
                  <a:gd name="T39" fmla="*/ 29 h 29"/>
                  <a:gd name="T40" fmla="*/ 0 w 29"/>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0" y="27"/>
                    </a:moveTo>
                    <a:lnTo>
                      <a:pt x="1" y="22"/>
                    </a:lnTo>
                    <a:lnTo>
                      <a:pt x="2" y="17"/>
                    </a:lnTo>
                    <a:lnTo>
                      <a:pt x="4" y="14"/>
                    </a:lnTo>
                    <a:lnTo>
                      <a:pt x="5" y="12"/>
                    </a:lnTo>
                    <a:lnTo>
                      <a:pt x="8" y="8"/>
                    </a:lnTo>
                    <a:lnTo>
                      <a:pt x="13" y="4"/>
                    </a:lnTo>
                    <a:lnTo>
                      <a:pt x="17" y="2"/>
                    </a:lnTo>
                    <a:lnTo>
                      <a:pt x="23" y="0"/>
                    </a:lnTo>
                    <a:lnTo>
                      <a:pt x="28" y="0"/>
                    </a:lnTo>
                    <a:lnTo>
                      <a:pt x="29" y="10"/>
                    </a:lnTo>
                    <a:lnTo>
                      <a:pt x="25" y="10"/>
                    </a:lnTo>
                    <a:lnTo>
                      <a:pt x="21" y="11"/>
                    </a:lnTo>
                    <a:lnTo>
                      <a:pt x="18" y="13"/>
                    </a:lnTo>
                    <a:lnTo>
                      <a:pt x="16" y="15"/>
                    </a:lnTo>
                    <a:lnTo>
                      <a:pt x="13" y="18"/>
                    </a:lnTo>
                    <a:lnTo>
                      <a:pt x="12" y="20"/>
                    </a:lnTo>
                    <a:lnTo>
                      <a:pt x="12" y="21"/>
                    </a:lnTo>
                    <a:lnTo>
                      <a:pt x="11"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5" name="Freeform 238"/>
              <p:cNvSpPr>
                <a:spLocks/>
              </p:cNvSpPr>
              <p:nvPr/>
            </p:nvSpPr>
            <p:spPr bwMode="gray">
              <a:xfrm>
                <a:off x="5997" y="2218"/>
                <a:ext cx="10" cy="2"/>
              </a:xfrm>
              <a:custGeom>
                <a:avLst/>
                <a:gdLst>
                  <a:gd name="T0" fmla="*/ 0 w 10"/>
                  <a:gd name="T1" fmla="*/ 2 h 2"/>
                  <a:gd name="T2" fmla="*/ 0 w 10"/>
                  <a:gd name="T3" fmla="*/ 1 h 2"/>
                  <a:gd name="T4" fmla="*/ 0 w 10"/>
                  <a:gd name="T5" fmla="*/ 0 h 2"/>
                  <a:gd name="T6" fmla="*/ 10 w 10"/>
                  <a:gd name="T7" fmla="*/ 2 h 2"/>
                  <a:gd name="T8" fmla="*/ 10 w 10"/>
                  <a:gd name="T9" fmla="*/ 0 h 2"/>
                  <a:gd name="T10" fmla="*/ 0 w 10"/>
                  <a:gd name="T11" fmla="*/ 2 h 2"/>
                  <a:gd name="T12" fmla="*/ 0 60000 65536"/>
                  <a:gd name="T13" fmla="*/ 0 60000 65536"/>
                  <a:gd name="T14" fmla="*/ 0 60000 65536"/>
                  <a:gd name="T15" fmla="*/ 0 60000 65536"/>
                  <a:gd name="T16" fmla="*/ 0 60000 65536"/>
                  <a:gd name="T17" fmla="*/ 0 60000 65536"/>
                  <a:gd name="T18" fmla="*/ 0 w 10"/>
                  <a:gd name="T19" fmla="*/ 0 h 2"/>
                  <a:gd name="T20" fmla="*/ 10 w 10"/>
                  <a:gd name="T21" fmla="*/ 2 h 2"/>
                </a:gdLst>
                <a:ahLst/>
                <a:cxnLst>
                  <a:cxn ang="T12">
                    <a:pos x="T0" y="T1"/>
                  </a:cxn>
                  <a:cxn ang="T13">
                    <a:pos x="T2" y="T3"/>
                  </a:cxn>
                  <a:cxn ang="T14">
                    <a:pos x="T4" y="T5"/>
                  </a:cxn>
                  <a:cxn ang="T15">
                    <a:pos x="T6" y="T7"/>
                  </a:cxn>
                  <a:cxn ang="T16">
                    <a:pos x="T8" y="T9"/>
                  </a:cxn>
                  <a:cxn ang="T17">
                    <a:pos x="T10" y="T11"/>
                  </a:cxn>
                </a:cxnLst>
                <a:rect l="T18" t="T19" r="T20" b="T21"/>
                <a:pathLst>
                  <a:path w="10" h="2">
                    <a:moveTo>
                      <a:pt x="0" y="2"/>
                    </a:moveTo>
                    <a:lnTo>
                      <a:pt x="0" y="1"/>
                    </a:lnTo>
                    <a:lnTo>
                      <a:pt x="0" y="0"/>
                    </a:lnTo>
                    <a:lnTo>
                      <a:pt x="10" y="2"/>
                    </a:lnTo>
                    <a:lnTo>
                      <a:pt x="10" y="0"/>
                    </a:lnTo>
                    <a:lnTo>
                      <a:pt x="0" y="2"/>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6" name="Freeform 239"/>
              <p:cNvSpPr>
                <a:spLocks/>
              </p:cNvSpPr>
              <p:nvPr/>
            </p:nvSpPr>
            <p:spPr bwMode="gray">
              <a:xfrm>
                <a:off x="6025" y="2191"/>
                <a:ext cx="29" cy="28"/>
              </a:xfrm>
              <a:custGeom>
                <a:avLst/>
                <a:gdLst>
                  <a:gd name="T0" fmla="*/ 1 w 29"/>
                  <a:gd name="T1" fmla="*/ 0 h 28"/>
                  <a:gd name="T2" fmla="*/ 6 w 29"/>
                  <a:gd name="T3" fmla="*/ 0 h 28"/>
                  <a:gd name="T4" fmla="*/ 11 w 29"/>
                  <a:gd name="T5" fmla="*/ 2 h 28"/>
                  <a:gd name="T6" fmla="*/ 14 w 29"/>
                  <a:gd name="T7" fmla="*/ 3 h 28"/>
                  <a:gd name="T8" fmla="*/ 17 w 29"/>
                  <a:gd name="T9" fmla="*/ 5 h 28"/>
                  <a:gd name="T10" fmla="*/ 20 w 29"/>
                  <a:gd name="T11" fmla="*/ 8 h 28"/>
                  <a:gd name="T12" fmla="*/ 24 w 29"/>
                  <a:gd name="T13" fmla="*/ 12 h 28"/>
                  <a:gd name="T14" fmla="*/ 27 w 29"/>
                  <a:gd name="T15" fmla="*/ 17 h 28"/>
                  <a:gd name="T16" fmla="*/ 28 w 29"/>
                  <a:gd name="T17" fmla="*/ 22 h 28"/>
                  <a:gd name="T18" fmla="*/ 29 w 29"/>
                  <a:gd name="T19" fmla="*/ 27 h 28"/>
                  <a:gd name="T20" fmla="*/ 18 w 29"/>
                  <a:gd name="T21" fmla="*/ 28 h 28"/>
                  <a:gd name="T22" fmla="*/ 18 w 29"/>
                  <a:gd name="T23" fmla="*/ 24 h 28"/>
                  <a:gd name="T24" fmla="*/ 17 w 29"/>
                  <a:gd name="T25" fmla="*/ 21 h 28"/>
                  <a:gd name="T26" fmla="*/ 15 w 29"/>
                  <a:gd name="T27" fmla="*/ 18 h 28"/>
                  <a:gd name="T28" fmla="*/ 13 w 29"/>
                  <a:gd name="T29" fmla="*/ 15 h 28"/>
                  <a:gd name="T30" fmla="*/ 10 w 29"/>
                  <a:gd name="T31" fmla="*/ 13 h 28"/>
                  <a:gd name="T32" fmla="*/ 9 w 29"/>
                  <a:gd name="T33" fmla="*/ 12 h 28"/>
                  <a:gd name="T34" fmla="*/ 8 w 29"/>
                  <a:gd name="T35" fmla="*/ 11 h 28"/>
                  <a:gd name="T36" fmla="*/ 4 w 29"/>
                  <a:gd name="T37" fmla="*/ 10 h 28"/>
                  <a:gd name="T38" fmla="*/ 0 w 29"/>
                  <a:gd name="T39" fmla="*/ 10 h 28"/>
                  <a:gd name="T40" fmla="*/ 1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1" y="0"/>
                    </a:moveTo>
                    <a:lnTo>
                      <a:pt x="6" y="0"/>
                    </a:lnTo>
                    <a:lnTo>
                      <a:pt x="11" y="2"/>
                    </a:lnTo>
                    <a:lnTo>
                      <a:pt x="14" y="3"/>
                    </a:lnTo>
                    <a:lnTo>
                      <a:pt x="17" y="5"/>
                    </a:lnTo>
                    <a:lnTo>
                      <a:pt x="20" y="8"/>
                    </a:lnTo>
                    <a:lnTo>
                      <a:pt x="24" y="12"/>
                    </a:lnTo>
                    <a:lnTo>
                      <a:pt x="27" y="17"/>
                    </a:lnTo>
                    <a:lnTo>
                      <a:pt x="28" y="22"/>
                    </a:lnTo>
                    <a:lnTo>
                      <a:pt x="29" y="27"/>
                    </a:lnTo>
                    <a:lnTo>
                      <a:pt x="18" y="28"/>
                    </a:lnTo>
                    <a:lnTo>
                      <a:pt x="18" y="24"/>
                    </a:lnTo>
                    <a:lnTo>
                      <a:pt x="17" y="21"/>
                    </a:lnTo>
                    <a:lnTo>
                      <a:pt x="15" y="18"/>
                    </a:lnTo>
                    <a:lnTo>
                      <a:pt x="13" y="15"/>
                    </a:lnTo>
                    <a:lnTo>
                      <a:pt x="10" y="13"/>
                    </a:lnTo>
                    <a:lnTo>
                      <a:pt x="9" y="12"/>
                    </a:lnTo>
                    <a:lnTo>
                      <a:pt x="8"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7" name="Freeform 240"/>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8" name="Rectangle 241"/>
              <p:cNvSpPr>
                <a:spLocks noChangeArrowheads="1"/>
              </p:cNvSpPr>
              <p:nvPr/>
            </p:nvSpPr>
            <p:spPr bwMode="gray">
              <a:xfrm>
                <a:off x="6049" y="2214"/>
                <a:ext cx="53" cy="10"/>
              </a:xfrm>
              <a:prstGeom prst="rect">
                <a:avLst/>
              </a:prstGeom>
              <a:solidFill>
                <a:srgbClr val="E1E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9" name="Freeform 242"/>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0" name="Freeform 243"/>
              <p:cNvSpPr>
                <a:spLocks/>
              </p:cNvSpPr>
              <p:nvPr/>
            </p:nvSpPr>
            <p:spPr bwMode="gray">
              <a:xfrm>
                <a:off x="6097" y="2191"/>
                <a:ext cx="28" cy="29"/>
              </a:xfrm>
              <a:custGeom>
                <a:avLst/>
                <a:gdLst>
                  <a:gd name="T0" fmla="*/ 0 w 28"/>
                  <a:gd name="T1" fmla="*/ 27 h 29"/>
                  <a:gd name="T2" fmla="*/ 0 w 28"/>
                  <a:gd name="T3" fmla="*/ 22 h 29"/>
                  <a:gd name="T4" fmla="*/ 2 w 28"/>
                  <a:gd name="T5" fmla="*/ 17 h 29"/>
                  <a:gd name="T6" fmla="*/ 4 w 28"/>
                  <a:gd name="T7" fmla="*/ 12 h 29"/>
                  <a:gd name="T8" fmla="*/ 7 w 28"/>
                  <a:gd name="T9" fmla="*/ 8 h 29"/>
                  <a:gd name="T10" fmla="*/ 11 w 28"/>
                  <a:gd name="T11" fmla="*/ 4 h 29"/>
                  <a:gd name="T12" fmla="*/ 16 w 28"/>
                  <a:gd name="T13" fmla="*/ 2 h 29"/>
                  <a:gd name="T14" fmla="*/ 22 w 28"/>
                  <a:gd name="T15" fmla="*/ 0 h 29"/>
                  <a:gd name="T16" fmla="*/ 27 w 28"/>
                  <a:gd name="T17" fmla="*/ 0 h 29"/>
                  <a:gd name="T18" fmla="*/ 28 w 28"/>
                  <a:gd name="T19" fmla="*/ 10 h 29"/>
                  <a:gd name="T20" fmla="*/ 24 w 28"/>
                  <a:gd name="T21" fmla="*/ 10 h 29"/>
                  <a:gd name="T22" fmla="*/ 20 w 28"/>
                  <a:gd name="T23" fmla="*/ 11 h 29"/>
                  <a:gd name="T24" fmla="*/ 17 w 28"/>
                  <a:gd name="T25" fmla="*/ 13 h 29"/>
                  <a:gd name="T26" fmla="*/ 15 w 28"/>
                  <a:gd name="T27" fmla="*/ 15 h 29"/>
                  <a:gd name="T28" fmla="*/ 13 w 28"/>
                  <a:gd name="T29" fmla="*/ 18 h 29"/>
                  <a:gd name="T30" fmla="*/ 11 w 28"/>
                  <a:gd name="T31" fmla="*/ 21 h 29"/>
                  <a:gd name="T32" fmla="*/ 10 w 28"/>
                  <a:gd name="T33" fmla="*/ 24 h 29"/>
                  <a:gd name="T34" fmla="*/ 10 w 28"/>
                  <a:gd name="T35" fmla="*/ 29 h 29"/>
                  <a:gd name="T36" fmla="*/ 0 w 28"/>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9"/>
                  <a:gd name="T59" fmla="*/ 28 w 28"/>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9">
                    <a:moveTo>
                      <a:pt x="0" y="27"/>
                    </a:moveTo>
                    <a:lnTo>
                      <a:pt x="0" y="22"/>
                    </a:lnTo>
                    <a:lnTo>
                      <a:pt x="2" y="17"/>
                    </a:lnTo>
                    <a:lnTo>
                      <a:pt x="4" y="12"/>
                    </a:lnTo>
                    <a:lnTo>
                      <a:pt x="7" y="8"/>
                    </a:lnTo>
                    <a:lnTo>
                      <a:pt x="11" y="4"/>
                    </a:lnTo>
                    <a:lnTo>
                      <a:pt x="16" y="2"/>
                    </a:lnTo>
                    <a:lnTo>
                      <a:pt x="22" y="0"/>
                    </a:lnTo>
                    <a:lnTo>
                      <a:pt x="27" y="0"/>
                    </a:lnTo>
                    <a:lnTo>
                      <a:pt x="28" y="10"/>
                    </a:lnTo>
                    <a:lnTo>
                      <a:pt x="24" y="10"/>
                    </a:lnTo>
                    <a:lnTo>
                      <a:pt x="20" y="11"/>
                    </a:lnTo>
                    <a:lnTo>
                      <a:pt x="17" y="13"/>
                    </a:lnTo>
                    <a:lnTo>
                      <a:pt x="15" y="15"/>
                    </a:lnTo>
                    <a:lnTo>
                      <a:pt x="13" y="18"/>
                    </a:lnTo>
                    <a:lnTo>
                      <a:pt x="11" y="21"/>
                    </a:lnTo>
                    <a:lnTo>
                      <a:pt x="10"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1" name="Freeform 244"/>
              <p:cNvSpPr>
                <a:spLocks/>
              </p:cNvSpPr>
              <p:nvPr/>
            </p:nvSpPr>
            <p:spPr bwMode="gray">
              <a:xfrm>
                <a:off x="6097" y="2214"/>
                <a:ext cx="10" cy="10"/>
              </a:xfrm>
              <a:custGeom>
                <a:avLst/>
                <a:gdLst>
                  <a:gd name="T0" fmla="*/ 5 w 10"/>
                  <a:gd name="T1" fmla="*/ 10 h 10"/>
                  <a:gd name="T2" fmla="*/ 9 w 10"/>
                  <a:gd name="T3" fmla="*/ 10 h 10"/>
                  <a:gd name="T4" fmla="*/ 10 w 10"/>
                  <a:gd name="T5" fmla="*/ 6 h 10"/>
                  <a:gd name="T6" fmla="*/ 0 w 10"/>
                  <a:gd name="T7" fmla="*/ 4 h 10"/>
                  <a:gd name="T8" fmla="*/ 5 w 10"/>
                  <a:gd name="T9" fmla="*/ 0 h 10"/>
                  <a:gd name="T10" fmla="*/ 5 w 10"/>
                  <a:gd name="T11" fmla="*/ 10 h 10"/>
                  <a:gd name="T12" fmla="*/ 0 60000 65536"/>
                  <a:gd name="T13" fmla="*/ 0 60000 65536"/>
                  <a:gd name="T14" fmla="*/ 0 60000 65536"/>
                  <a:gd name="T15" fmla="*/ 0 60000 65536"/>
                  <a:gd name="T16" fmla="*/ 0 60000 65536"/>
                  <a:gd name="T17" fmla="*/ 0 60000 65536"/>
                  <a:gd name="T18" fmla="*/ 0 w 10"/>
                  <a:gd name="T19" fmla="*/ 0 h 10"/>
                  <a:gd name="T20" fmla="*/ 10 w 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0" h="10">
                    <a:moveTo>
                      <a:pt x="5" y="10"/>
                    </a:moveTo>
                    <a:lnTo>
                      <a:pt x="9" y="10"/>
                    </a:lnTo>
                    <a:lnTo>
                      <a:pt x="10" y="6"/>
                    </a:lnTo>
                    <a:lnTo>
                      <a:pt x="0" y="4"/>
                    </a:lnTo>
                    <a:lnTo>
                      <a:pt x="5" y="0"/>
                    </a:lnTo>
                    <a:lnTo>
                      <a:pt x="5" y="1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32" name="Group 245"/>
              <p:cNvGrpSpPr>
                <a:grpSpLocks/>
              </p:cNvGrpSpPr>
              <p:nvPr/>
            </p:nvGrpSpPr>
            <p:grpSpPr bwMode="auto">
              <a:xfrm>
                <a:off x="5998" y="2191"/>
                <a:ext cx="154" cy="56"/>
                <a:chOff x="5998" y="2191"/>
                <a:chExt cx="154" cy="56"/>
              </a:xfrm>
            </p:grpSpPr>
            <p:grpSp>
              <p:nvGrpSpPr>
                <p:cNvPr id="14633" name="Group 246"/>
                <p:cNvGrpSpPr>
                  <a:grpSpLocks/>
                </p:cNvGrpSpPr>
                <p:nvPr/>
              </p:nvGrpSpPr>
              <p:grpSpPr bwMode="auto">
                <a:xfrm>
                  <a:off x="5998" y="2191"/>
                  <a:ext cx="154" cy="56"/>
                  <a:chOff x="5998" y="2191"/>
                  <a:chExt cx="154" cy="56"/>
                </a:xfrm>
              </p:grpSpPr>
              <p:sp>
                <p:nvSpPr>
                  <p:cNvPr id="14648" name="Freeform 247"/>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9" name="Freeform 248"/>
                  <p:cNvSpPr>
                    <a:spLocks/>
                  </p:cNvSpPr>
                  <p:nvPr/>
                </p:nvSpPr>
                <p:spPr bwMode="gray">
                  <a:xfrm>
                    <a:off x="6124"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0" name="Freeform 249"/>
                  <p:cNvSpPr>
                    <a:spLocks/>
                  </p:cNvSpPr>
                  <p:nvPr/>
                </p:nvSpPr>
                <p:spPr bwMode="gray">
                  <a:xfrm>
                    <a:off x="6123" y="2218"/>
                    <a:ext cx="29" cy="29"/>
                  </a:xfrm>
                  <a:custGeom>
                    <a:avLst/>
                    <a:gdLst>
                      <a:gd name="T0" fmla="*/ 29 w 29"/>
                      <a:gd name="T1" fmla="*/ 1 h 29"/>
                      <a:gd name="T2" fmla="*/ 29 w 29"/>
                      <a:gd name="T3" fmla="*/ 6 h 29"/>
                      <a:gd name="T4" fmla="*/ 27 w 29"/>
                      <a:gd name="T5" fmla="*/ 12 h 29"/>
                      <a:gd name="T6" fmla="*/ 26 w 29"/>
                      <a:gd name="T7" fmla="*/ 14 h 29"/>
                      <a:gd name="T8" fmla="*/ 24 w 29"/>
                      <a:gd name="T9" fmla="*/ 17 h 29"/>
                      <a:gd name="T10" fmla="*/ 21 w 29"/>
                      <a:gd name="T11" fmla="*/ 21 h 29"/>
                      <a:gd name="T12" fmla="*/ 17 w 29"/>
                      <a:gd name="T13" fmla="*/ 24 h 29"/>
                      <a:gd name="T14" fmla="*/ 12 w 29"/>
                      <a:gd name="T15" fmla="*/ 27 h 29"/>
                      <a:gd name="T16" fmla="*/ 7 w 29"/>
                      <a:gd name="T17" fmla="*/ 29 h 29"/>
                      <a:gd name="T18" fmla="*/ 2 w 29"/>
                      <a:gd name="T19" fmla="*/ 29 h 29"/>
                      <a:gd name="T20" fmla="*/ 0 w 29"/>
                      <a:gd name="T21" fmla="*/ 19 h 29"/>
                      <a:gd name="T22" fmla="*/ 5 w 29"/>
                      <a:gd name="T23" fmla="*/ 19 h 29"/>
                      <a:gd name="T24" fmla="*/ 8 w 29"/>
                      <a:gd name="T25" fmla="*/ 18 h 29"/>
                      <a:gd name="T26" fmla="*/ 11 w 29"/>
                      <a:gd name="T27" fmla="*/ 16 h 29"/>
                      <a:gd name="T28" fmla="*/ 14 w 29"/>
                      <a:gd name="T29" fmla="*/ 14 h 29"/>
                      <a:gd name="T30" fmla="*/ 16 w 29"/>
                      <a:gd name="T31" fmla="*/ 11 h 29"/>
                      <a:gd name="T32" fmla="*/ 17 w 29"/>
                      <a:gd name="T33" fmla="*/ 9 h 29"/>
                      <a:gd name="T34" fmla="*/ 18 w 29"/>
                      <a:gd name="T35" fmla="*/ 8 h 29"/>
                      <a:gd name="T36" fmla="*/ 19 w 29"/>
                      <a:gd name="T37" fmla="*/ 4 h 29"/>
                      <a:gd name="T38" fmla="*/ 19 w 29"/>
                      <a:gd name="T39" fmla="*/ 0 h 29"/>
                      <a:gd name="T40" fmla="*/ 29 w 29"/>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9" y="1"/>
                        </a:moveTo>
                        <a:lnTo>
                          <a:pt x="29" y="6"/>
                        </a:lnTo>
                        <a:lnTo>
                          <a:pt x="27" y="12"/>
                        </a:lnTo>
                        <a:lnTo>
                          <a:pt x="26" y="14"/>
                        </a:lnTo>
                        <a:lnTo>
                          <a:pt x="24" y="17"/>
                        </a:lnTo>
                        <a:lnTo>
                          <a:pt x="21" y="21"/>
                        </a:lnTo>
                        <a:lnTo>
                          <a:pt x="17" y="24"/>
                        </a:lnTo>
                        <a:lnTo>
                          <a:pt x="12" y="27"/>
                        </a:lnTo>
                        <a:lnTo>
                          <a:pt x="7" y="29"/>
                        </a:lnTo>
                        <a:lnTo>
                          <a:pt x="2" y="29"/>
                        </a:lnTo>
                        <a:lnTo>
                          <a:pt x="0" y="19"/>
                        </a:lnTo>
                        <a:lnTo>
                          <a:pt x="5" y="19"/>
                        </a:lnTo>
                        <a:lnTo>
                          <a:pt x="8" y="18"/>
                        </a:lnTo>
                        <a:lnTo>
                          <a:pt x="11" y="16"/>
                        </a:lnTo>
                        <a:lnTo>
                          <a:pt x="14" y="14"/>
                        </a:lnTo>
                        <a:lnTo>
                          <a:pt x="16" y="11"/>
                        </a:lnTo>
                        <a:lnTo>
                          <a:pt x="17" y="9"/>
                        </a:lnTo>
                        <a:lnTo>
                          <a:pt x="18" y="8"/>
                        </a:lnTo>
                        <a:lnTo>
                          <a:pt x="19" y="4"/>
                        </a:lnTo>
                        <a:lnTo>
                          <a:pt x="19" y="0"/>
                        </a:lnTo>
                        <a:lnTo>
                          <a:pt x="29" y="1"/>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1" name="Freeform 250"/>
                  <p:cNvSpPr>
                    <a:spLocks/>
                  </p:cNvSpPr>
                  <p:nvPr/>
                </p:nvSpPr>
                <p:spPr bwMode="gray">
                  <a:xfrm>
                    <a:off x="6142" y="2218"/>
                    <a:ext cx="10" cy="1"/>
                  </a:xfrm>
                  <a:custGeom>
                    <a:avLst/>
                    <a:gdLst>
                      <a:gd name="T0" fmla="*/ 10 w 10"/>
                      <a:gd name="T1" fmla="*/ 0 h 1"/>
                      <a:gd name="T2" fmla="*/ 10 w 10"/>
                      <a:gd name="T3" fmla="*/ 1 h 1"/>
                      <a:gd name="T4" fmla="*/ 0 w 10"/>
                      <a:gd name="T5" fmla="*/ 0 h 1"/>
                      <a:gd name="T6" fmla="*/ 0 w 10"/>
                      <a:gd name="T7" fmla="*/ 1 h 1"/>
                      <a:gd name="T8" fmla="*/ 10 w 10"/>
                      <a:gd name="T9" fmla="*/ 0 h 1"/>
                      <a:gd name="T10" fmla="*/ 0 60000 65536"/>
                      <a:gd name="T11" fmla="*/ 0 60000 65536"/>
                      <a:gd name="T12" fmla="*/ 0 60000 65536"/>
                      <a:gd name="T13" fmla="*/ 0 60000 65536"/>
                      <a:gd name="T14" fmla="*/ 0 60000 65536"/>
                      <a:gd name="T15" fmla="*/ 0 w 10"/>
                      <a:gd name="T16" fmla="*/ 0 h 1"/>
                      <a:gd name="T17" fmla="*/ 10 w 10"/>
                      <a:gd name="T18" fmla="*/ 1 h 1"/>
                    </a:gdLst>
                    <a:ahLst/>
                    <a:cxnLst>
                      <a:cxn ang="T10">
                        <a:pos x="T0" y="T1"/>
                      </a:cxn>
                      <a:cxn ang="T11">
                        <a:pos x="T2" y="T3"/>
                      </a:cxn>
                      <a:cxn ang="T12">
                        <a:pos x="T4" y="T5"/>
                      </a:cxn>
                      <a:cxn ang="T13">
                        <a:pos x="T6" y="T7"/>
                      </a:cxn>
                      <a:cxn ang="T14">
                        <a:pos x="T8" y="T9"/>
                      </a:cxn>
                    </a:cxnLst>
                    <a:rect l="T15" t="T16" r="T17" b="T18"/>
                    <a:pathLst>
                      <a:path w="10" h="1">
                        <a:moveTo>
                          <a:pt x="10" y="0"/>
                        </a:moveTo>
                        <a:lnTo>
                          <a:pt x="10" y="1"/>
                        </a:lnTo>
                        <a:lnTo>
                          <a:pt x="0" y="0"/>
                        </a:lnTo>
                        <a:lnTo>
                          <a:pt x="0" y="1"/>
                        </a:lnTo>
                        <a:lnTo>
                          <a:pt x="1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2" name="Oval 251"/>
                  <p:cNvSpPr>
                    <a:spLocks noChangeArrowheads="1"/>
                  </p:cNvSpPr>
                  <p:nvPr/>
                </p:nvSpPr>
                <p:spPr bwMode="gray">
                  <a:xfrm>
                    <a:off x="6119"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3" name="Oval 252"/>
                  <p:cNvSpPr>
                    <a:spLocks noChangeArrowheads="1"/>
                  </p:cNvSpPr>
                  <p:nvPr/>
                </p:nvSpPr>
                <p:spPr bwMode="gray">
                  <a:xfrm>
                    <a:off x="6021"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4" name="Freeform 253"/>
                  <p:cNvSpPr>
                    <a:spLocks/>
                  </p:cNvSpPr>
                  <p:nvPr/>
                </p:nvSpPr>
                <p:spPr bwMode="gray">
                  <a:xfrm>
                    <a:off x="5998" y="2218"/>
                    <a:ext cx="28" cy="29"/>
                  </a:xfrm>
                  <a:custGeom>
                    <a:avLst/>
                    <a:gdLst>
                      <a:gd name="T0" fmla="*/ 27 w 28"/>
                      <a:gd name="T1" fmla="*/ 29 h 29"/>
                      <a:gd name="T2" fmla="*/ 22 w 28"/>
                      <a:gd name="T3" fmla="*/ 28 h 29"/>
                      <a:gd name="T4" fmla="*/ 17 w 28"/>
                      <a:gd name="T5" fmla="*/ 27 h 29"/>
                      <a:gd name="T6" fmla="*/ 14 w 28"/>
                      <a:gd name="T7" fmla="*/ 25 h 29"/>
                      <a:gd name="T8" fmla="*/ 12 w 28"/>
                      <a:gd name="T9" fmla="*/ 24 h 29"/>
                      <a:gd name="T10" fmla="*/ 8 w 28"/>
                      <a:gd name="T11" fmla="*/ 21 h 29"/>
                      <a:gd name="T12" fmla="*/ 4 w 28"/>
                      <a:gd name="T13" fmla="*/ 17 h 29"/>
                      <a:gd name="T14" fmla="*/ 2 w 28"/>
                      <a:gd name="T15" fmla="*/ 12 h 29"/>
                      <a:gd name="T16" fmla="*/ 0 w 28"/>
                      <a:gd name="T17" fmla="*/ 6 h 29"/>
                      <a:gd name="T18" fmla="*/ 0 w 28"/>
                      <a:gd name="T19" fmla="*/ 1 h 29"/>
                      <a:gd name="T20" fmla="*/ 9 w 28"/>
                      <a:gd name="T21" fmla="*/ 0 h 29"/>
                      <a:gd name="T22" fmla="*/ 10 w 28"/>
                      <a:gd name="T23" fmla="*/ 4 h 29"/>
                      <a:gd name="T24" fmla="*/ 10 w 28"/>
                      <a:gd name="T25" fmla="*/ 8 h 29"/>
                      <a:gd name="T26" fmla="*/ 12 w 28"/>
                      <a:gd name="T27" fmla="*/ 11 h 29"/>
                      <a:gd name="T28" fmla="*/ 14 w 28"/>
                      <a:gd name="T29" fmla="*/ 14 h 29"/>
                      <a:gd name="T30" fmla="*/ 18 w 28"/>
                      <a:gd name="T31" fmla="*/ 16 h 29"/>
                      <a:gd name="T32" fmla="*/ 19 w 28"/>
                      <a:gd name="T33" fmla="*/ 17 h 29"/>
                      <a:gd name="T34" fmla="*/ 20 w 28"/>
                      <a:gd name="T35" fmla="*/ 18 h 29"/>
                      <a:gd name="T36" fmla="*/ 24 w 28"/>
                      <a:gd name="T37" fmla="*/ 19 h 29"/>
                      <a:gd name="T38" fmla="*/ 28 w 28"/>
                      <a:gd name="T39" fmla="*/ 19 h 29"/>
                      <a:gd name="T40" fmla="*/ 27 w 28"/>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27" y="29"/>
                        </a:moveTo>
                        <a:lnTo>
                          <a:pt x="22" y="28"/>
                        </a:lnTo>
                        <a:lnTo>
                          <a:pt x="17" y="27"/>
                        </a:lnTo>
                        <a:lnTo>
                          <a:pt x="14" y="25"/>
                        </a:lnTo>
                        <a:lnTo>
                          <a:pt x="12" y="24"/>
                        </a:lnTo>
                        <a:lnTo>
                          <a:pt x="8" y="21"/>
                        </a:lnTo>
                        <a:lnTo>
                          <a:pt x="4" y="17"/>
                        </a:lnTo>
                        <a:lnTo>
                          <a:pt x="2" y="12"/>
                        </a:lnTo>
                        <a:lnTo>
                          <a:pt x="0" y="6"/>
                        </a:lnTo>
                        <a:lnTo>
                          <a:pt x="0" y="1"/>
                        </a:lnTo>
                        <a:lnTo>
                          <a:pt x="9" y="0"/>
                        </a:lnTo>
                        <a:lnTo>
                          <a:pt x="10" y="4"/>
                        </a:lnTo>
                        <a:lnTo>
                          <a:pt x="10" y="8"/>
                        </a:lnTo>
                        <a:lnTo>
                          <a:pt x="12" y="11"/>
                        </a:lnTo>
                        <a:lnTo>
                          <a:pt x="14" y="14"/>
                        </a:lnTo>
                        <a:lnTo>
                          <a:pt x="18" y="16"/>
                        </a:lnTo>
                        <a:lnTo>
                          <a:pt x="19" y="17"/>
                        </a:lnTo>
                        <a:lnTo>
                          <a:pt x="20" y="18"/>
                        </a:lnTo>
                        <a:lnTo>
                          <a:pt x="24" y="19"/>
                        </a:lnTo>
                        <a:lnTo>
                          <a:pt x="28" y="19"/>
                        </a:lnTo>
                        <a:lnTo>
                          <a:pt x="27" y="29"/>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5" name="Freeform 25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4 h 29"/>
                      <a:gd name="T8" fmla="*/ 5 w 28"/>
                      <a:gd name="T9" fmla="*/ 12 h 29"/>
                      <a:gd name="T10" fmla="*/ 8 w 28"/>
                      <a:gd name="T11" fmla="*/ 8 h 29"/>
                      <a:gd name="T12" fmla="*/ 12 w 28"/>
                      <a:gd name="T13" fmla="*/ 5 h 29"/>
                      <a:gd name="T14" fmla="*/ 16 w 28"/>
                      <a:gd name="T15" fmla="*/ 2 h 29"/>
                      <a:gd name="T16" fmla="*/ 22 w 28"/>
                      <a:gd name="T17" fmla="*/ 0 h 29"/>
                      <a:gd name="T18" fmla="*/ 27 w 28"/>
                      <a:gd name="T19" fmla="*/ 0 h 29"/>
                      <a:gd name="T20" fmla="*/ 28 w 28"/>
                      <a:gd name="T21" fmla="*/ 10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1 w 28"/>
                      <a:gd name="T35" fmla="*/ 21 h 29"/>
                      <a:gd name="T36" fmla="*/ 10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4"/>
                        </a:lnTo>
                        <a:lnTo>
                          <a:pt x="5" y="12"/>
                        </a:lnTo>
                        <a:lnTo>
                          <a:pt x="8" y="8"/>
                        </a:lnTo>
                        <a:lnTo>
                          <a:pt x="12" y="5"/>
                        </a:lnTo>
                        <a:lnTo>
                          <a:pt x="16" y="2"/>
                        </a:lnTo>
                        <a:lnTo>
                          <a:pt x="22" y="0"/>
                        </a:lnTo>
                        <a:lnTo>
                          <a:pt x="27" y="0"/>
                        </a:lnTo>
                        <a:lnTo>
                          <a:pt x="28" y="10"/>
                        </a:lnTo>
                        <a:lnTo>
                          <a:pt x="24" y="10"/>
                        </a:lnTo>
                        <a:lnTo>
                          <a:pt x="20" y="11"/>
                        </a:lnTo>
                        <a:lnTo>
                          <a:pt x="17" y="13"/>
                        </a:lnTo>
                        <a:lnTo>
                          <a:pt x="14" y="15"/>
                        </a:lnTo>
                        <a:lnTo>
                          <a:pt x="12" y="18"/>
                        </a:lnTo>
                        <a:lnTo>
                          <a:pt x="11" y="19"/>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 name="Freeform 25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 name="Freeform 256"/>
                  <p:cNvSpPr>
                    <a:spLocks/>
                  </p:cNvSpPr>
                  <p:nvPr/>
                </p:nvSpPr>
                <p:spPr bwMode="gray">
                  <a:xfrm>
                    <a:off x="6025"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9 w 28"/>
                      <a:gd name="T21" fmla="*/ 28 h 28"/>
                      <a:gd name="T22" fmla="*/ 18 w 28"/>
                      <a:gd name="T23" fmla="*/ 24 h 28"/>
                      <a:gd name="T24" fmla="*/ 17 w 28"/>
                      <a:gd name="T25" fmla="*/ 21 h 28"/>
                      <a:gd name="T26" fmla="*/ 16 w 28"/>
                      <a:gd name="T27" fmla="*/ 18 h 28"/>
                      <a:gd name="T28" fmla="*/ 13 w 28"/>
                      <a:gd name="T29" fmla="*/ 15 h 28"/>
                      <a:gd name="T30" fmla="*/ 10 w 28"/>
                      <a:gd name="T31" fmla="*/ 13 h 28"/>
                      <a:gd name="T32" fmla="*/ 9 w 28"/>
                      <a:gd name="T33" fmla="*/ 12 h 28"/>
                      <a:gd name="T34" fmla="*/ 8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9" y="28"/>
                        </a:lnTo>
                        <a:lnTo>
                          <a:pt x="18" y="24"/>
                        </a:lnTo>
                        <a:lnTo>
                          <a:pt x="17" y="21"/>
                        </a:lnTo>
                        <a:lnTo>
                          <a:pt x="16" y="18"/>
                        </a:lnTo>
                        <a:lnTo>
                          <a:pt x="13" y="15"/>
                        </a:lnTo>
                        <a:lnTo>
                          <a:pt x="10" y="13"/>
                        </a:lnTo>
                        <a:lnTo>
                          <a:pt x="9" y="12"/>
                        </a:lnTo>
                        <a:lnTo>
                          <a:pt x="8"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 name="Freeform 257"/>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 name="Rectangle 258"/>
                  <p:cNvSpPr>
                    <a:spLocks noChangeArrowheads="1"/>
                  </p:cNvSpPr>
                  <p:nvPr/>
                </p:nvSpPr>
                <p:spPr bwMode="gray">
                  <a:xfrm>
                    <a:off x="6049" y="2214"/>
                    <a:ext cx="53" cy="10"/>
                  </a:xfrm>
                  <a:prstGeom prst="rect">
                    <a:avLst/>
                  </a:prstGeom>
                  <a:solidFill>
                    <a:srgbClr val="E3E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0" name="Freeform 259"/>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1" name="Freeform 260"/>
                  <p:cNvSpPr>
                    <a:spLocks/>
                  </p:cNvSpPr>
                  <p:nvPr/>
                </p:nvSpPr>
                <p:spPr bwMode="gray">
                  <a:xfrm>
                    <a:off x="6097" y="2191"/>
                    <a:ext cx="27" cy="29"/>
                  </a:xfrm>
                  <a:custGeom>
                    <a:avLst/>
                    <a:gdLst>
                      <a:gd name="T0" fmla="*/ 0 w 27"/>
                      <a:gd name="T1" fmla="*/ 27 h 29"/>
                      <a:gd name="T2" fmla="*/ 0 w 27"/>
                      <a:gd name="T3" fmla="*/ 22 h 29"/>
                      <a:gd name="T4" fmla="*/ 2 w 27"/>
                      <a:gd name="T5" fmla="*/ 17 h 29"/>
                      <a:gd name="T6" fmla="*/ 4 w 27"/>
                      <a:gd name="T7" fmla="*/ 12 h 29"/>
                      <a:gd name="T8" fmla="*/ 8 w 27"/>
                      <a:gd name="T9" fmla="*/ 8 h 29"/>
                      <a:gd name="T10" fmla="*/ 12 w 27"/>
                      <a:gd name="T11" fmla="*/ 5 h 29"/>
                      <a:gd name="T12" fmla="*/ 16 w 27"/>
                      <a:gd name="T13" fmla="*/ 2 h 29"/>
                      <a:gd name="T14" fmla="*/ 22 w 27"/>
                      <a:gd name="T15" fmla="*/ 0 h 29"/>
                      <a:gd name="T16" fmla="*/ 27 w 27"/>
                      <a:gd name="T17" fmla="*/ 0 h 29"/>
                      <a:gd name="T18" fmla="*/ 27 w 27"/>
                      <a:gd name="T19" fmla="*/ 10 h 29"/>
                      <a:gd name="T20" fmla="*/ 24 w 27"/>
                      <a:gd name="T21" fmla="*/ 10 h 29"/>
                      <a:gd name="T22" fmla="*/ 20 w 27"/>
                      <a:gd name="T23" fmla="*/ 11 h 29"/>
                      <a:gd name="T24" fmla="*/ 17 w 27"/>
                      <a:gd name="T25" fmla="*/ 13 h 29"/>
                      <a:gd name="T26" fmla="*/ 14 w 27"/>
                      <a:gd name="T27" fmla="*/ 15 h 29"/>
                      <a:gd name="T28" fmla="*/ 12 w 27"/>
                      <a:gd name="T29" fmla="*/ 18 h 29"/>
                      <a:gd name="T30" fmla="*/ 11 w 27"/>
                      <a:gd name="T31" fmla="*/ 21 h 29"/>
                      <a:gd name="T32" fmla="*/ 10 w 27"/>
                      <a:gd name="T33" fmla="*/ 24 h 29"/>
                      <a:gd name="T34" fmla="*/ 9 w 27"/>
                      <a:gd name="T35" fmla="*/ 29 h 29"/>
                      <a:gd name="T36" fmla="*/ 0 w 27"/>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9"/>
                      <a:gd name="T59" fmla="*/ 27 w 27"/>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9">
                        <a:moveTo>
                          <a:pt x="0" y="27"/>
                        </a:moveTo>
                        <a:lnTo>
                          <a:pt x="0" y="22"/>
                        </a:lnTo>
                        <a:lnTo>
                          <a:pt x="2" y="17"/>
                        </a:lnTo>
                        <a:lnTo>
                          <a:pt x="4" y="12"/>
                        </a:lnTo>
                        <a:lnTo>
                          <a:pt x="8" y="8"/>
                        </a:lnTo>
                        <a:lnTo>
                          <a:pt x="12" y="5"/>
                        </a:lnTo>
                        <a:lnTo>
                          <a:pt x="16" y="2"/>
                        </a:lnTo>
                        <a:lnTo>
                          <a:pt x="22" y="0"/>
                        </a:lnTo>
                        <a:lnTo>
                          <a:pt x="27" y="0"/>
                        </a:lnTo>
                        <a:lnTo>
                          <a:pt x="27" y="10"/>
                        </a:lnTo>
                        <a:lnTo>
                          <a:pt x="24" y="10"/>
                        </a:lnTo>
                        <a:lnTo>
                          <a:pt x="20" y="11"/>
                        </a:lnTo>
                        <a:lnTo>
                          <a:pt x="17" y="13"/>
                        </a:lnTo>
                        <a:lnTo>
                          <a:pt x="14" y="15"/>
                        </a:lnTo>
                        <a:lnTo>
                          <a:pt x="12" y="18"/>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 name="Freeform 261"/>
                  <p:cNvSpPr>
                    <a:spLocks/>
                  </p:cNvSpPr>
                  <p:nvPr/>
                </p:nvSpPr>
                <p:spPr bwMode="gray">
                  <a:xfrm>
                    <a:off x="6097" y="2214"/>
                    <a:ext cx="9" cy="10"/>
                  </a:xfrm>
                  <a:custGeom>
                    <a:avLst/>
                    <a:gdLst>
                      <a:gd name="T0" fmla="*/ 5 w 9"/>
                      <a:gd name="T1" fmla="*/ 10 h 10"/>
                      <a:gd name="T2" fmla="*/ 9 w 9"/>
                      <a:gd name="T3" fmla="*/ 10 h 10"/>
                      <a:gd name="T4" fmla="*/ 9 w 9"/>
                      <a:gd name="T5" fmla="*/ 6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6"/>
                        </a:lnTo>
                        <a:lnTo>
                          <a:pt x="0" y="4"/>
                        </a:lnTo>
                        <a:lnTo>
                          <a:pt x="5" y="0"/>
                        </a:lnTo>
                        <a:lnTo>
                          <a:pt x="5" y="1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 name="Freeform 262"/>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3" y="3"/>
                        </a:lnTo>
                        <a:lnTo>
                          <a:pt x="16" y="5"/>
                        </a:lnTo>
                        <a:lnTo>
                          <a:pt x="20" y="8"/>
                        </a:lnTo>
                        <a:lnTo>
                          <a:pt x="23"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 name="Freeform 263"/>
                  <p:cNvSpPr>
                    <a:spLocks/>
                  </p:cNvSpPr>
                  <p:nvPr/>
                </p:nvSpPr>
                <p:spPr bwMode="gray">
                  <a:xfrm>
                    <a:off x="6124" y="2191"/>
                    <a:ext cx="1" cy="10"/>
                  </a:xfrm>
                  <a:custGeom>
                    <a:avLst/>
                    <a:gdLst>
                      <a:gd name="T0" fmla="*/ 0 w 1"/>
                      <a:gd name="T1" fmla="*/ 0 h 10"/>
                      <a:gd name="T2" fmla="*/ 1 w 1"/>
                      <a:gd name="T3" fmla="*/ 0 h 10"/>
                      <a:gd name="T4" fmla="*/ 0 w 1"/>
                      <a:gd name="T5" fmla="*/ 10 h 10"/>
                      <a:gd name="T6" fmla="*/ 0 w 1"/>
                      <a:gd name="T7" fmla="*/ 0 h 10"/>
                      <a:gd name="T8" fmla="*/ 0 60000 65536"/>
                      <a:gd name="T9" fmla="*/ 0 60000 65536"/>
                      <a:gd name="T10" fmla="*/ 0 60000 65536"/>
                      <a:gd name="T11" fmla="*/ 0 60000 65536"/>
                      <a:gd name="T12" fmla="*/ 0 w 1"/>
                      <a:gd name="T13" fmla="*/ 0 h 10"/>
                      <a:gd name="T14" fmla="*/ 1 w 1"/>
                      <a:gd name="T15" fmla="*/ 10 h 10"/>
                    </a:gdLst>
                    <a:ahLst/>
                    <a:cxnLst>
                      <a:cxn ang="T8">
                        <a:pos x="T0" y="T1"/>
                      </a:cxn>
                      <a:cxn ang="T9">
                        <a:pos x="T2" y="T3"/>
                      </a:cxn>
                      <a:cxn ang="T10">
                        <a:pos x="T4" y="T5"/>
                      </a:cxn>
                      <a:cxn ang="T11">
                        <a:pos x="T6" y="T7"/>
                      </a:cxn>
                    </a:cxnLst>
                    <a:rect l="T12" t="T13" r="T14" b="T15"/>
                    <a:pathLst>
                      <a:path w="1" h="10">
                        <a:moveTo>
                          <a:pt x="0" y="0"/>
                        </a:moveTo>
                        <a:lnTo>
                          <a:pt x="1" y="0"/>
                        </a:lnTo>
                        <a:lnTo>
                          <a:pt x="0"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 name="Freeform 264"/>
                  <p:cNvSpPr>
                    <a:spLocks/>
                  </p:cNvSpPr>
                  <p:nvPr/>
                </p:nvSpPr>
                <p:spPr bwMode="gray">
                  <a:xfrm>
                    <a:off x="6123" y="2219"/>
                    <a:ext cx="29" cy="28"/>
                  </a:xfrm>
                  <a:custGeom>
                    <a:avLst/>
                    <a:gdLst>
                      <a:gd name="T0" fmla="*/ 29 w 29"/>
                      <a:gd name="T1" fmla="*/ 0 h 28"/>
                      <a:gd name="T2" fmla="*/ 29 w 29"/>
                      <a:gd name="T3" fmla="*/ 5 h 28"/>
                      <a:gd name="T4" fmla="*/ 27 w 29"/>
                      <a:gd name="T5" fmla="*/ 11 h 28"/>
                      <a:gd name="T6" fmla="*/ 26 w 29"/>
                      <a:gd name="T7" fmla="*/ 13 h 28"/>
                      <a:gd name="T8" fmla="*/ 24 w 29"/>
                      <a:gd name="T9" fmla="*/ 16 h 28"/>
                      <a:gd name="T10" fmla="*/ 21 w 29"/>
                      <a:gd name="T11" fmla="*/ 20 h 28"/>
                      <a:gd name="T12" fmla="*/ 17 w 29"/>
                      <a:gd name="T13" fmla="*/ 23 h 28"/>
                      <a:gd name="T14" fmla="*/ 12 w 29"/>
                      <a:gd name="T15" fmla="*/ 26 h 28"/>
                      <a:gd name="T16" fmla="*/ 7 w 29"/>
                      <a:gd name="T17" fmla="*/ 27 h 28"/>
                      <a:gd name="T18" fmla="*/ 2 w 29"/>
                      <a:gd name="T19" fmla="*/ 28 h 28"/>
                      <a:gd name="T20" fmla="*/ 0 w 29"/>
                      <a:gd name="T21" fmla="*/ 18 h 28"/>
                      <a:gd name="T22" fmla="*/ 5 w 29"/>
                      <a:gd name="T23" fmla="*/ 18 h 28"/>
                      <a:gd name="T24" fmla="*/ 8 w 29"/>
                      <a:gd name="T25" fmla="*/ 17 h 28"/>
                      <a:gd name="T26" fmla="*/ 11 w 29"/>
                      <a:gd name="T27" fmla="*/ 15 h 28"/>
                      <a:gd name="T28" fmla="*/ 14 w 29"/>
                      <a:gd name="T29" fmla="*/ 13 h 28"/>
                      <a:gd name="T30" fmla="*/ 16 w 29"/>
                      <a:gd name="T31" fmla="*/ 10 h 28"/>
                      <a:gd name="T32" fmla="*/ 17 w 29"/>
                      <a:gd name="T33" fmla="*/ 9 h 28"/>
                      <a:gd name="T34" fmla="*/ 18 w 29"/>
                      <a:gd name="T35" fmla="*/ 7 h 28"/>
                      <a:gd name="T36" fmla="*/ 19 w 29"/>
                      <a:gd name="T37" fmla="*/ 3 h 28"/>
                      <a:gd name="T38" fmla="*/ 19 w 29"/>
                      <a:gd name="T39" fmla="*/ 0 h 28"/>
                      <a:gd name="T40" fmla="*/ 29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29" y="0"/>
                        </a:moveTo>
                        <a:lnTo>
                          <a:pt x="29" y="5"/>
                        </a:lnTo>
                        <a:lnTo>
                          <a:pt x="27" y="11"/>
                        </a:lnTo>
                        <a:lnTo>
                          <a:pt x="26" y="13"/>
                        </a:lnTo>
                        <a:lnTo>
                          <a:pt x="24" y="16"/>
                        </a:lnTo>
                        <a:lnTo>
                          <a:pt x="21" y="20"/>
                        </a:lnTo>
                        <a:lnTo>
                          <a:pt x="17" y="23"/>
                        </a:lnTo>
                        <a:lnTo>
                          <a:pt x="12" y="26"/>
                        </a:lnTo>
                        <a:lnTo>
                          <a:pt x="7" y="27"/>
                        </a:lnTo>
                        <a:lnTo>
                          <a:pt x="2" y="28"/>
                        </a:lnTo>
                        <a:lnTo>
                          <a:pt x="0" y="18"/>
                        </a:lnTo>
                        <a:lnTo>
                          <a:pt x="5" y="18"/>
                        </a:lnTo>
                        <a:lnTo>
                          <a:pt x="8" y="17"/>
                        </a:lnTo>
                        <a:lnTo>
                          <a:pt x="11" y="15"/>
                        </a:lnTo>
                        <a:lnTo>
                          <a:pt x="14" y="13"/>
                        </a:lnTo>
                        <a:lnTo>
                          <a:pt x="16" y="10"/>
                        </a:lnTo>
                        <a:lnTo>
                          <a:pt x="17" y="9"/>
                        </a:lnTo>
                        <a:lnTo>
                          <a:pt x="18" y="7"/>
                        </a:lnTo>
                        <a:lnTo>
                          <a:pt x="19" y="3"/>
                        </a:lnTo>
                        <a:lnTo>
                          <a:pt x="19" y="0"/>
                        </a:lnTo>
                        <a:lnTo>
                          <a:pt x="29"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 name="Freeform 265"/>
                  <p:cNvSpPr>
                    <a:spLocks/>
                  </p:cNvSpPr>
                  <p:nvPr/>
                </p:nvSpPr>
                <p:spPr bwMode="gray">
                  <a:xfrm>
                    <a:off x="6142" y="2218"/>
                    <a:ext cx="10" cy="1"/>
                  </a:xfrm>
                  <a:custGeom>
                    <a:avLst/>
                    <a:gdLst>
                      <a:gd name="T0" fmla="*/ 10 w 10"/>
                      <a:gd name="T1" fmla="*/ 0 h 1"/>
                      <a:gd name="T2" fmla="*/ 10 w 10"/>
                      <a:gd name="T3" fmla="*/ 1 h 1"/>
                      <a:gd name="T4" fmla="*/ 0 w 10"/>
                      <a:gd name="T5" fmla="*/ 1 h 1"/>
                      <a:gd name="T6" fmla="*/ 10 w 10"/>
                      <a:gd name="T7" fmla="*/ 0 h 1"/>
                      <a:gd name="T8" fmla="*/ 0 60000 65536"/>
                      <a:gd name="T9" fmla="*/ 0 60000 65536"/>
                      <a:gd name="T10" fmla="*/ 0 60000 65536"/>
                      <a:gd name="T11" fmla="*/ 0 60000 65536"/>
                      <a:gd name="T12" fmla="*/ 0 w 10"/>
                      <a:gd name="T13" fmla="*/ 0 h 1"/>
                      <a:gd name="T14" fmla="*/ 10 w 10"/>
                      <a:gd name="T15" fmla="*/ 1 h 1"/>
                    </a:gdLst>
                    <a:ahLst/>
                    <a:cxnLst>
                      <a:cxn ang="T8">
                        <a:pos x="T0" y="T1"/>
                      </a:cxn>
                      <a:cxn ang="T9">
                        <a:pos x="T2" y="T3"/>
                      </a:cxn>
                      <a:cxn ang="T10">
                        <a:pos x="T4" y="T5"/>
                      </a:cxn>
                      <a:cxn ang="T11">
                        <a:pos x="T6" y="T7"/>
                      </a:cxn>
                    </a:cxnLst>
                    <a:rect l="T12" t="T13" r="T14" b="T15"/>
                    <a:pathLst>
                      <a:path w="10" h="1">
                        <a:moveTo>
                          <a:pt x="10" y="0"/>
                        </a:moveTo>
                        <a:lnTo>
                          <a:pt x="10" y="1"/>
                        </a:lnTo>
                        <a:lnTo>
                          <a:pt x="0" y="1"/>
                        </a:lnTo>
                        <a:lnTo>
                          <a:pt x="1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 name="Oval 266"/>
                  <p:cNvSpPr>
                    <a:spLocks noChangeArrowheads="1"/>
                  </p:cNvSpPr>
                  <p:nvPr/>
                </p:nvSpPr>
                <p:spPr bwMode="gray">
                  <a:xfrm>
                    <a:off x="6119"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8" name="Oval 267"/>
                  <p:cNvSpPr>
                    <a:spLocks noChangeArrowheads="1"/>
                  </p:cNvSpPr>
                  <p:nvPr/>
                </p:nvSpPr>
                <p:spPr bwMode="gray">
                  <a:xfrm>
                    <a:off x="6021"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9" name="Freeform 26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19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19"/>
                        </a:lnTo>
                        <a:lnTo>
                          <a:pt x="27" y="28"/>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 name="Freeform 269"/>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3"/>
                        </a:lnTo>
                        <a:lnTo>
                          <a:pt x="14" y="15"/>
                        </a:lnTo>
                        <a:lnTo>
                          <a:pt x="12" y="18"/>
                        </a:lnTo>
                        <a:lnTo>
                          <a:pt x="11" y="19"/>
                        </a:lnTo>
                        <a:lnTo>
                          <a:pt x="10" y="21"/>
                        </a:lnTo>
                        <a:lnTo>
                          <a:pt x="9" y="24"/>
                        </a:lnTo>
                        <a:lnTo>
                          <a:pt x="9" y="29"/>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 name="Freeform 270"/>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 name="Freeform 27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3"/>
                        </a:lnTo>
                        <a:lnTo>
                          <a:pt x="16" y="5"/>
                        </a:lnTo>
                        <a:lnTo>
                          <a:pt x="20" y="8"/>
                        </a:lnTo>
                        <a:lnTo>
                          <a:pt x="23" y="12"/>
                        </a:lnTo>
                        <a:lnTo>
                          <a:pt x="26" y="17"/>
                        </a:lnTo>
                        <a:lnTo>
                          <a:pt x="28"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 name="Freeform 27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 name="Rectangle 273"/>
                  <p:cNvSpPr>
                    <a:spLocks noChangeArrowheads="1"/>
                  </p:cNvSpPr>
                  <p:nvPr/>
                </p:nvSpPr>
                <p:spPr bwMode="gray">
                  <a:xfrm>
                    <a:off x="6049" y="2214"/>
                    <a:ext cx="53" cy="10"/>
                  </a:xfrm>
                  <a:prstGeom prst="rect">
                    <a:avLst/>
                  </a:prstGeom>
                  <a:solidFill>
                    <a:srgbClr val="E6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75" name="Freeform 274"/>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 name="Freeform 27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4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1 w 27"/>
                      <a:gd name="T31" fmla="*/ 21 h 28"/>
                      <a:gd name="T32" fmla="*/ 10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4"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1" y="21"/>
                        </a:lnTo>
                        <a:lnTo>
                          <a:pt x="10" y="24"/>
                        </a:lnTo>
                        <a:lnTo>
                          <a:pt x="9" y="28"/>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 name="Freeform 276"/>
                  <p:cNvSpPr>
                    <a:spLocks/>
                  </p:cNvSpPr>
                  <p:nvPr/>
                </p:nvSpPr>
                <p:spPr bwMode="gray">
                  <a:xfrm>
                    <a:off x="6097" y="2214"/>
                    <a:ext cx="9" cy="10"/>
                  </a:xfrm>
                  <a:custGeom>
                    <a:avLst/>
                    <a:gdLst>
                      <a:gd name="T0" fmla="*/ 5 w 9"/>
                      <a:gd name="T1" fmla="*/ 10 h 10"/>
                      <a:gd name="T2" fmla="*/ 9 w 9"/>
                      <a:gd name="T3" fmla="*/ 10 h 10"/>
                      <a:gd name="T4" fmla="*/ 9 w 9"/>
                      <a:gd name="T5" fmla="*/ 5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5"/>
                        </a:lnTo>
                        <a:lnTo>
                          <a:pt x="0" y="4"/>
                        </a:lnTo>
                        <a:lnTo>
                          <a:pt x="5" y="0"/>
                        </a:lnTo>
                        <a:lnTo>
                          <a:pt x="5" y="1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 name="Freeform 277"/>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5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3"/>
                        </a:lnTo>
                        <a:lnTo>
                          <a:pt x="16" y="5"/>
                        </a:lnTo>
                        <a:lnTo>
                          <a:pt x="20" y="8"/>
                        </a:lnTo>
                        <a:lnTo>
                          <a:pt x="23" y="12"/>
                        </a:lnTo>
                        <a:lnTo>
                          <a:pt x="26" y="17"/>
                        </a:lnTo>
                        <a:lnTo>
                          <a:pt x="27" y="22"/>
                        </a:lnTo>
                        <a:lnTo>
                          <a:pt x="28" y="27"/>
                        </a:lnTo>
                        <a:lnTo>
                          <a:pt x="19" y="28"/>
                        </a:lnTo>
                        <a:lnTo>
                          <a:pt x="18" y="24"/>
                        </a:lnTo>
                        <a:lnTo>
                          <a:pt x="17" y="21"/>
                        </a:lnTo>
                        <a:lnTo>
                          <a:pt x="15" y="17"/>
                        </a:lnTo>
                        <a:lnTo>
                          <a:pt x="13"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 name="Freeform 278"/>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 name="Freeform 279"/>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6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8 h 27"/>
                      <a:gd name="T22" fmla="*/ 5 w 29"/>
                      <a:gd name="T23" fmla="*/ 18 h 27"/>
                      <a:gd name="T24" fmla="*/ 8 w 29"/>
                      <a:gd name="T25" fmla="*/ 17 h 27"/>
                      <a:gd name="T26" fmla="*/ 11 w 29"/>
                      <a:gd name="T27" fmla="*/ 15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6" y="13"/>
                        </a:lnTo>
                        <a:lnTo>
                          <a:pt x="24" y="16"/>
                        </a:lnTo>
                        <a:lnTo>
                          <a:pt x="21" y="19"/>
                        </a:lnTo>
                        <a:lnTo>
                          <a:pt x="17" y="23"/>
                        </a:lnTo>
                        <a:lnTo>
                          <a:pt x="12" y="25"/>
                        </a:lnTo>
                        <a:lnTo>
                          <a:pt x="7" y="27"/>
                        </a:lnTo>
                        <a:lnTo>
                          <a:pt x="2" y="27"/>
                        </a:lnTo>
                        <a:lnTo>
                          <a:pt x="0" y="18"/>
                        </a:lnTo>
                        <a:lnTo>
                          <a:pt x="5" y="18"/>
                        </a:lnTo>
                        <a:lnTo>
                          <a:pt x="8" y="17"/>
                        </a:lnTo>
                        <a:lnTo>
                          <a:pt x="11" y="15"/>
                        </a:lnTo>
                        <a:lnTo>
                          <a:pt x="14" y="13"/>
                        </a:lnTo>
                        <a:lnTo>
                          <a:pt x="17" y="10"/>
                        </a:lnTo>
                        <a:lnTo>
                          <a:pt x="18" y="9"/>
                        </a:lnTo>
                        <a:lnTo>
                          <a:pt x="18" y="7"/>
                        </a:lnTo>
                        <a:lnTo>
                          <a:pt x="19" y="3"/>
                        </a:lnTo>
                        <a:lnTo>
                          <a:pt x="20" y="0"/>
                        </a:lnTo>
                        <a:lnTo>
                          <a:pt x="2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 name="Freeform 280"/>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 name="Oval 281"/>
                  <p:cNvSpPr>
                    <a:spLocks noChangeArrowheads="1"/>
                  </p:cNvSpPr>
                  <p:nvPr/>
                </p:nvSpPr>
                <p:spPr bwMode="gray">
                  <a:xfrm>
                    <a:off x="6120"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3" name="Oval 282"/>
                  <p:cNvSpPr>
                    <a:spLocks noChangeArrowheads="1"/>
                  </p:cNvSpPr>
                  <p:nvPr/>
                </p:nvSpPr>
                <p:spPr bwMode="gray">
                  <a:xfrm>
                    <a:off x="6021"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4" name="Freeform 28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20"/>
                        </a:lnTo>
                        <a:lnTo>
                          <a:pt x="27" y="28"/>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 name="Freeform 28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2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2"/>
                        </a:lnTo>
                        <a:lnTo>
                          <a:pt x="14" y="15"/>
                        </a:lnTo>
                        <a:lnTo>
                          <a:pt x="12" y="18"/>
                        </a:lnTo>
                        <a:lnTo>
                          <a:pt x="11" y="19"/>
                        </a:lnTo>
                        <a:lnTo>
                          <a:pt x="10" y="21"/>
                        </a:lnTo>
                        <a:lnTo>
                          <a:pt x="9" y="24"/>
                        </a:lnTo>
                        <a:lnTo>
                          <a:pt x="9" y="29"/>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 name="Freeform 28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 name="Freeform 286"/>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2"/>
                        </a:lnTo>
                        <a:lnTo>
                          <a:pt x="26" y="17"/>
                        </a:lnTo>
                        <a:lnTo>
                          <a:pt x="27"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 name="Freeform 287"/>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 name="Rectangle 288"/>
                  <p:cNvSpPr>
                    <a:spLocks noChangeArrowheads="1"/>
                  </p:cNvSpPr>
                  <p:nvPr/>
                </p:nvSpPr>
                <p:spPr bwMode="gray">
                  <a:xfrm>
                    <a:off x="6049" y="2214"/>
                    <a:ext cx="53" cy="9"/>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0" name="Freeform 289"/>
                  <p:cNvSpPr>
                    <a:spLocks/>
                  </p:cNvSpPr>
                  <p:nvPr/>
                </p:nvSpPr>
                <p:spPr bwMode="gray">
                  <a:xfrm>
                    <a:off x="6044" y="2214"/>
                    <a:ext cx="9" cy="9"/>
                  </a:xfrm>
                  <a:custGeom>
                    <a:avLst/>
                    <a:gdLst>
                      <a:gd name="T0" fmla="*/ 0 w 9"/>
                      <a:gd name="T1" fmla="*/ 5 h 9"/>
                      <a:gd name="T2" fmla="*/ 1 w 9"/>
                      <a:gd name="T3" fmla="*/ 9 h 9"/>
                      <a:gd name="T4" fmla="*/ 5 w 9"/>
                      <a:gd name="T5" fmla="*/ 9 h 9"/>
                      <a:gd name="T6" fmla="*/ 5 w 9"/>
                      <a:gd name="T7" fmla="*/ 0 h 9"/>
                      <a:gd name="T8" fmla="*/ 9 w 9"/>
                      <a:gd name="T9" fmla="*/ 4 h 9"/>
                      <a:gd name="T10" fmla="*/ 0 w 9"/>
                      <a:gd name="T11" fmla="*/ 5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0" y="5"/>
                        </a:moveTo>
                        <a:lnTo>
                          <a:pt x="1" y="9"/>
                        </a:lnTo>
                        <a:lnTo>
                          <a:pt x="5" y="9"/>
                        </a:lnTo>
                        <a:lnTo>
                          <a:pt x="5" y="0"/>
                        </a:lnTo>
                        <a:lnTo>
                          <a:pt x="9" y="4"/>
                        </a:lnTo>
                        <a:lnTo>
                          <a:pt x="0" y="5"/>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 name="Freeform 290"/>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0" y="21"/>
                        </a:lnTo>
                        <a:lnTo>
                          <a:pt x="9" y="24"/>
                        </a:lnTo>
                        <a:lnTo>
                          <a:pt x="9" y="28"/>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 name="Freeform 291"/>
                  <p:cNvSpPr>
                    <a:spLocks/>
                  </p:cNvSpPr>
                  <p:nvPr/>
                </p:nvSpPr>
                <p:spPr bwMode="gray">
                  <a:xfrm>
                    <a:off x="6097" y="2214"/>
                    <a:ext cx="9" cy="9"/>
                  </a:xfrm>
                  <a:custGeom>
                    <a:avLst/>
                    <a:gdLst>
                      <a:gd name="T0" fmla="*/ 5 w 9"/>
                      <a:gd name="T1" fmla="*/ 9 h 9"/>
                      <a:gd name="T2" fmla="*/ 9 w 9"/>
                      <a:gd name="T3" fmla="*/ 9 h 9"/>
                      <a:gd name="T4" fmla="*/ 9 w 9"/>
                      <a:gd name="T5" fmla="*/ 5 h 9"/>
                      <a:gd name="T6" fmla="*/ 0 w 9"/>
                      <a:gd name="T7" fmla="*/ 4 h 9"/>
                      <a:gd name="T8" fmla="*/ 5 w 9"/>
                      <a:gd name="T9" fmla="*/ 0 h 9"/>
                      <a:gd name="T10" fmla="*/ 5 w 9"/>
                      <a:gd name="T11" fmla="*/ 9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5" y="9"/>
                        </a:moveTo>
                        <a:lnTo>
                          <a:pt x="9" y="9"/>
                        </a:lnTo>
                        <a:lnTo>
                          <a:pt x="9" y="5"/>
                        </a:lnTo>
                        <a:lnTo>
                          <a:pt x="0" y="4"/>
                        </a:lnTo>
                        <a:lnTo>
                          <a:pt x="5" y="0"/>
                        </a:lnTo>
                        <a:lnTo>
                          <a:pt x="5" y="9"/>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 name="Freeform 292"/>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6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4"/>
                        </a:lnTo>
                        <a:lnTo>
                          <a:pt x="16" y="5"/>
                        </a:lnTo>
                        <a:lnTo>
                          <a:pt x="20" y="8"/>
                        </a:lnTo>
                        <a:lnTo>
                          <a:pt x="23" y="12"/>
                        </a:lnTo>
                        <a:lnTo>
                          <a:pt x="26" y="17"/>
                        </a:lnTo>
                        <a:lnTo>
                          <a:pt x="27" y="22"/>
                        </a:lnTo>
                        <a:lnTo>
                          <a:pt x="28" y="27"/>
                        </a:lnTo>
                        <a:lnTo>
                          <a:pt x="19" y="28"/>
                        </a:lnTo>
                        <a:lnTo>
                          <a:pt x="18" y="24"/>
                        </a:lnTo>
                        <a:lnTo>
                          <a:pt x="17" y="21"/>
                        </a:lnTo>
                        <a:lnTo>
                          <a:pt x="16" y="17"/>
                        </a:lnTo>
                        <a:lnTo>
                          <a:pt x="13"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 name="Freeform 293"/>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 name="Freeform 294"/>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5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9 h 27"/>
                      <a:gd name="T22" fmla="*/ 5 w 29"/>
                      <a:gd name="T23" fmla="*/ 18 h 27"/>
                      <a:gd name="T24" fmla="*/ 8 w 29"/>
                      <a:gd name="T25" fmla="*/ 17 h 27"/>
                      <a:gd name="T26" fmla="*/ 11 w 29"/>
                      <a:gd name="T27" fmla="*/ 16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5" y="13"/>
                        </a:lnTo>
                        <a:lnTo>
                          <a:pt x="24" y="16"/>
                        </a:lnTo>
                        <a:lnTo>
                          <a:pt x="21" y="19"/>
                        </a:lnTo>
                        <a:lnTo>
                          <a:pt x="17" y="23"/>
                        </a:lnTo>
                        <a:lnTo>
                          <a:pt x="12" y="25"/>
                        </a:lnTo>
                        <a:lnTo>
                          <a:pt x="7" y="27"/>
                        </a:lnTo>
                        <a:lnTo>
                          <a:pt x="2" y="27"/>
                        </a:lnTo>
                        <a:lnTo>
                          <a:pt x="0" y="19"/>
                        </a:lnTo>
                        <a:lnTo>
                          <a:pt x="5" y="18"/>
                        </a:lnTo>
                        <a:lnTo>
                          <a:pt x="8" y="17"/>
                        </a:lnTo>
                        <a:lnTo>
                          <a:pt x="11" y="16"/>
                        </a:lnTo>
                        <a:lnTo>
                          <a:pt x="14" y="13"/>
                        </a:lnTo>
                        <a:lnTo>
                          <a:pt x="17" y="10"/>
                        </a:lnTo>
                        <a:lnTo>
                          <a:pt x="18" y="9"/>
                        </a:lnTo>
                        <a:lnTo>
                          <a:pt x="18" y="7"/>
                        </a:lnTo>
                        <a:lnTo>
                          <a:pt x="19" y="3"/>
                        </a:lnTo>
                        <a:lnTo>
                          <a:pt x="20" y="0"/>
                        </a:lnTo>
                        <a:lnTo>
                          <a:pt x="2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 name="Freeform 295"/>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 name="Oval 296"/>
                  <p:cNvSpPr>
                    <a:spLocks noChangeArrowheads="1"/>
                  </p:cNvSpPr>
                  <p:nvPr/>
                </p:nvSpPr>
                <p:spPr bwMode="gray">
                  <a:xfrm>
                    <a:off x="6120"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8" name="Oval 297"/>
                  <p:cNvSpPr>
                    <a:spLocks noChangeArrowheads="1"/>
                  </p:cNvSpPr>
                  <p:nvPr/>
                </p:nvSpPr>
                <p:spPr bwMode="gray">
                  <a:xfrm>
                    <a:off x="6021"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9" name="Freeform 29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0" name="Freeform 299"/>
                  <p:cNvSpPr>
                    <a:spLocks/>
                  </p:cNvSpPr>
                  <p:nvPr/>
                </p:nvSpPr>
                <p:spPr bwMode="gray">
                  <a:xfrm>
                    <a:off x="5998" y="2191"/>
                    <a:ext cx="28" cy="28"/>
                  </a:xfrm>
                  <a:custGeom>
                    <a:avLst/>
                    <a:gdLst>
                      <a:gd name="T0" fmla="*/ 0 w 28"/>
                      <a:gd name="T1" fmla="*/ 27 h 28"/>
                      <a:gd name="T2" fmla="*/ 1 w 28"/>
                      <a:gd name="T3" fmla="*/ 22 h 28"/>
                      <a:gd name="T4" fmla="*/ 2 w 28"/>
                      <a:gd name="T5" fmla="*/ 17 h 28"/>
                      <a:gd name="T6" fmla="*/ 3 w 28"/>
                      <a:gd name="T7" fmla="*/ 15 h 28"/>
                      <a:gd name="T8" fmla="*/ 5 w 28"/>
                      <a:gd name="T9" fmla="*/ 12 h 28"/>
                      <a:gd name="T10" fmla="*/ 8 w 28"/>
                      <a:gd name="T11" fmla="*/ 8 h 28"/>
                      <a:gd name="T12" fmla="*/ 12 w 28"/>
                      <a:gd name="T13" fmla="*/ 5 h 28"/>
                      <a:gd name="T14" fmla="*/ 17 w 28"/>
                      <a:gd name="T15" fmla="*/ 3 h 28"/>
                      <a:gd name="T16" fmla="*/ 22 w 28"/>
                      <a:gd name="T17" fmla="*/ 1 h 28"/>
                      <a:gd name="T18" fmla="*/ 27 w 28"/>
                      <a:gd name="T19" fmla="*/ 0 h 28"/>
                      <a:gd name="T20" fmla="*/ 28 w 28"/>
                      <a:gd name="T21" fmla="*/ 9 h 28"/>
                      <a:gd name="T22" fmla="*/ 24 w 28"/>
                      <a:gd name="T23" fmla="*/ 9 h 28"/>
                      <a:gd name="T24" fmla="*/ 20 w 28"/>
                      <a:gd name="T25" fmla="*/ 10 h 28"/>
                      <a:gd name="T26" fmla="*/ 17 w 28"/>
                      <a:gd name="T27" fmla="*/ 12 h 28"/>
                      <a:gd name="T28" fmla="*/ 14 w 28"/>
                      <a:gd name="T29" fmla="*/ 14 h 28"/>
                      <a:gd name="T30" fmla="*/ 12 w 28"/>
                      <a:gd name="T31" fmla="*/ 18 h 28"/>
                      <a:gd name="T32" fmla="*/ 11 w 28"/>
                      <a:gd name="T33" fmla="*/ 19 h 28"/>
                      <a:gd name="T34" fmla="*/ 10 w 28"/>
                      <a:gd name="T35" fmla="*/ 21 h 28"/>
                      <a:gd name="T36" fmla="*/ 9 w 28"/>
                      <a:gd name="T37" fmla="*/ 24 h 28"/>
                      <a:gd name="T38" fmla="*/ 8 w 28"/>
                      <a:gd name="T39" fmla="*/ 28 h 28"/>
                      <a:gd name="T40" fmla="*/ 0 w 28"/>
                      <a:gd name="T41" fmla="*/ 27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27"/>
                        </a:moveTo>
                        <a:lnTo>
                          <a:pt x="1" y="22"/>
                        </a:lnTo>
                        <a:lnTo>
                          <a:pt x="2" y="17"/>
                        </a:lnTo>
                        <a:lnTo>
                          <a:pt x="3" y="15"/>
                        </a:lnTo>
                        <a:lnTo>
                          <a:pt x="5" y="12"/>
                        </a:lnTo>
                        <a:lnTo>
                          <a:pt x="8" y="8"/>
                        </a:lnTo>
                        <a:lnTo>
                          <a:pt x="12" y="5"/>
                        </a:lnTo>
                        <a:lnTo>
                          <a:pt x="17" y="3"/>
                        </a:lnTo>
                        <a:lnTo>
                          <a:pt x="22" y="1"/>
                        </a:lnTo>
                        <a:lnTo>
                          <a:pt x="27" y="0"/>
                        </a:lnTo>
                        <a:lnTo>
                          <a:pt x="28" y="9"/>
                        </a:lnTo>
                        <a:lnTo>
                          <a:pt x="24" y="9"/>
                        </a:lnTo>
                        <a:lnTo>
                          <a:pt x="20" y="10"/>
                        </a:lnTo>
                        <a:lnTo>
                          <a:pt x="17" y="12"/>
                        </a:lnTo>
                        <a:lnTo>
                          <a:pt x="14" y="14"/>
                        </a:lnTo>
                        <a:lnTo>
                          <a:pt x="12" y="18"/>
                        </a:lnTo>
                        <a:lnTo>
                          <a:pt x="11" y="19"/>
                        </a:lnTo>
                        <a:lnTo>
                          <a:pt x="10" y="21"/>
                        </a:lnTo>
                        <a:lnTo>
                          <a:pt x="9" y="24"/>
                        </a:lnTo>
                        <a:lnTo>
                          <a:pt x="8"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1" name="Freeform 300"/>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2" name="Freeform 30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3 h 28"/>
                      <a:gd name="T14" fmla="*/ 26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1 w 28"/>
                      <a:gd name="T31" fmla="*/ 12 h 28"/>
                      <a:gd name="T32" fmla="*/ 10 w 28"/>
                      <a:gd name="T33" fmla="*/ 11 h 28"/>
                      <a:gd name="T34" fmla="*/ 8 w 28"/>
                      <a:gd name="T35" fmla="*/ 10 h 28"/>
                      <a:gd name="T36" fmla="*/ 4 w 28"/>
                      <a:gd name="T37" fmla="*/ 9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3"/>
                        </a:lnTo>
                        <a:lnTo>
                          <a:pt x="26" y="17"/>
                        </a:lnTo>
                        <a:lnTo>
                          <a:pt x="27" y="22"/>
                        </a:lnTo>
                        <a:lnTo>
                          <a:pt x="28" y="28"/>
                        </a:lnTo>
                        <a:lnTo>
                          <a:pt x="19" y="28"/>
                        </a:lnTo>
                        <a:lnTo>
                          <a:pt x="19" y="24"/>
                        </a:lnTo>
                        <a:lnTo>
                          <a:pt x="18" y="21"/>
                        </a:lnTo>
                        <a:lnTo>
                          <a:pt x="16" y="17"/>
                        </a:lnTo>
                        <a:lnTo>
                          <a:pt x="14" y="14"/>
                        </a:lnTo>
                        <a:lnTo>
                          <a:pt x="11" y="12"/>
                        </a:lnTo>
                        <a:lnTo>
                          <a:pt x="10" y="11"/>
                        </a:lnTo>
                        <a:lnTo>
                          <a:pt x="8" y="10"/>
                        </a:lnTo>
                        <a:lnTo>
                          <a:pt x="4" y="9"/>
                        </a:lnTo>
                        <a:lnTo>
                          <a:pt x="0" y="9"/>
                        </a:lnTo>
                        <a:lnTo>
                          <a:pt x="1"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3" name="Freeform 30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4" name="Rectangle 303"/>
                  <p:cNvSpPr>
                    <a:spLocks noChangeArrowheads="1"/>
                  </p:cNvSpPr>
                  <p:nvPr/>
                </p:nvSpPr>
                <p:spPr bwMode="gray">
                  <a:xfrm>
                    <a:off x="6049" y="2215"/>
                    <a:ext cx="53" cy="8"/>
                  </a:xfrm>
                  <a:prstGeom prst="rect">
                    <a:avLst/>
                  </a:prstGeom>
                  <a:solidFill>
                    <a:srgbClr val="EA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05" name="Freeform 304"/>
                  <p:cNvSpPr>
                    <a:spLocks/>
                  </p:cNvSpPr>
                  <p:nvPr/>
                </p:nvSpPr>
                <p:spPr bwMode="gray">
                  <a:xfrm>
                    <a:off x="6044" y="2215"/>
                    <a:ext cx="9" cy="8"/>
                  </a:xfrm>
                  <a:custGeom>
                    <a:avLst/>
                    <a:gdLst>
                      <a:gd name="T0" fmla="*/ 0 w 9"/>
                      <a:gd name="T1" fmla="*/ 4 h 8"/>
                      <a:gd name="T2" fmla="*/ 1 w 9"/>
                      <a:gd name="T3" fmla="*/ 8 h 8"/>
                      <a:gd name="T4" fmla="*/ 5 w 9"/>
                      <a:gd name="T5" fmla="*/ 8 h 8"/>
                      <a:gd name="T6" fmla="*/ 5 w 9"/>
                      <a:gd name="T7" fmla="*/ 0 h 8"/>
                      <a:gd name="T8" fmla="*/ 9 w 9"/>
                      <a:gd name="T9" fmla="*/ 4 h 8"/>
                      <a:gd name="T10" fmla="*/ 0 w 9"/>
                      <a:gd name="T11" fmla="*/ 4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8"/>
                        </a:lnTo>
                        <a:lnTo>
                          <a:pt x="5" y="8"/>
                        </a:lnTo>
                        <a:lnTo>
                          <a:pt x="5" y="0"/>
                        </a:lnTo>
                        <a:lnTo>
                          <a:pt x="9" y="4"/>
                        </a:lnTo>
                        <a:lnTo>
                          <a:pt x="0" y="4"/>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6" name="Freeform 30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3 h 28"/>
                      <a:gd name="T8" fmla="*/ 8 w 27"/>
                      <a:gd name="T9" fmla="*/ 8 h 28"/>
                      <a:gd name="T10" fmla="*/ 12 w 27"/>
                      <a:gd name="T11" fmla="*/ 5 h 28"/>
                      <a:gd name="T12" fmla="*/ 17 w 27"/>
                      <a:gd name="T13" fmla="*/ 3 h 28"/>
                      <a:gd name="T14" fmla="*/ 22 w 27"/>
                      <a:gd name="T15" fmla="*/ 1 h 28"/>
                      <a:gd name="T16" fmla="*/ 27 w 27"/>
                      <a:gd name="T17" fmla="*/ 0 h 28"/>
                      <a:gd name="T18" fmla="*/ 27 w 27"/>
                      <a:gd name="T19" fmla="*/ 9 h 28"/>
                      <a:gd name="T20" fmla="*/ 23 w 27"/>
                      <a:gd name="T21" fmla="*/ 9 h 28"/>
                      <a:gd name="T22" fmla="*/ 20 w 27"/>
                      <a:gd name="T23" fmla="*/ 10 h 28"/>
                      <a:gd name="T24" fmla="*/ 17 w 27"/>
                      <a:gd name="T25" fmla="*/ 12 h 28"/>
                      <a:gd name="T26" fmla="*/ 14 w 27"/>
                      <a:gd name="T27" fmla="*/ 14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3"/>
                        </a:lnTo>
                        <a:lnTo>
                          <a:pt x="8" y="8"/>
                        </a:lnTo>
                        <a:lnTo>
                          <a:pt x="12" y="5"/>
                        </a:lnTo>
                        <a:lnTo>
                          <a:pt x="17" y="3"/>
                        </a:lnTo>
                        <a:lnTo>
                          <a:pt x="22" y="1"/>
                        </a:lnTo>
                        <a:lnTo>
                          <a:pt x="27" y="0"/>
                        </a:lnTo>
                        <a:lnTo>
                          <a:pt x="27" y="9"/>
                        </a:lnTo>
                        <a:lnTo>
                          <a:pt x="23" y="9"/>
                        </a:lnTo>
                        <a:lnTo>
                          <a:pt x="20" y="10"/>
                        </a:lnTo>
                        <a:lnTo>
                          <a:pt x="17" y="12"/>
                        </a:lnTo>
                        <a:lnTo>
                          <a:pt x="14" y="14"/>
                        </a:lnTo>
                        <a:lnTo>
                          <a:pt x="12" y="17"/>
                        </a:lnTo>
                        <a:lnTo>
                          <a:pt x="10" y="21"/>
                        </a:lnTo>
                        <a:lnTo>
                          <a:pt x="9" y="24"/>
                        </a:lnTo>
                        <a:lnTo>
                          <a:pt x="9"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7" name="Freeform 306"/>
                  <p:cNvSpPr>
                    <a:spLocks/>
                  </p:cNvSpPr>
                  <p:nvPr/>
                </p:nvSpPr>
                <p:spPr bwMode="gray">
                  <a:xfrm>
                    <a:off x="6097" y="2215"/>
                    <a:ext cx="9" cy="8"/>
                  </a:xfrm>
                  <a:custGeom>
                    <a:avLst/>
                    <a:gdLst>
                      <a:gd name="T0" fmla="*/ 5 w 9"/>
                      <a:gd name="T1" fmla="*/ 8 h 8"/>
                      <a:gd name="T2" fmla="*/ 8 w 9"/>
                      <a:gd name="T3" fmla="*/ 8 h 8"/>
                      <a:gd name="T4" fmla="*/ 9 w 9"/>
                      <a:gd name="T5" fmla="*/ 4 h 8"/>
                      <a:gd name="T6" fmla="*/ 0 w 9"/>
                      <a:gd name="T7" fmla="*/ 3 h 8"/>
                      <a:gd name="T8" fmla="*/ 5 w 9"/>
                      <a:gd name="T9" fmla="*/ 0 h 8"/>
                      <a:gd name="T10" fmla="*/ 5 w 9"/>
                      <a:gd name="T11" fmla="*/ 8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5" y="8"/>
                        </a:moveTo>
                        <a:lnTo>
                          <a:pt x="8" y="8"/>
                        </a:lnTo>
                        <a:lnTo>
                          <a:pt x="9" y="4"/>
                        </a:lnTo>
                        <a:lnTo>
                          <a:pt x="0" y="3"/>
                        </a:lnTo>
                        <a:lnTo>
                          <a:pt x="5" y="0"/>
                        </a:lnTo>
                        <a:lnTo>
                          <a:pt x="5" y="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8" name="Freeform 307"/>
                  <p:cNvSpPr>
                    <a:spLocks/>
                  </p:cNvSpPr>
                  <p:nvPr/>
                </p:nvSpPr>
                <p:spPr bwMode="gray">
                  <a:xfrm>
                    <a:off x="6124" y="2191"/>
                    <a:ext cx="28" cy="28"/>
                  </a:xfrm>
                  <a:custGeom>
                    <a:avLst/>
                    <a:gdLst>
                      <a:gd name="T0" fmla="*/ 0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3 h 28"/>
                      <a:gd name="T14" fmla="*/ 25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0 w 28"/>
                      <a:gd name="T31" fmla="*/ 12 h 28"/>
                      <a:gd name="T32" fmla="*/ 9 w 28"/>
                      <a:gd name="T33" fmla="*/ 11 h 28"/>
                      <a:gd name="T34" fmla="*/ 8 w 28"/>
                      <a:gd name="T35" fmla="*/ 10 h 28"/>
                      <a:gd name="T36" fmla="*/ 4 w 28"/>
                      <a:gd name="T37" fmla="*/ 9 h 28"/>
                      <a:gd name="T38" fmla="*/ 0 w 28"/>
                      <a:gd name="T39" fmla="*/ 9 h 28"/>
                      <a:gd name="T40" fmla="*/ 0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0"/>
                        </a:moveTo>
                        <a:lnTo>
                          <a:pt x="6" y="1"/>
                        </a:lnTo>
                        <a:lnTo>
                          <a:pt x="11" y="2"/>
                        </a:lnTo>
                        <a:lnTo>
                          <a:pt x="13" y="4"/>
                        </a:lnTo>
                        <a:lnTo>
                          <a:pt x="16" y="5"/>
                        </a:lnTo>
                        <a:lnTo>
                          <a:pt x="20" y="8"/>
                        </a:lnTo>
                        <a:lnTo>
                          <a:pt x="23" y="13"/>
                        </a:lnTo>
                        <a:lnTo>
                          <a:pt x="25" y="17"/>
                        </a:lnTo>
                        <a:lnTo>
                          <a:pt x="27" y="22"/>
                        </a:lnTo>
                        <a:lnTo>
                          <a:pt x="28" y="28"/>
                        </a:lnTo>
                        <a:lnTo>
                          <a:pt x="19" y="28"/>
                        </a:lnTo>
                        <a:lnTo>
                          <a:pt x="19" y="24"/>
                        </a:lnTo>
                        <a:lnTo>
                          <a:pt x="18" y="21"/>
                        </a:lnTo>
                        <a:lnTo>
                          <a:pt x="16" y="17"/>
                        </a:lnTo>
                        <a:lnTo>
                          <a:pt x="14" y="14"/>
                        </a:lnTo>
                        <a:lnTo>
                          <a:pt x="10" y="12"/>
                        </a:lnTo>
                        <a:lnTo>
                          <a:pt x="9" y="11"/>
                        </a:lnTo>
                        <a:lnTo>
                          <a:pt x="8" y="10"/>
                        </a:lnTo>
                        <a:lnTo>
                          <a:pt x="4" y="9"/>
                        </a:ln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9" name="Freeform 308"/>
                  <p:cNvSpPr>
                    <a:spLocks/>
                  </p:cNvSpPr>
                  <p:nvPr/>
                </p:nvSpPr>
                <p:spPr bwMode="gray">
                  <a:xfrm>
                    <a:off x="6124" y="2191"/>
                    <a:ext cx="1" cy="9"/>
                  </a:xfrm>
                  <a:custGeom>
                    <a:avLst/>
                    <a:gdLst>
                      <a:gd name="T0" fmla="*/ 0 w 1"/>
                      <a:gd name="T1" fmla="*/ 0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0"/>
                        </a:move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0" name="Freeform 309"/>
                  <p:cNvSpPr>
                    <a:spLocks/>
                  </p:cNvSpPr>
                  <p:nvPr/>
                </p:nvSpPr>
                <p:spPr bwMode="gray">
                  <a:xfrm>
                    <a:off x="6124" y="2219"/>
                    <a:ext cx="28" cy="27"/>
                  </a:xfrm>
                  <a:custGeom>
                    <a:avLst/>
                    <a:gdLst>
                      <a:gd name="T0" fmla="*/ 28 w 28"/>
                      <a:gd name="T1" fmla="*/ 0 h 27"/>
                      <a:gd name="T2" fmla="*/ 27 w 28"/>
                      <a:gd name="T3" fmla="*/ 5 h 27"/>
                      <a:gd name="T4" fmla="*/ 26 w 28"/>
                      <a:gd name="T5" fmla="*/ 10 h 27"/>
                      <a:gd name="T6" fmla="*/ 24 w 28"/>
                      <a:gd name="T7" fmla="*/ 13 h 27"/>
                      <a:gd name="T8" fmla="*/ 23 w 28"/>
                      <a:gd name="T9" fmla="*/ 16 h 27"/>
                      <a:gd name="T10" fmla="*/ 20 w 28"/>
                      <a:gd name="T11" fmla="*/ 19 h 27"/>
                      <a:gd name="T12" fmla="*/ 15 w 28"/>
                      <a:gd name="T13" fmla="*/ 23 h 27"/>
                      <a:gd name="T14" fmla="*/ 11 w 28"/>
                      <a:gd name="T15" fmla="*/ 25 h 27"/>
                      <a:gd name="T16" fmla="*/ 6 w 28"/>
                      <a:gd name="T17" fmla="*/ 27 h 27"/>
                      <a:gd name="T18" fmla="*/ 1 w 28"/>
                      <a:gd name="T19" fmla="*/ 27 h 27"/>
                      <a:gd name="T20" fmla="*/ 0 w 28"/>
                      <a:gd name="T21" fmla="*/ 19 h 27"/>
                      <a:gd name="T22" fmla="*/ 4 w 28"/>
                      <a:gd name="T23" fmla="*/ 19 h 27"/>
                      <a:gd name="T24" fmla="*/ 7 w 28"/>
                      <a:gd name="T25" fmla="*/ 17 h 27"/>
                      <a:gd name="T26" fmla="*/ 11 w 28"/>
                      <a:gd name="T27" fmla="*/ 16 h 27"/>
                      <a:gd name="T28" fmla="*/ 14 w 28"/>
                      <a:gd name="T29" fmla="*/ 13 h 27"/>
                      <a:gd name="T30" fmla="*/ 16 w 28"/>
                      <a:gd name="T31" fmla="*/ 10 h 27"/>
                      <a:gd name="T32" fmla="*/ 17 w 28"/>
                      <a:gd name="T33" fmla="*/ 9 h 27"/>
                      <a:gd name="T34" fmla="*/ 18 w 28"/>
                      <a:gd name="T35" fmla="*/ 8 h 27"/>
                      <a:gd name="T36" fmla="*/ 19 w 28"/>
                      <a:gd name="T37" fmla="*/ 4 h 27"/>
                      <a:gd name="T38" fmla="*/ 19 w 28"/>
                      <a:gd name="T39" fmla="*/ 0 h 27"/>
                      <a:gd name="T40" fmla="*/ 28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28" y="0"/>
                        </a:moveTo>
                        <a:lnTo>
                          <a:pt x="27" y="5"/>
                        </a:lnTo>
                        <a:lnTo>
                          <a:pt x="26" y="10"/>
                        </a:lnTo>
                        <a:lnTo>
                          <a:pt x="24" y="13"/>
                        </a:lnTo>
                        <a:lnTo>
                          <a:pt x="23" y="16"/>
                        </a:lnTo>
                        <a:lnTo>
                          <a:pt x="20" y="19"/>
                        </a:lnTo>
                        <a:lnTo>
                          <a:pt x="15" y="23"/>
                        </a:lnTo>
                        <a:lnTo>
                          <a:pt x="11" y="25"/>
                        </a:lnTo>
                        <a:lnTo>
                          <a:pt x="6" y="27"/>
                        </a:lnTo>
                        <a:lnTo>
                          <a:pt x="1" y="27"/>
                        </a:lnTo>
                        <a:lnTo>
                          <a:pt x="0" y="19"/>
                        </a:lnTo>
                        <a:lnTo>
                          <a:pt x="4" y="19"/>
                        </a:lnTo>
                        <a:lnTo>
                          <a:pt x="7" y="17"/>
                        </a:lnTo>
                        <a:lnTo>
                          <a:pt x="11" y="16"/>
                        </a:lnTo>
                        <a:lnTo>
                          <a:pt x="14" y="13"/>
                        </a:lnTo>
                        <a:lnTo>
                          <a:pt x="16" y="10"/>
                        </a:lnTo>
                        <a:lnTo>
                          <a:pt x="17" y="9"/>
                        </a:lnTo>
                        <a:lnTo>
                          <a:pt x="18" y="8"/>
                        </a:lnTo>
                        <a:lnTo>
                          <a:pt x="19" y="4"/>
                        </a:lnTo>
                        <a:lnTo>
                          <a:pt x="19" y="0"/>
                        </a:lnTo>
                        <a:lnTo>
                          <a:pt x="28"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1" name="Freeform 310"/>
                  <p:cNvSpPr>
                    <a:spLocks/>
                  </p:cNvSpPr>
                  <p:nvPr/>
                </p:nvSpPr>
                <p:spPr bwMode="gray">
                  <a:xfrm>
                    <a:off x="6143" y="2219"/>
                    <a:ext cx="9" cy="1"/>
                  </a:xfrm>
                  <a:custGeom>
                    <a:avLst/>
                    <a:gdLst>
                      <a:gd name="T0" fmla="*/ 9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9" y="0"/>
                        </a:moveTo>
                        <a:lnTo>
                          <a:pt x="0" y="0"/>
                        </a:lnTo>
                        <a:lnTo>
                          <a:pt x="9"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2" name="Oval 311"/>
                  <p:cNvSpPr>
                    <a:spLocks noChangeArrowheads="1"/>
                  </p:cNvSpPr>
                  <p:nvPr/>
                </p:nvSpPr>
                <p:spPr bwMode="gray">
                  <a:xfrm>
                    <a:off x="6120" y="2238"/>
                    <a:ext cx="8"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3" name="Oval 312"/>
                  <p:cNvSpPr>
                    <a:spLocks noChangeArrowheads="1"/>
                  </p:cNvSpPr>
                  <p:nvPr/>
                </p:nvSpPr>
                <p:spPr bwMode="gray">
                  <a:xfrm>
                    <a:off x="6021" y="2238"/>
                    <a:ext cx="9"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4" name="Freeform 31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5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5"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5" name="Freeform 314"/>
                  <p:cNvSpPr>
                    <a:spLocks/>
                  </p:cNvSpPr>
                  <p:nvPr/>
                </p:nvSpPr>
                <p:spPr bwMode="gray">
                  <a:xfrm>
                    <a:off x="5998" y="2192"/>
                    <a:ext cx="28" cy="27"/>
                  </a:xfrm>
                  <a:custGeom>
                    <a:avLst/>
                    <a:gdLst>
                      <a:gd name="T0" fmla="*/ 0 w 28"/>
                      <a:gd name="T1" fmla="*/ 26 h 27"/>
                      <a:gd name="T2" fmla="*/ 1 w 28"/>
                      <a:gd name="T3" fmla="*/ 21 h 27"/>
                      <a:gd name="T4" fmla="*/ 2 w 28"/>
                      <a:gd name="T5" fmla="*/ 17 h 27"/>
                      <a:gd name="T6" fmla="*/ 4 w 28"/>
                      <a:gd name="T7" fmla="*/ 14 h 27"/>
                      <a:gd name="T8" fmla="*/ 5 w 28"/>
                      <a:gd name="T9" fmla="*/ 11 h 27"/>
                      <a:gd name="T10" fmla="*/ 8 w 28"/>
                      <a:gd name="T11" fmla="*/ 8 h 27"/>
                      <a:gd name="T12" fmla="*/ 12 w 28"/>
                      <a:gd name="T13" fmla="*/ 4 h 27"/>
                      <a:gd name="T14" fmla="*/ 17 w 28"/>
                      <a:gd name="T15" fmla="*/ 2 h 27"/>
                      <a:gd name="T16" fmla="*/ 22 w 28"/>
                      <a:gd name="T17" fmla="*/ 0 h 27"/>
                      <a:gd name="T18" fmla="*/ 27 w 28"/>
                      <a:gd name="T19" fmla="*/ 0 h 27"/>
                      <a:gd name="T20" fmla="*/ 28 w 28"/>
                      <a:gd name="T21" fmla="*/ 8 h 27"/>
                      <a:gd name="T22" fmla="*/ 24 w 28"/>
                      <a:gd name="T23" fmla="*/ 8 h 27"/>
                      <a:gd name="T24" fmla="*/ 20 w 28"/>
                      <a:gd name="T25" fmla="*/ 9 h 27"/>
                      <a:gd name="T26" fmla="*/ 17 w 28"/>
                      <a:gd name="T27" fmla="*/ 11 h 27"/>
                      <a:gd name="T28" fmla="*/ 14 w 28"/>
                      <a:gd name="T29" fmla="*/ 13 h 27"/>
                      <a:gd name="T30" fmla="*/ 11 w 28"/>
                      <a:gd name="T31" fmla="*/ 16 h 27"/>
                      <a:gd name="T32" fmla="*/ 10 w 28"/>
                      <a:gd name="T33" fmla="*/ 18 h 27"/>
                      <a:gd name="T34" fmla="*/ 10 w 28"/>
                      <a:gd name="T35" fmla="*/ 19 h 27"/>
                      <a:gd name="T36" fmla="*/ 9 w 28"/>
                      <a:gd name="T37" fmla="*/ 23 h 27"/>
                      <a:gd name="T38" fmla="*/ 8 w 28"/>
                      <a:gd name="T39" fmla="*/ 27 h 27"/>
                      <a:gd name="T40" fmla="*/ 0 w 28"/>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0" y="26"/>
                        </a:moveTo>
                        <a:lnTo>
                          <a:pt x="1" y="21"/>
                        </a:lnTo>
                        <a:lnTo>
                          <a:pt x="2" y="17"/>
                        </a:lnTo>
                        <a:lnTo>
                          <a:pt x="4" y="14"/>
                        </a:lnTo>
                        <a:lnTo>
                          <a:pt x="5" y="11"/>
                        </a:lnTo>
                        <a:lnTo>
                          <a:pt x="8" y="8"/>
                        </a:lnTo>
                        <a:lnTo>
                          <a:pt x="12" y="4"/>
                        </a:lnTo>
                        <a:lnTo>
                          <a:pt x="17" y="2"/>
                        </a:lnTo>
                        <a:lnTo>
                          <a:pt x="22" y="0"/>
                        </a:lnTo>
                        <a:lnTo>
                          <a:pt x="27" y="0"/>
                        </a:lnTo>
                        <a:lnTo>
                          <a:pt x="28" y="8"/>
                        </a:lnTo>
                        <a:lnTo>
                          <a:pt x="24" y="8"/>
                        </a:lnTo>
                        <a:lnTo>
                          <a:pt x="20" y="9"/>
                        </a:lnTo>
                        <a:lnTo>
                          <a:pt x="17" y="11"/>
                        </a:lnTo>
                        <a:lnTo>
                          <a:pt x="14" y="13"/>
                        </a:lnTo>
                        <a:lnTo>
                          <a:pt x="11" y="16"/>
                        </a:lnTo>
                        <a:lnTo>
                          <a:pt x="10" y="18"/>
                        </a:lnTo>
                        <a:lnTo>
                          <a:pt x="10" y="19"/>
                        </a:lnTo>
                        <a:lnTo>
                          <a:pt x="9" y="23"/>
                        </a:lnTo>
                        <a:lnTo>
                          <a:pt x="8"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6" name="Freeform 315"/>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7" name="Freeform 316"/>
                  <p:cNvSpPr>
                    <a:spLocks/>
                  </p:cNvSpPr>
                  <p:nvPr/>
                </p:nvSpPr>
                <p:spPr bwMode="gray">
                  <a:xfrm>
                    <a:off x="6025" y="2192"/>
                    <a:ext cx="28" cy="27"/>
                  </a:xfrm>
                  <a:custGeom>
                    <a:avLst/>
                    <a:gdLst>
                      <a:gd name="T0" fmla="*/ 1 w 28"/>
                      <a:gd name="T1" fmla="*/ 0 h 27"/>
                      <a:gd name="T2" fmla="*/ 6 w 28"/>
                      <a:gd name="T3" fmla="*/ 0 h 27"/>
                      <a:gd name="T4" fmla="*/ 11 w 28"/>
                      <a:gd name="T5" fmla="*/ 2 h 27"/>
                      <a:gd name="T6" fmla="*/ 14 w 28"/>
                      <a:gd name="T7" fmla="*/ 3 h 27"/>
                      <a:gd name="T8" fmla="*/ 16 w 28"/>
                      <a:gd name="T9" fmla="*/ 5 h 27"/>
                      <a:gd name="T10" fmla="*/ 20 w 28"/>
                      <a:gd name="T11" fmla="*/ 8 h 27"/>
                      <a:gd name="T12" fmla="*/ 23 w 28"/>
                      <a:gd name="T13" fmla="*/ 12 h 27"/>
                      <a:gd name="T14" fmla="*/ 25 w 28"/>
                      <a:gd name="T15" fmla="*/ 16 h 27"/>
                      <a:gd name="T16" fmla="*/ 27 w 28"/>
                      <a:gd name="T17" fmla="*/ 21 h 27"/>
                      <a:gd name="T18" fmla="*/ 28 w 28"/>
                      <a:gd name="T19" fmla="*/ 27 h 27"/>
                      <a:gd name="T20" fmla="*/ 20 w 28"/>
                      <a:gd name="T21" fmla="*/ 27 h 27"/>
                      <a:gd name="T22" fmla="*/ 19 w 28"/>
                      <a:gd name="T23" fmla="*/ 23 h 27"/>
                      <a:gd name="T24" fmla="*/ 18 w 28"/>
                      <a:gd name="T25" fmla="*/ 20 h 27"/>
                      <a:gd name="T26" fmla="*/ 16 w 28"/>
                      <a:gd name="T27" fmla="*/ 16 h 27"/>
                      <a:gd name="T28" fmla="*/ 14 w 28"/>
                      <a:gd name="T29" fmla="*/ 13 h 27"/>
                      <a:gd name="T30" fmla="*/ 11 w 28"/>
                      <a:gd name="T31" fmla="*/ 11 h 27"/>
                      <a:gd name="T32" fmla="*/ 10 w 28"/>
                      <a:gd name="T33" fmla="*/ 10 h 27"/>
                      <a:gd name="T34" fmla="*/ 8 w 28"/>
                      <a:gd name="T35" fmla="*/ 9 h 27"/>
                      <a:gd name="T36" fmla="*/ 4 w 28"/>
                      <a:gd name="T37" fmla="*/ 8 h 27"/>
                      <a:gd name="T38" fmla="*/ 0 w 28"/>
                      <a:gd name="T39" fmla="*/ 8 h 27"/>
                      <a:gd name="T40" fmla="*/ 1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1" y="0"/>
                        </a:moveTo>
                        <a:lnTo>
                          <a:pt x="6" y="0"/>
                        </a:lnTo>
                        <a:lnTo>
                          <a:pt x="11" y="2"/>
                        </a:lnTo>
                        <a:lnTo>
                          <a:pt x="14" y="3"/>
                        </a:lnTo>
                        <a:lnTo>
                          <a:pt x="16" y="5"/>
                        </a:lnTo>
                        <a:lnTo>
                          <a:pt x="20" y="8"/>
                        </a:lnTo>
                        <a:lnTo>
                          <a:pt x="23" y="12"/>
                        </a:lnTo>
                        <a:lnTo>
                          <a:pt x="25" y="16"/>
                        </a:lnTo>
                        <a:lnTo>
                          <a:pt x="27" y="21"/>
                        </a:lnTo>
                        <a:lnTo>
                          <a:pt x="28" y="27"/>
                        </a:lnTo>
                        <a:lnTo>
                          <a:pt x="20" y="27"/>
                        </a:lnTo>
                        <a:lnTo>
                          <a:pt x="19" y="23"/>
                        </a:lnTo>
                        <a:lnTo>
                          <a:pt x="18" y="20"/>
                        </a:lnTo>
                        <a:lnTo>
                          <a:pt x="16" y="16"/>
                        </a:lnTo>
                        <a:lnTo>
                          <a:pt x="14" y="13"/>
                        </a:lnTo>
                        <a:lnTo>
                          <a:pt x="11" y="11"/>
                        </a:lnTo>
                        <a:lnTo>
                          <a:pt x="10" y="10"/>
                        </a:lnTo>
                        <a:lnTo>
                          <a:pt x="8" y="9"/>
                        </a:lnTo>
                        <a:lnTo>
                          <a:pt x="4" y="8"/>
                        </a:lnTo>
                        <a:lnTo>
                          <a:pt x="0" y="8"/>
                        </a:lnTo>
                        <a:lnTo>
                          <a:pt x="1"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8" name="Freeform 317"/>
                  <p:cNvSpPr>
                    <a:spLocks/>
                  </p:cNvSpPr>
                  <p:nvPr/>
                </p:nvSpPr>
                <p:spPr bwMode="gray">
                  <a:xfrm>
                    <a:off x="6025" y="2192"/>
                    <a:ext cx="1" cy="8"/>
                  </a:xfrm>
                  <a:custGeom>
                    <a:avLst/>
                    <a:gdLst>
                      <a:gd name="T0" fmla="*/ 0 w 1"/>
                      <a:gd name="T1" fmla="*/ 0 h 8"/>
                      <a:gd name="T2" fmla="*/ 1 w 1"/>
                      <a:gd name="T3" fmla="*/ 0 h 8"/>
                      <a:gd name="T4" fmla="*/ 0 w 1"/>
                      <a:gd name="T5" fmla="*/ 8 h 8"/>
                      <a:gd name="T6" fmla="*/ 1 w 1"/>
                      <a:gd name="T7" fmla="*/ 8 h 8"/>
                      <a:gd name="T8" fmla="*/ 0 w 1"/>
                      <a:gd name="T9" fmla="*/ 0 h 8"/>
                      <a:gd name="T10" fmla="*/ 0 60000 65536"/>
                      <a:gd name="T11" fmla="*/ 0 60000 65536"/>
                      <a:gd name="T12" fmla="*/ 0 60000 65536"/>
                      <a:gd name="T13" fmla="*/ 0 60000 65536"/>
                      <a:gd name="T14" fmla="*/ 0 60000 65536"/>
                      <a:gd name="T15" fmla="*/ 0 w 1"/>
                      <a:gd name="T16" fmla="*/ 0 h 8"/>
                      <a:gd name="T17" fmla="*/ 1 w 1"/>
                      <a:gd name="T18" fmla="*/ 8 h 8"/>
                    </a:gdLst>
                    <a:ahLst/>
                    <a:cxnLst>
                      <a:cxn ang="T10">
                        <a:pos x="T0" y="T1"/>
                      </a:cxn>
                      <a:cxn ang="T11">
                        <a:pos x="T2" y="T3"/>
                      </a:cxn>
                      <a:cxn ang="T12">
                        <a:pos x="T4" y="T5"/>
                      </a:cxn>
                      <a:cxn ang="T13">
                        <a:pos x="T6" y="T7"/>
                      </a:cxn>
                      <a:cxn ang="T14">
                        <a:pos x="T8" y="T9"/>
                      </a:cxn>
                    </a:cxnLst>
                    <a:rect l="T15" t="T16" r="T17" b="T18"/>
                    <a:pathLst>
                      <a:path w="1" h="8">
                        <a:moveTo>
                          <a:pt x="0" y="0"/>
                        </a:moveTo>
                        <a:lnTo>
                          <a:pt x="1" y="0"/>
                        </a:lnTo>
                        <a:lnTo>
                          <a:pt x="0" y="8"/>
                        </a:lnTo>
                        <a:lnTo>
                          <a:pt x="1"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9" name="Rectangle 318"/>
                  <p:cNvSpPr>
                    <a:spLocks noChangeArrowheads="1"/>
                  </p:cNvSpPr>
                  <p:nvPr/>
                </p:nvSpPr>
                <p:spPr bwMode="gray">
                  <a:xfrm>
                    <a:off x="6049" y="2215"/>
                    <a:ext cx="53" cy="8"/>
                  </a:xfrm>
                  <a:prstGeom prst="rect">
                    <a:avLst/>
                  </a:prstGeom>
                  <a:solidFill>
                    <a:srgbClr val="EC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0" name="Freeform 319"/>
                  <p:cNvSpPr>
                    <a:spLocks/>
                  </p:cNvSpPr>
                  <p:nvPr/>
                </p:nvSpPr>
                <p:spPr bwMode="gray">
                  <a:xfrm>
                    <a:off x="6045" y="2215"/>
                    <a:ext cx="8" cy="8"/>
                  </a:xfrm>
                  <a:custGeom>
                    <a:avLst/>
                    <a:gdLst>
                      <a:gd name="T0" fmla="*/ 0 w 8"/>
                      <a:gd name="T1" fmla="*/ 4 h 8"/>
                      <a:gd name="T2" fmla="*/ 0 w 8"/>
                      <a:gd name="T3" fmla="*/ 8 h 8"/>
                      <a:gd name="T4" fmla="*/ 4 w 8"/>
                      <a:gd name="T5" fmla="*/ 8 h 8"/>
                      <a:gd name="T6" fmla="*/ 4 w 8"/>
                      <a:gd name="T7" fmla="*/ 0 h 8"/>
                      <a:gd name="T8" fmla="*/ 8 w 8"/>
                      <a:gd name="T9" fmla="*/ 4 h 8"/>
                      <a:gd name="T10" fmla="*/ 0 w 8"/>
                      <a:gd name="T11" fmla="*/ 4 h 8"/>
                      <a:gd name="T12" fmla="*/ 0 60000 65536"/>
                      <a:gd name="T13" fmla="*/ 0 60000 65536"/>
                      <a:gd name="T14" fmla="*/ 0 60000 65536"/>
                      <a:gd name="T15" fmla="*/ 0 60000 65536"/>
                      <a:gd name="T16" fmla="*/ 0 60000 65536"/>
                      <a:gd name="T17" fmla="*/ 0 60000 65536"/>
                      <a:gd name="T18" fmla="*/ 0 w 8"/>
                      <a:gd name="T19" fmla="*/ 0 h 8"/>
                      <a:gd name="T20" fmla="*/ 8 w 8"/>
                      <a:gd name="T21" fmla="*/ 8 h 8"/>
                    </a:gdLst>
                    <a:ahLst/>
                    <a:cxnLst>
                      <a:cxn ang="T12">
                        <a:pos x="T0" y="T1"/>
                      </a:cxn>
                      <a:cxn ang="T13">
                        <a:pos x="T2" y="T3"/>
                      </a:cxn>
                      <a:cxn ang="T14">
                        <a:pos x="T4" y="T5"/>
                      </a:cxn>
                      <a:cxn ang="T15">
                        <a:pos x="T6" y="T7"/>
                      </a:cxn>
                      <a:cxn ang="T16">
                        <a:pos x="T8" y="T9"/>
                      </a:cxn>
                      <a:cxn ang="T17">
                        <a:pos x="T10" y="T11"/>
                      </a:cxn>
                    </a:cxnLst>
                    <a:rect l="T18" t="T19" r="T20" b="T21"/>
                    <a:pathLst>
                      <a:path w="8" h="8">
                        <a:moveTo>
                          <a:pt x="0" y="4"/>
                        </a:moveTo>
                        <a:lnTo>
                          <a:pt x="0" y="8"/>
                        </a:lnTo>
                        <a:lnTo>
                          <a:pt x="4" y="8"/>
                        </a:lnTo>
                        <a:lnTo>
                          <a:pt x="4" y="0"/>
                        </a:lnTo>
                        <a:lnTo>
                          <a:pt x="8" y="4"/>
                        </a:lnTo>
                        <a:lnTo>
                          <a:pt x="0" y="4"/>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1" name="Freeform 320"/>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4 h 27"/>
                      <a:gd name="T12" fmla="*/ 16 w 26"/>
                      <a:gd name="T13" fmla="*/ 2 h 27"/>
                      <a:gd name="T14" fmla="*/ 21 w 26"/>
                      <a:gd name="T15" fmla="*/ 0 h 27"/>
                      <a:gd name="T16" fmla="*/ 26 w 26"/>
                      <a:gd name="T17" fmla="*/ 0 h 27"/>
                      <a:gd name="T18" fmla="*/ 26 w 26"/>
                      <a:gd name="T19" fmla="*/ 8 h 27"/>
                      <a:gd name="T20" fmla="*/ 22 w 26"/>
                      <a:gd name="T21" fmla="*/ 8 h 27"/>
                      <a:gd name="T22" fmla="*/ 19 w 26"/>
                      <a:gd name="T23" fmla="*/ 9 h 27"/>
                      <a:gd name="T24" fmla="*/ 16 w 26"/>
                      <a:gd name="T25" fmla="*/ 11 h 27"/>
                      <a:gd name="T26" fmla="*/ 13 w 26"/>
                      <a:gd name="T27" fmla="*/ 13 h 27"/>
                      <a:gd name="T28" fmla="*/ 11 w 26"/>
                      <a:gd name="T29" fmla="*/ 16 h 27"/>
                      <a:gd name="T30" fmla="*/ 9 w 26"/>
                      <a:gd name="T31" fmla="*/ 20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4"/>
                        </a:lnTo>
                        <a:lnTo>
                          <a:pt x="16" y="2"/>
                        </a:lnTo>
                        <a:lnTo>
                          <a:pt x="21" y="0"/>
                        </a:lnTo>
                        <a:lnTo>
                          <a:pt x="26" y="0"/>
                        </a:lnTo>
                        <a:lnTo>
                          <a:pt x="26" y="8"/>
                        </a:lnTo>
                        <a:lnTo>
                          <a:pt x="22" y="8"/>
                        </a:lnTo>
                        <a:lnTo>
                          <a:pt x="19" y="9"/>
                        </a:lnTo>
                        <a:lnTo>
                          <a:pt x="16" y="11"/>
                        </a:lnTo>
                        <a:lnTo>
                          <a:pt x="13" y="13"/>
                        </a:lnTo>
                        <a:lnTo>
                          <a:pt x="11" y="16"/>
                        </a:lnTo>
                        <a:lnTo>
                          <a:pt x="9" y="20"/>
                        </a:lnTo>
                        <a:lnTo>
                          <a:pt x="8" y="23"/>
                        </a:lnTo>
                        <a:lnTo>
                          <a:pt x="7"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2" name="Freeform 321"/>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3" name="Freeform 322"/>
                  <p:cNvSpPr>
                    <a:spLocks/>
                  </p:cNvSpPr>
                  <p:nvPr/>
                </p:nvSpPr>
                <p:spPr bwMode="gray">
                  <a:xfrm>
                    <a:off x="6124" y="2192"/>
                    <a:ext cx="27" cy="27"/>
                  </a:xfrm>
                  <a:custGeom>
                    <a:avLst/>
                    <a:gdLst>
                      <a:gd name="T0" fmla="*/ 0 w 27"/>
                      <a:gd name="T1" fmla="*/ 0 h 27"/>
                      <a:gd name="T2" fmla="*/ 6 w 27"/>
                      <a:gd name="T3" fmla="*/ 0 h 27"/>
                      <a:gd name="T4" fmla="*/ 10 w 27"/>
                      <a:gd name="T5" fmla="*/ 2 h 27"/>
                      <a:gd name="T6" fmla="*/ 13 w 27"/>
                      <a:gd name="T7" fmla="*/ 3 h 27"/>
                      <a:gd name="T8" fmla="*/ 16 w 27"/>
                      <a:gd name="T9" fmla="*/ 5 h 27"/>
                      <a:gd name="T10" fmla="*/ 19 w 27"/>
                      <a:gd name="T11" fmla="*/ 8 h 27"/>
                      <a:gd name="T12" fmla="*/ 23 w 27"/>
                      <a:gd name="T13" fmla="*/ 12 h 27"/>
                      <a:gd name="T14" fmla="*/ 25 w 27"/>
                      <a:gd name="T15" fmla="*/ 16 h 27"/>
                      <a:gd name="T16" fmla="*/ 27 w 27"/>
                      <a:gd name="T17" fmla="*/ 21 h 27"/>
                      <a:gd name="T18" fmla="*/ 27 w 27"/>
                      <a:gd name="T19" fmla="*/ 27 h 27"/>
                      <a:gd name="T20" fmla="*/ 19 w 27"/>
                      <a:gd name="T21" fmla="*/ 27 h 27"/>
                      <a:gd name="T22" fmla="*/ 19 w 27"/>
                      <a:gd name="T23" fmla="*/ 23 h 27"/>
                      <a:gd name="T24" fmla="*/ 18 w 27"/>
                      <a:gd name="T25" fmla="*/ 20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8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0"/>
                        </a:lnTo>
                        <a:lnTo>
                          <a:pt x="10" y="2"/>
                        </a:lnTo>
                        <a:lnTo>
                          <a:pt x="13" y="3"/>
                        </a:lnTo>
                        <a:lnTo>
                          <a:pt x="16" y="5"/>
                        </a:lnTo>
                        <a:lnTo>
                          <a:pt x="19" y="8"/>
                        </a:lnTo>
                        <a:lnTo>
                          <a:pt x="23" y="12"/>
                        </a:lnTo>
                        <a:lnTo>
                          <a:pt x="25" y="16"/>
                        </a:lnTo>
                        <a:lnTo>
                          <a:pt x="27" y="21"/>
                        </a:lnTo>
                        <a:lnTo>
                          <a:pt x="27" y="27"/>
                        </a:lnTo>
                        <a:lnTo>
                          <a:pt x="19" y="27"/>
                        </a:lnTo>
                        <a:lnTo>
                          <a:pt x="19" y="23"/>
                        </a:lnTo>
                        <a:lnTo>
                          <a:pt x="18" y="20"/>
                        </a:lnTo>
                        <a:lnTo>
                          <a:pt x="16" y="16"/>
                        </a:lnTo>
                        <a:lnTo>
                          <a:pt x="14" y="13"/>
                        </a:lnTo>
                        <a:lnTo>
                          <a:pt x="11" y="11"/>
                        </a:lnTo>
                        <a:lnTo>
                          <a:pt x="9" y="10"/>
                        </a:lnTo>
                        <a:lnTo>
                          <a:pt x="8" y="9"/>
                        </a:lnTo>
                        <a:lnTo>
                          <a:pt x="4" y="8"/>
                        </a:ln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4" name="Freeform 323"/>
                  <p:cNvSpPr>
                    <a:spLocks/>
                  </p:cNvSpPr>
                  <p:nvPr/>
                </p:nvSpPr>
                <p:spPr bwMode="gray">
                  <a:xfrm>
                    <a:off x="6124" y="2192"/>
                    <a:ext cx="1" cy="8"/>
                  </a:xfrm>
                  <a:custGeom>
                    <a:avLst/>
                    <a:gdLst>
                      <a:gd name="T0" fmla="*/ 0 w 1"/>
                      <a:gd name="T1" fmla="*/ 0 h 8"/>
                      <a:gd name="T2" fmla="*/ 0 w 1"/>
                      <a:gd name="T3" fmla="*/ 8 h 8"/>
                      <a:gd name="T4" fmla="*/ 0 w 1"/>
                      <a:gd name="T5" fmla="*/ 0 h 8"/>
                      <a:gd name="T6" fmla="*/ 0 60000 65536"/>
                      <a:gd name="T7" fmla="*/ 0 60000 65536"/>
                      <a:gd name="T8" fmla="*/ 0 60000 65536"/>
                      <a:gd name="T9" fmla="*/ 0 w 1"/>
                      <a:gd name="T10" fmla="*/ 0 h 8"/>
                      <a:gd name="T11" fmla="*/ 1 w 1"/>
                      <a:gd name="T12" fmla="*/ 8 h 8"/>
                    </a:gdLst>
                    <a:ahLst/>
                    <a:cxnLst>
                      <a:cxn ang="T6">
                        <a:pos x="T0" y="T1"/>
                      </a:cxn>
                      <a:cxn ang="T7">
                        <a:pos x="T2" y="T3"/>
                      </a:cxn>
                      <a:cxn ang="T8">
                        <a:pos x="T4" y="T5"/>
                      </a:cxn>
                    </a:cxnLst>
                    <a:rect l="T9" t="T10" r="T11" b="T12"/>
                    <a:pathLst>
                      <a:path w="1" h="8">
                        <a:moveTo>
                          <a:pt x="0" y="0"/>
                        </a:move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5" name="Freeform 324"/>
                  <p:cNvSpPr>
                    <a:spLocks/>
                  </p:cNvSpPr>
                  <p:nvPr/>
                </p:nvSpPr>
                <p:spPr bwMode="gray">
                  <a:xfrm>
                    <a:off x="6124" y="2219"/>
                    <a:ext cx="27" cy="27"/>
                  </a:xfrm>
                  <a:custGeom>
                    <a:avLst/>
                    <a:gdLst>
                      <a:gd name="T0" fmla="*/ 27 w 27"/>
                      <a:gd name="T1" fmla="*/ 0 h 27"/>
                      <a:gd name="T2" fmla="*/ 27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7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0 h 27"/>
                      <a:gd name="T32" fmla="*/ 17 w 27"/>
                      <a:gd name="T33" fmla="*/ 9 h 27"/>
                      <a:gd name="T34" fmla="*/ 18 w 27"/>
                      <a:gd name="T35" fmla="*/ 8 h 27"/>
                      <a:gd name="T36" fmla="*/ 19 w 27"/>
                      <a:gd name="T37" fmla="*/ 4 h 27"/>
                      <a:gd name="T38" fmla="*/ 19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7" y="5"/>
                        </a:lnTo>
                        <a:lnTo>
                          <a:pt x="25" y="10"/>
                        </a:lnTo>
                        <a:lnTo>
                          <a:pt x="24" y="13"/>
                        </a:lnTo>
                        <a:lnTo>
                          <a:pt x="22" y="15"/>
                        </a:lnTo>
                        <a:lnTo>
                          <a:pt x="19" y="19"/>
                        </a:lnTo>
                        <a:lnTo>
                          <a:pt x="15" y="22"/>
                        </a:lnTo>
                        <a:lnTo>
                          <a:pt x="11" y="25"/>
                        </a:lnTo>
                        <a:lnTo>
                          <a:pt x="6" y="27"/>
                        </a:lnTo>
                        <a:lnTo>
                          <a:pt x="1" y="27"/>
                        </a:lnTo>
                        <a:lnTo>
                          <a:pt x="0" y="19"/>
                        </a:lnTo>
                        <a:lnTo>
                          <a:pt x="4" y="19"/>
                        </a:lnTo>
                        <a:lnTo>
                          <a:pt x="7" y="18"/>
                        </a:lnTo>
                        <a:lnTo>
                          <a:pt x="11" y="16"/>
                        </a:lnTo>
                        <a:lnTo>
                          <a:pt x="14" y="13"/>
                        </a:lnTo>
                        <a:lnTo>
                          <a:pt x="16" y="10"/>
                        </a:lnTo>
                        <a:lnTo>
                          <a:pt x="17" y="9"/>
                        </a:lnTo>
                        <a:lnTo>
                          <a:pt x="18" y="8"/>
                        </a:lnTo>
                        <a:lnTo>
                          <a:pt x="19" y="4"/>
                        </a:lnTo>
                        <a:lnTo>
                          <a:pt x="19" y="0"/>
                        </a:lnTo>
                        <a:lnTo>
                          <a:pt x="27"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6" name="Freeform 325"/>
                  <p:cNvSpPr>
                    <a:spLocks/>
                  </p:cNvSpPr>
                  <p:nvPr/>
                </p:nvSpPr>
                <p:spPr bwMode="gray">
                  <a:xfrm>
                    <a:off x="6143" y="2219"/>
                    <a:ext cx="8" cy="1"/>
                  </a:xfrm>
                  <a:custGeom>
                    <a:avLst/>
                    <a:gdLst>
                      <a:gd name="T0" fmla="*/ 8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8" y="0"/>
                        </a:moveTo>
                        <a:lnTo>
                          <a:pt x="0" y="0"/>
                        </a:lnTo>
                        <a:lnTo>
                          <a:pt x="8"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7" name="Oval 326"/>
                  <p:cNvSpPr>
                    <a:spLocks noChangeArrowheads="1"/>
                  </p:cNvSpPr>
                  <p:nvPr/>
                </p:nvSpPr>
                <p:spPr bwMode="gray">
                  <a:xfrm>
                    <a:off x="6120"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8" name="Oval 327"/>
                  <p:cNvSpPr>
                    <a:spLocks noChangeArrowheads="1"/>
                  </p:cNvSpPr>
                  <p:nvPr/>
                </p:nvSpPr>
                <p:spPr bwMode="gray">
                  <a:xfrm>
                    <a:off x="6022"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9" name="Freeform 328"/>
                  <p:cNvSpPr>
                    <a:spLocks/>
                  </p:cNvSpPr>
                  <p:nvPr/>
                </p:nvSpPr>
                <p:spPr bwMode="gray">
                  <a:xfrm>
                    <a:off x="5999" y="2218"/>
                    <a:ext cx="27" cy="28"/>
                  </a:xfrm>
                  <a:custGeom>
                    <a:avLst/>
                    <a:gdLst>
                      <a:gd name="T0" fmla="*/ 26 w 27"/>
                      <a:gd name="T1" fmla="*/ 28 h 28"/>
                      <a:gd name="T2" fmla="*/ 21 w 27"/>
                      <a:gd name="T3" fmla="*/ 27 h 28"/>
                      <a:gd name="T4" fmla="*/ 16 w 27"/>
                      <a:gd name="T5" fmla="*/ 26 h 28"/>
                      <a:gd name="T6" fmla="*/ 14 w 27"/>
                      <a:gd name="T7" fmla="*/ 24 h 28"/>
                      <a:gd name="T8" fmla="*/ 11 w 27"/>
                      <a:gd name="T9" fmla="*/ 23 h 28"/>
                      <a:gd name="T10" fmla="*/ 7 w 27"/>
                      <a:gd name="T11" fmla="*/ 20 h 28"/>
                      <a:gd name="T12" fmla="*/ 4 w 27"/>
                      <a:gd name="T13" fmla="*/ 16 h 28"/>
                      <a:gd name="T14" fmla="*/ 2 w 27"/>
                      <a:gd name="T15" fmla="*/ 11 h 28"/>
                      <a:gd name="T16" fmla="*/ 0 w 27"/>
                      <a:gd name="T17" fmla="*/ 6 h 28"/>
                      <a:gd name="T18" fmla="*/ 0 w 27"/>
                      <a:gd name="T19" fmla="*/ 1 h 28"/>
                      <a:gd name="T20" fmla="*/ 7 w 27"/>
                      <a:gd name="T21" fmla="*/ 0 h 28"/>
                      <a:gd name="T22" fmla="*/ 7 w 27"/>
                      <a:gd name="T23" fmla="*/ 5 h 28"/>
                      <a:gd name="T24" fmla="*/ 8 w 27"/>
                      <a:gd name="T25" fmla="*/ 8 h 28"/>
                      <a:gd name="T26" fmla="*/ 10 w 27"/>
                      <a:gd name="T27" fmla="*/ 12 h 28"/>
                      <a:gd name="T28" fmla="*/ 13 w 27"/>
                      <a:gd name="T29" fmla="*/ 14 h 28"/>
                      <a:gd name="T30" fmla="*/ 16 w 27"/>
                      <a:gd name="T31" fmla="*/ 17 h 28"/>
                      <a:gd name="T32" fmla="*/ 17 w 27"/>
                      <a:gd name="T33" fmla="*/ 18 h 28"/>
                      <a:gd name="T34" fmla="*/ 19 w 27"/>
                      <a:gd name="T35" fmla="*/ 19 h 28"/>
                      <a:gd name="T36" fmla="*/ 23 w 27"/>
                      <a:gd name="T37" fmla="*/ 20 h 28"/>
                      <a:gd name="T38" fmla="*/ 27 w 27"/>
                      <a:gd name="T39" fmla="*/ 20 h 28"/>
                      <a:gd name="T40" fmla="*/ 26 w 27"/>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8"/>
                      <a:gd name="T65" fmla="*/ 27 w 27"/>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8">
                        <a:moveTo>
                          <a:pt x="26" y="28"/>
                        </a:moveTo>
                        <a:lnTo>
                          <a:pt x="21" y="27"/>
                        </a:lnTo>
                        <a:lnTo>
                          <a:pt x="16" y="26"/>
                        </a:lnTo>
                        <a:lnTo>
                          <a:pt x="14" y="24"/>
                        </a:lnTo>
                        <a:lnTo>
                          <a:pt x="11" y="23"/>
                        </a:lnTo>
                        <a:lnTo>
                          <a:pt x="7" y="20"/>
                        </a:lnTo>
                        <a:lnTo>
                          <a:pt x="4" y="16"/>
                        </a:lnTo>
                        <a:lnTo>
                          <a:pt x="2" y="11"/>
                        </a:lnTo>
                        <a:lnTo>
                          <a:pt x="0" y="6"/>
                        </a:lnTo>
                        <a:lnTo>
                          <a:pt x="0" y="1"/>
                        </a:lnTo>
                        <a:lnTo>
                          <a:pt x="7" y="0"/>
                        </a:lnTo>
                        <a:lnTo>
                          <a:pt x="7" y="5"/>
                        </a:lnTo>
                        <a:lnTo>
                          <a:pt x="8" y="8"/>
                        </a:lnTo>
                        <a:lnTo>
                          <a:pt x="10" y="12"/>
                        </a:lnTo>
                        <a:lnTo>
                          <a:pt x="13" y="14"/>
                        </a:lnTo>
                        <a:lnTo>
                          <a:pt x="16" y="17"/>
                        </a:lnTo>
                        <a:lnTo>
                          <a:pt x="17" y="18"/>
                        </a:lnTo>
                        <a:lnTo>
                          <a:pt x="19" y="19"/>
                        </a:lnTo>
                        <a:lnTo>
                          <a:pt x="23" y="20"/>
                        </a:lnTo>
                        <a:lnTo>
                          <a:pt x="27" y="20"/>
                        </a:lnTo>
                        <a:lnTo>
                          <a:pt x="26" y="2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0" name="Freeform 329"/>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4 w 27"/>
                      <a:gd name="T9" fmla="*/ 12 h 27"/>
                      <a:gd name="T10" fmla="*/ 7 w 27"/>
                      <a:gd name="T11" fmla="*/ 8 h 27"/>
                      <a:gd name="T12" fmla="*/ 11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9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4" y="12"/>
                        </a:lnTo>
                        <a:lnTo>
                          <a:pt x="7" y="8"/>
                        </a:lnTo>
                        <a:lnTo>
                          <a:pt x="11" y="5"/>
                        </a:lnTo>
                        <a:lnTo>
                          <a:pt x="16" y="2"/>
                        </a:lnTo>
                        <a:lnTo>
                          <a:pt x="21" y="1"/>
                        </a:lnTo>
                        <a:lnTo>
                          <a:pt x="26" y="0"/>
                        </a:lnTo>
                        <a:lnTo>
                          <a:pt x="27" y="7"/>
                        </a:lnTo>
                        <a:lnTo>
                          <a:pt x="23" y="8"/>
                        </a:lnTo>
                        <a:lnTo>
                          <a:pt x="19" y="9"/>
                        </a:lnTo>
                        <a:lnTo>
                          <a:pt x="16" y="11"/>
                        </a:lnTo>
                        <a:lnTo>
                          <a:pt x="13" y="13"/>
                        </a:lnTo>
                        <a:lnTo>
                          <a:pt x="10" y="16"/>
                        </a:lnTo>
                        <a:lnTo>
                          <a:pt x="9" y="18"/>
                        </a:lnTo>
                        <a:lnTo>
                          <a:pt x="9" y="19"/>
                        </a:lnTo>
                        <a:lnTo>
                          <a:pt x="7"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1" name="Freeform 330"/>
                  <p:cNvSpPr>
                    <a:spLocks/>
                  </p:cNvSpPr>
                  <p:nvPr/>
                </p:nvSpPr>
                <p:spPr bwMode="gray">
                  <a:xfrm>
                    <a:off x="5999" y="2218"/>
                    <a:ext cx="7" cy="1"/>
                  </a:xfrm>
                  <a:custGeom>
                    <a:avLst/>
                    <a:gdLst>
                      <a:gd name="T0" fmla="*/ 0 w 7"/>
                      <a:gd name="T1" fmla="*/ 1 h 1"/>
                      <a:gd name="T2" fmla="*/ 0 w 7"/>
                      <a:gd name="T3" fmla="*/ 0 h 1"/>
                      <a:gd name="T4" fmla="*/ 7 w 7"/>
                      <a:gd name="T5" fmla="*/ 1 h 1"/>
                      <a:gd name="T6" fmla="*/ 7 w 7"/>
                      <a:gd name="T7" fmla="*/ 0 h 1"/>
                      <a:gd name="T8" fmla="*/ 0 w 7"/>
                      <a:gd name="T9" fmla="*/ 1 h 1"/>
                      <a:gd name="T10" fmla="*/ 0 60000 65536"/>
                      <a:gd name="T11" fmla="*/ 0 60000 65536"/>
                      <a:gd name="T12" fmla="*/ 0 60000 65536"/>
                      <a:gd name="T13" fmla="*/ 0 60000 65536"/>
                      <a:gd name="T14" fmla="*/ 0 60000 65536"/>
                      <a:gd name="T15" fmla="*/ 0 w 7"/>
                      <a:gd name="T16" fmla="*/ 0 h 1"/>
                      <a:gd name="T17" fmla="*/ 7 w 7"/>
                      <a:gd name="T18" fmla="*/ 1 h 1"/>
                    </a:gdLst>
                    <a:ahLst/>
                    <a:cxnLst>
                      <a:cxn ang="T10">
                        <a:pos x="T0" y="T1"/>
                      </a:cxn>
                      <a:cxn ang="T11">
                        <a:pos x="T2" y="T3"/>
                      </a:cxn>
                      <a:cxn ang="T12">
                        <a:pos x="T4" y="T5"/>
                      </a:cxn>
                      <a:cxn ang="T13">
                        <a:pos x="T6" y="T7"/>
                      </a:cxn>
                      <a:cxn ang="T14">
                        <a:pos x="T8" y="T9"/>
                      </a:cxn>
                    </a:cxnLst>
                    <a:rect l="T15" t="T16" r="T17" b="T18"/>
                    <a:pathLst>
                      <a:path w="7" h="1">
                        <a:moveTo>
                          <a:pt x="0" y="1"/>
                        </a:moveTo>
                        <a:lnTo>
                          <a:pt x="0" y="0"/>
                        </a:lnTo>
                        <a:lnTo>
                          <a:pt x="7" y="1"/>
                        </a:lnTo>
                        <a:lnTo>
                          <a:pt x="7" y="0"/>
                        </a:lnTo>
                        <a:lnTo>
                          <a:pt x="0" y="1"/>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2" name="Freeform 33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6 w 27"/>
                      <a:gd name="T9" fmla="*/ 5 h 27"/>
                      <a:gd name="T10" fmla="*/ 19 w 27"/>
                      <a:gd name="T11" fmla="*/ 8 h 27"/>
                      <a:gd name="T12" fmla="*/ 23 w 27"/>
                      <a:gd name="T13" fmla="*/ 12 h 27"/>
                      <a:gd name="T14" fmla="*/ 25 w 27"/>
                      <a:gd name="T15" fmla="*/ 17 h 27"/>
                      <a:gd name="T16" fmla="*/ 27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10 w 27"/>
                      <a:gd name="T33" fmla="*/ 10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6" y="5"/>
                        </a:lnTo>
                        <a:lnTo>
                          <a:pt x="19" y="8"/>
                        </a:lnTo>
                        <a:lnTo>
                          <a:pt x="23" y="12"/>
                        </a:lnTo>
                        <a:lnTo>
                          <a:pt x="25" y="17"/>
                        </a:lnTo>
                        <a:lnTo>
                          <a:pt x="27" y="21"/>
                        </a:lnTo>
                        <a:lnTo>
                          <a:pt x="27" y="27"/>
                        </a:lnTo>
                        <a:lnTo>
                          <a:pt x="20" y="27"/>
                        </a:lnTo>
                        <a:lnTo>
                          <a:pt x="19" y="23"/>
                        </a:lnTo>
                        <a:lnTo>
                          <a:pt x="18" y="19"/>
                        </a:lnTo>
                        <a:lnTo>
                          <a:pt x="16" y="16"/>
                        </a:lnTo>
                        <a:lnTo>
                          <a:pt x="14" y="13"/>
                        </a:lnTo>
                        <a:lnTo>
                          <a:pt x="11" y="11"/>
                        </a:lnTo>
                        <a:lnTo>
                          <a:pt x="10" y="10"/>
                        </a:lnTo>
                        <a:lnTo>
                          <a:pt x="8" y="9"/>
                        </a:lnTo>
                        <a:lnTo>
                          <a:pt x="4" y="8"/>
                        </a:lnTo>
                        <a:lnTo>
                          <a:pt x="0" y="7"/>
                        </a:lnTo>
                        <a:lnTo>
                          <a:pt x="1"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3" name="Freeform 33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4" name="Rectangle 333"/>
                  <p:cNvSpPr>
                    <a:spLocks noChangeArrowheads="1"/>
                  </p:cNvSpPr>
                  <p:nvPr/>
                </p:nvSpPr>
                <p:spPr bwMode="gray">
                  <a:xfrm>
                    <a:off x="6049" y="2215"/>
                    <a:ext cx="53" cy="8"/>
                  </a:xfrm>
                  <a:prstGeom prst="rect">
                    <a:avLst/>
                  </a:prstGeom>
                  <a:solidFill>
                    <a:srgbClr val="EEF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35" name="Freeform 334"/>
                  <p:cNvSpPr>
                    <a:spLocks/>
                  </p:cNvSpPr>
                  <p:nvPr/>
                </p:nvSpPr>
                <p:spPr bwMode="gray">
                  <a:xfrm>
                    <a:off x="6045" y="2215"/>
                    <a:ext cx="7" cy="8"/>
                  </a:xfrm>
                  <a:custGeom>
                    <a:avLst/>
                    <a:gdLst>
                      <a:gd name="T0" fmla="*/ 0 w 7"/>
                      <a:gd name="T1" fmla="*/ 4 h 8"/>
                      <a:gd name="T2" fmla="*/ 0 w 7"/>
                      <a:gd name="T3" fmla="*/ 8 h 8"/>
                      <a:gd name="T4" fmla="*/ 4 w 7"/>
                      <a:gd name="T5" fmla="*/ 8 h 8"/>
                      <a:gd name="T6" fmla="*/ 4 w 7"/>
                      <a:gd name="T7" fmla="*/ 0 h 8"/>
                      <a:gd name="T8" fmla="*/ 7 w 7"/>
                      <a:gd name="T9" fmla="*/ 4 h 8"/>
                      <a:gd name="T10" fmla="*/ 0 w 7"/>
                      <a:gd name="T11" fmla="*/ 4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0" y="4"/>
                        </a:moveTo>
                        <a:lnTo>
                          <a:pt x="0" y="8"/>
                        </a:lnTo>
                        <a:lnTo>
                          <a:pt x="4" y="8"/>
                        </a:lnTo>
                        <a:lnTo>
                          <a:pt x="4" y="0"/>
                        </a:lnTo>
                        <a:lnTo>
                          <a:pt x="7" y="4"/>
                        </a:lnTo>
                        <a:lnTo>
                          <a:pt x="0" y="4"/>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6" name="Freeform 335"/>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5"/>
                        </a:lnTo>
                        <a:lnTo>
                          <a:pt x="16" y="2"/>
                        </a:lnTo>
                        <a:lnTo>
                          <a:pt x="21" y="1"/>
                        </a:lnTo>
                        <a:lnTo>
                          <a:pt x="26" y="0"/>
                        </a:lnTo>
                        <a:lnTo>
                          <a:pt x="26" y="7"/>
                        </a:lnTo>
                        <a:lnTo>
                          <a:pt x="22" y="8"/>
                        </a:lnTo>
                        <a:lnTo>
                          <a:pt x="19" y="9"/>
                        </a:lnTo>
                        <a:lnTo>
                          <a:pt x="15" y="11"/>
                        </a:lnTo>
                        <a:lnTo>
                          <a:pt x="13" y="13"/>
                        </a:lnTo>
                        <a:lnTo>
                          <a:pt x="10" y="16"/>
                        </a:lnTo>
                        <a:lnTo>
                          <a:pt x="9" y="19"/>
                        </a:lnTo>
                        <a:lnTo>
                          <a:pt x="8"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7" name="Freeform 336"/>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8" name="Freeform 33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1"/>
                        </a:lnTo>
                        <a:lnTo>
                          <a:pt x="9" y="10"/>
                        </a:lnTo>
                        <a:lnTo>
                          <a:pt x="8" y="9"/>
                        </a:lnTo>
                        <a:lnTo>
                          <a:pt x="4" y="8"/>
                        </a:ln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9" name="Freeform 33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0" name="Freeform 339"/>
                  <p:cNvSpPr>
                    <a:spLocks/>
                  </p:cNvSpPr>
                  <p:nvPr/>
                </p:nvSpPr>
                <p:spPr bwMode="gray">
                  <a:xfrm>
                    <a:off x="6124" y="2219"/>
                    <a:ext cx="27" cy="27"/>
                  </a:xfrm>
                  <a:custGeom>
                    <a:avLst/>
                    <a:gdLst>
                      <a:gd name="T0" fmla="*/ 27 w 27"/>
                      <a:gd name="T1" fmla="*/ 0 h 27"/>
                      <a:gd name="T2" fmla="*/ 26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6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1 h 27"/>
                      <a:gd name="T32" fmla="*/ 17 w 27"/>
                      <a:gd name="T33" fmla="*/ 9 h 27"/>
                      <a:gd name="T34" fmla="*/ 18 w 27"/>
                      <a:gd name="T35" fmla="*/ 8 h 27"/>
                      <a:gd name="T36" fmla="*/ 19 w 27"/>
                      <a:gd name="T37" fmla="*/ 4 h 27"/>
                      <a:gd name="T38" fmla="*/ 20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6" y="5"/>
                        </a:lnTo>
                        <a:lnTo>
                          <a:pt x="25" y="10"/>
                        </a:lnTo>
                        <a:lnTo>
                          <a:pt x="24" y="13"/>
                        </a:lnTo>
                        <a:lnTo>
                          <a:pt x="22" y="15"/>
                        </a:lnTo>
                        <a:lnTo>
                          <a:pt x="19" y="19"/>
                        </a:lnTo>
                        <a:lnTo>
                          <a:pt x="15" y="22"/>
                        </a:lnTo>
                        <a:lnTo>
                          <a:pt x="11" y="25"/>
                        </a:lnTo>
                        <a:lnTo>
                          <a:pt x="6" y="26"/>
                        </a:lnTo>
                        <a:lnTo>
                          <a:pt x="1" y="27"/>
                        </a:lnTo>
                        <a:lnTo>
                          <a:pt x="0" y="19"/>
                        </a:lnTo>
                        <a:lnTo>
                          <a:pt x="4" y="19"/>
                        </a:lnTo>
                        <a:lnTo>
                          <a:pt x="7" y="18"/>
                        </a:lnTo>
                        <a:lnTo>
                          <a:pt x="11" y="16"/>
                        </a:lnTo>
                        <a:lnTo>
                          <a:pt x="14" y="13"/>
                        </a:lnTo>
                        <a:lnTo>
                          <a:pt x="16" y="11"/>
                        </a:lnTo>
                        <a:lnTo>
                          <a:pt x="17" y="9"/>
                        </a:lnTo>
                        <a:lnTo>
                          <a:pt x="18" y="8"/>
                        </a:lnTo>
                        <a:lnTo>
                          <a:pt x="19" y="4"/>
                        </a:lnTo>
                        <a:lnTo>
                          <a:pt x="20" y="0"/>
                        </a:lnTo>
                        <a:lnTo>
                          <a:pt x="2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1" name="Freeform 34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2" name="Oval 341"/>
                  <p:cNvSpPr>
                    <a:spLocks noChangeArrowheads="1"/>
                  </p:cNvSpPr>
                  <p:nvPr/>
                </p:nvSpPr>
                <p:spPr bwMode="gray">
                  <a:xfrm>
                    <a:off x="6120" y="2238"/>
                    <a:ext cx="8"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3" name="Oval 342"/>
                  <p:cNvSpPr>
                    <a:spLocks noChangeArrowheads="1"/>
                  </p:cNvSpPr>
                  <p:nvPr/>
                </p:nvSpPr>
                <p:spPr bwMode="gray">
                  <a:xfrm>
                    <a:off x="6022" y="2238"/>
                    <a:ext cx="7"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4" name="Freeform 34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1 w 27"/>
                      <a:gd name="T9" fmla="*/ 22 h 26"/>
                      <a:gd name="T10" fmla="*/ 8 w 27"/>
                      <a:gd name="T11" fmla="*/ 19 h 26"/>
                      <a:gd name="T12" fmla="*/ 4 w 27"/>
                      <a:gd name="T13" fmla="*/ 15 h 26"/>
                      <a:gd name="T14" fmla="*/ 2 w 27"/>
                      <a:gd name="T15" fmla="*/ 10 h 26"/>
                      <a:gd name="T16" fmla="*/ 0 w 27"/>
                      <a:gd name="T17" fmla="*/ 5 h 26"/>
                      <a:gd name="T18" fmla="*/ 0 w 27"/>
                      <a:gd name="T19" fmla="*/ 0 h 26"/>
                      <a:gd name="T20" fmla="*/ 7 w 27"/>
                      <a:gd name="T21" fmla="*/ 0 h 26"/>
                      <a:gd name="T22" fmla="*/ 7 w 27"/>
                      <a:gd name="T23" fmla="*/ 4 h 26"/>
                      <a:gd name="T24" fmla="*/ 8 w 27"/>
                      <a:gd name="T25" fmla="*/ 8 h 26"/>
                      <a:gd name="T26" fmla="*/ 10 w 27"/>
                      <a:gd name="T27" fmla="*/ 11 h 26"/>
                      <a:gd name="T28" fmla="*/ 12 w 27"/>
                      <a:gd name="T29" fmla="*/ 14 h 26"/>
                      <a:gd name="T30" fmla="*/ 16 w 27"/>
                      <a:gd name="T31" fmla="*/ 16 h 26"/>
                      <a:gd name="T32" fmla="*/ 17 w 27"/>
                      <a:gd name="T33" fmla="*/ 17 h 26"/>
                      <a:gd name="T34" fmla="*/ 19 w 27"/>
                      <a:gd name="T35" fmla="*/ 18 h 26"/>
                      <a:gd name="T36" fmla="*/ 23 w 27"/>
                      <a:gd name="T37" fmla="*/ 19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1" y="22"/>
                        </a:lnTo>
                        <a:lnTo>
                          <a:pt x="8" y="19"/>
                        </a:lnTo>
                        <a:lnTo>
                          <a:pt x="4" y="15"/>
                        </a:lnTo>
                        <a:lnTo>
                          <a:pt x="2" y="10"/>
                        </a:lnTo>
                        <a:lnTo>
                          <a:pt x="0" y="5"/>
                        </a:lnTo>
                        <a:lnTo>
                          <a:pt x="0" y="0"/>
                        </a:lnTo>
                        <a:lnTo>
                          <a:pt x="7" y="0"/>
                        </a:lnTo>
                        <a:lnTo>
                          <a:pt x="7" y="4"/>
                        </a:lnTo>
                        <a:lnTo>
                          <a:pt x="8" y="8"/>
                        </a:lnTo>
                        <a:lnTo>
                          <a:pt x="10" y="11"/>
                        </a:lnTo>
                        <a:lnTo>
                          <a:pt x="12" y="14"/>
                        </a:lnTo>
                        <a:lnTo>
                          <a:pt x="16" y="16"/>
                        </a:lnTo>
                        <a:lnTo>
                          <a:pt x="17" y="17"/>
                        </a:lnTo>
                        <a:lnTo>
                          <a:pt x="19" y="18"/>
                        </a:lnTo>
                        <a:lnTo>
                          <a:pt x="23" y="19"/>
                        </a:lnTo>
                        <a:lnTo>
                          <a:pt x="27" y="20"/>
                        </a:lnTo>
                        <a:lnTo>
                          <a:pt x="26"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5" name="Freeform 344"/>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8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5" y="12"/>
                        </a:lnTo>
                        <a:lnTo>
                          <a:pt x="8" y="8"/>
                        </a:lnTo>
                        <a:lnTo>
                          <a:pt x="12" y="5"/>
                        </a:lnTo>
                        <a:lnTo>
                          <a:pt x="16" y="2"/>
                        </a:lnTo>
                        <a:lnTo>
                          <a:pt x="21" y="1"/>
                        </a:lnTo>
                        <a:lnTo>
                          <a:pt x="26" y="0"/>
                        </a:lnTo>
                        <a:lnTo>
                          <a:pt x="27" y="7"/>
                        </a:lnTo>
                        <a:lnTo>
                          <a:pt x="23" y="8"/>
                        </a:lnTo>
                        <a:lnTo>
                          <a:pt x="19" y="9"/>
                        </a:lnTo>
                        <a:lnTo>
                          <a:pt x="16" y="11"/>
                        </a:lnTo>
                        <a:lnTo>
                          <a:pt x="13" y="13"/>
                        </a:lnTo>
                        <a:lnTo>
                          <a:pt x="10" y="16"/>
                        </a:lnTo>
                        <a:lnTo>
                          <a:pt x="9" y="18"/>
                        </a:lnTo>
                        <a:lnTo>
                          <a:pt x="8"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6" name="Freeform 345"/>
                  <p:cNvSpPr>
                    <a:spLocks/>
                  </p:cNvSpPr>
                  <p:nvPr/>
                </p:nvSpPr>
                <p:spPr bwMode="gray">
                  <a:xfrm>
                    <a:off x="5999" y="2218"/>
                    <a:ext cx="7" cy="1"/>
                  </a:xfrm>
                  <a:custGeom>
                    <a:avLst/>
                    <a:gdLst>
                      <a:gd name="T0" fmla="*/ 0 w 7"/>
                      <a:gd name="T1" fmla="*/ 1 h 1"/>
                      <a:gd name="T2" fmla="*/ 0 w 7"/>
                      <a:gd name="T3" fmla="*/ 0 h 1"/>
                      <a:gd name="T4" fmla="*/ 7 w 7"/>
                      <a:gd name="T5" fmla="*/ 1 h 1"/>
                      <a:gd name="T6" fmla="*/ 0 w 7"/>
                      <a:gd name="T7" fmla="*/ 1 h 1"/>
                      <a:gd name="T8" fmla="*/ 0 60000 65536"/>
                      <a:gd name="T9" fmla="*/ 0 60000 65536"/>
                      <a:gd name="T10" fmla="*/ 0 60000 65536"/>
                      <a:gd name="T11" fmla="*/ 0 60000 65536"/>
                      <a:gd name="T12" fmla="*/ 0 w 7"/>
                      <a:gd name="T13" fmla="*/ 0 h 1"/>
                      <a:gd name="T14" fmla="*/ 7 w 7"/>
                      <a:gd name="T15" fmla="*/ 1 h 1"/>
                    </a:gdLst>
                    <a:ahLst/>
                    <a:cxnLst>
                      <a:cxn ang="T8">
                        <a:pos x="T0" y="T1"/>
                      </a:cxn>
                      <a:cxn ang="T9">
                        <a:pos x="T2" y="T3"/>
                      </a:cxn>
                      <a:cxn ang="T10">
                        <a:pos x="T4" y="T5"/>
                      </a:cxn>
                      <a:cxn ang="T11">
                        <a:pos x="T6" y="T7"/>
                      </a:cxn>
                    </a:cxnLst>
                    <a:rect l="T12" t="T13" r="T14" b="T15"/>
                    <a:pathLst>
                      <a:path w="7" h="1">
                        <a:moveTo>
                          <a:pt x="0" y="1"/>
                        </a:moveTo>
                        <a:lnTo>
                          <a:pt x="0" y="0"/>
                        </a:lnTo>
                        <a:lnTo>
                          <a:pt x="7" y="1"/>
                        </a:lnTo>
                        <a:lnTo>
                          <a:pt x="0" y="1"/>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7" name="Freeform 346"/>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9"/>
                        </a:lnTo>
                        <a:lnTo>
                          <a:pt x="4" y="8"/>
                        </a:lnTo>
                        <a:lnTo>
                          <a:pt x="0" y="7"/>
                        </a:lnTo>
                        <a:lnTo>
                          <a:pt x="1"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8" name="Freeform 347"/>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9" name="Rectangle 348"/>
                  <p:cNvSpPr>
                    <a:spLocks noChangeArrowheads="1"/>
                  </p:cNvSpPr>
                  <p:nvPr/>
                </p:nvSpPr>
                <p:spPr bwMode="gray">
                  <a:xfrm>
                    <a:off x="6049" y="2215"/>
                    <a:ext cx="53" cy="7"/>
                  </a:xfrm>
                  <a:prstGeom prst="rect">
                    <a:avLst/>
                  </a:prstGeom>
                  <a:solidFill>
                    <a:srgbClr val="F0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0" name="Freeform 349"/>
                  <p:cNvSpPr>
                    <a:spLocks/>
                  </p:cNvSpPr>
                  <p:nvPr/>
                </p:nvSpPr>
                <p:spPr bwMode="gray">
                  <a:xfrm>
                    <a:off x="6045" y="2215"/>
                    <a:ext cx="7" cy="7"/>
                  </a:xfrm>
                  <a:custGeom>
                    <a:avLst/>
                    <a:gdLst>
                      <a:gd name="T0" fmla="*/ 0 w 7"/>
                      <a:gd name="T1" fmla="*/ 4 h 7"/>
                      <a:gd name="T2" fmla="*/ 0 w 7"/>
                      <a:gd name="T3" fmla="*/ 7 h 7"/>
                      <a:gd name="T4" fmla="*/ 4 w 7"/>
                      <a:gd name="T5" fmla="*/ 7 h 7"/>
                      <a:gd name="T6" fmla="*/ 4 w 7"/>
                      <a:gd name="T7" fmla="*/ 0 h 7"/>
                      <a:gd name="T8" fmla="*/ 7 w 7"/>
                      <a:gd name="T9" fmla="*/ 4 h 7"/>
                      <a:gd name="T10" fmla="*/ 0 w 7"/>
                      <a:gd name="T11" fmla="*/ 4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4"/>
                        </a:moveTo>
                        <a:lnTo>
                          <a:pt x="0" y="7"/>
                        </a:lnTo>
                        <a:lnTo>
                          <a:pt x="4" y="7"/>
                        </a:lnTo>
                        <a:lnTo>
                          <a:pt x="4" y="0"/>
                        </a:lnTo>
                        <a:lnTo>
                          <a:pt x="7" y="4"/>
                        </a:lnTo>
                        <a:lnTo>
                          <a:pt x="0" y="4"/>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 name="Freeform 350"/>
                  <p:cNvSpPr>
                    <a:spLocks/>
                  </p:cNvSpPr>
                  <p:nvPr/>
                </p:nvSpPr>
                <p:spPr bwMode="gray">
                  <a:xfrm>
                    <a:off x="6098" y="2192"/>
                    <a:ext cx="26" cy="27"/>
                  </a:xfrm>
                  <a:custGeom>
                    <a:avLst/>
                    <a:gdLst>
                      <a:gd name="T0" fmla="*/ 0 w 26"/>
                      <a:gd name="T1" fmla="*/ 26 h 27"/>
                      <a:gd name="T2" fmla="*/ 1 w 26"/>
                      <a:gd name="T3" fmla="*/ 21 h 27"/>
                      <a:gd name="T4" fmla="*/ 2 w 26"/>
                      <a:gd name="T5" fmla="*/ 17 h 27"/>
                      <a:gd name="T6" fmla="*/ 4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7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1" y="21"/>
                        </a:lnTo>
                        <a:lnTo>
                          <a:pt x="2" y="17"/>
                        </a:lnTo>
                        <a:lnTo>
                          <a:pt x="4" y="12"/>
                        </a:lnTo>
                        <a:lnTo>
                          <a:pt x="8" y="8"/>
                        </a:lnTo>
                        <a:lnTo>
                          <a:pt x="11" y="5"/>
                        </a:lnTo>
                        <a:lnTo>
                          <a:pt x="16" y="2"/>
                        </a:lnTo>
                        <a:lnTo>
                          <a:pt x="21" y="1"/>
                        </a:lnTo>
                        <a:lnTo>
                          <a:pt x="26" y="0"/>
                        </a:lnTo>
                        <a:lnTo>
                          <a:pt x="26" y="7"/>
                        </a:lnTo>
                        <a:lnTo>
                          <a:pt x="22" y="8"/>
                        </a:lnTo>
                        <a:lnTo>
                          <a:pt x="19" y="9"/>
                        </a:lnTo>
                        <a:lnTo>
                          <a:pt x="15" y="11"/>
                        </a:lnTo>
                        <a:lnTo>
                          <a:pt x="13" y="13"/>
                        </a:lnTo>
                        <a:lnTo>
                          <a:pt x="10" y="16"/>
                        </a:lnTo>
                        <a:lnTo>
                          <a:pt x="9"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 name="Freeform 351"/>
                  <p:cNvSpPr>
                    <a:spLocks/>
                  </p:cNvSpPr>
                  <p:nvPr/>
                </p:nvSpPr>
                <p:spPr bwMode="gray">
                  <a:xfrm>
                    <a:off x="6098" y="2215"/>
                    <a:ext cx="7" cy="7"/>
                  </a:xfrm>
                  <a:custGeom>
                    <a:avLst/>
                    <a:gdLst>
                      <a:gd name="T0" fmla="*/ 4 w 7"/>
                      <a:gd name="T1" fmla="*/ 7 h 7"/>
                      <a:gd name="T2" fmla="*/ 7 w 7"/>
                      <a:gd name="T3" fmla="*/ 7 h 7"/>
                      <a:gd name="T4" fmla="*/ 7 w 7"/>
                      <a:gd name="T5" fmla="*/ 4 h 7"/>
                      <a:gd name="T6" fmla="*/ 0 w 7"/>
                      <a:gd name="T7" fmla="*/ 3 h 7"/>
                      <a:gd name="T8" fmla="*/ 4 w 7"/>
                      <a:gd name="T9" fmla="*/ 0 h 7"/>
                      <a:gd name="T10" fmla="*/ 4 w 7"/>
                      <a:gd name="T11" fmla="*/ 7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4" y="7"/>
                        </a:moveTo>
                        <a:lnTo>
                          <a:pt x="7" y="7"/>
                        </a:lnTo>
                        <a:lnTo>
                          <a:pt x="7" y="4"/>
                        </a:lnTo>
                        <a:lnTo>
                          <a:pt x="0" y="3"/>
                        </a:lnTo>
                        <a:lnTo>
                          <a:pt x="4" y="0"/>
                        </a:lnTo>
                        <a:lnTo>
                          <a:pt x="4" y="7"/>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 name="Freeform 352"/>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0 h 27"/>
                      <a:gd name="T32" fmla="*/ 9 w 27"/>
                      <a:gd name="T33" fmla="*/ 9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0"/>
                        </a:lnTo>
                        <a:lnTo>
                          <a:pt x="9" y="9"/>
                        </a:lnTo>
                        <a:lnTo>
                          <a:pt x="8" y="9"/>
                        </a:lnTo>
                        <a:lnTo>
                          <a:pt x="4" y="8"/>
                        </a:ln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 name="Freeform 353"/>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 name="Freeform 354"/>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4 w 27"/>
                      <a:gd name="T7" fmla="*/ 13 h 26"/>
                      <a:gd name="T8" fmla="*/ 22 w 27"/>
                      <a:gd name="T9" fmla="*/ 15 h 26"/>
                      <a:gd name="T10" fmla="*/ 19 w 27"/>
                      <a:gd name="T11" fmla="*/ 19 h 26"/>
                      <a:gd name="T12" fmla="*/ 15 w 27"/>
                      <a:gd name="T13" fmla="*/ 22 h 26"/>
                      <a:gd name="T14" fmla="*/ 11 w 27"/>
                      <a:gd name="T15" fmla="*/ 24 h 26"/>
                      <a:gd name="T16" fmla="*/ 6 w 27"/>
                      <a:gd name="T17" fmla="*/ 26 h 26"/>
                      <a:gd name="T18" fmla="*/ 1 w 27"/>
                      <a:gd name="T19" fmla="*/ 26 h 26"/>
                      <a:gd name="T20" fmla="*/ 0 w 27"/>
                      <a:gd name="T21" fmla="*/ 20 h 26"/>
                      <a:gd name="T22" fmla="*/ 4 w 27"/>
                      <a:gd name="T23" fmla="*/ 19 h 26"/>
                      <a:gd name="T24" fmla="*/ 8 w 27"/>
                      <a:gd name="T25" fmla="*/ 18 h 26"/>
                      <a:gd name="T26" fmla="*/ 11 w 27"/>
                      <a:gd name="T27" fmla="*/ 16 h 26"/>
                      <a:gd name="T28" fmla="*/ 14 w 27"/>
                      <a:gd name="T29" fmla="*/ 14 h 26"/>
                      <a:gd name="T30" fmla="*/ 17 w 27"/>
                      <a:gd name="T31" fmla="*/ 11 h 26"/>
                      <a:gd name="T32" fmla="*/ 18 w 27"/>
                      <a:gd name="T33" fmla="*/ 9 h 26"/>
                      <a:gd name="T34" fmla="*/ 18 w 27"/>
                      <a:gd name="T35" fmla="*/ 8 h 26"/>
                      <a:gd name="T36" fmla="*/ 19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4" y="13"/>
                        </a:lnTo>
                        <a:lnTo>
                          <a:pt x="22" y="15"/>
                        </a:lnTo>
                        <a:lnTo>
                          <a:pt x="19" y="19"/>
                        </a:lnTo>
                        <a:lnTo>
                          <a:pt x="15" y="22"/>
                        </a:lnTo>
                        <a:lnTo>
                          <a:pt x="11" y="24"/>
                        </a:lnTo>
                        <a:lnTo>
                          <a:pt x="6" y="26"/>
                        </a:lnTo>
                        <a:lnTo>
                          <a:pt x="1" y="26"/>
                        </a:lnTo>
                        <a:lnTo>
                          <a:pt x="0" y="20"/>
                        </a:lnTo>
                        <a:lnTo>
                          <a:pt x="4" y="19"/>
                        </a:lnTo>
                        <a:lnTo>
                          <a:pt x="8" y="18"/>
                        </a:lnTo>
                        <a:lnTo>
                          <a:pt x="11" y="16"/>
                        </a:lnTo>
                        <a:lnTo>
                          <a:pt x="14" y="14"/>
                        </a:lnTo>
                        <a:lnTo>
                          <a:pt x="17" y="11"/>
                        </a:lnTo>
                        <a:lnTo>
                          <a:pt x="18" y="9"/>
                        </a:lnTo>
                        <a:lnTo>
                          <a:pt x="18" y="8"/>
                        </a:lnTo>
                        <a:lnTo>
                          <a:pt x="19" y="4"/>
                        </a:lnTo>
                        <a:lnTo>
                          <a:pt x="20" y="0"/>
                        </a:lnTo>
                        <a:lnTo>
                          <a:pt x="2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 name="Freeform 355"/>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 name="Oval 356"/>
                  <p:cNvSpPr>
                    <a:spLocks noChangeArrowheads="1"/>
                  </p:cNvSpPr>
                  <p:nvPr/>
                </p:nvSpPr>
                <p:spPr bwMode="gray">
                  <a:xfrm>
                    <a:off x="6121"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8" name="Oval 357"/>
                  <p:cNvSpPr>
                    <a:spLocks noChangeArrowheads="1"/>
                  </p:cNvSpPr>
                  <p:nvPr/>
                </p:nvSpPr>
                <p:spPr bwMode="gray">
                  <a:xfrm>
                    <a:off x="6022"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9" name="Freeform 358"/>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9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6 w 27"/>
                      <a:gd name="T31" fmla="*/ 17 h 26"/>
                      <a:gd name="T32" fmla="*/ 17 w 27"/>
                      <a:gd name="T33" fmla="*/ 17 h 26"/>
                      <a:gd name="T34" fmla="*/ 19 w 27"/>
                      <a:gd name="T35" fmla="*/ 18 h 26"/>
                      <a:gd name="T36" fmla="*/ 23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9"/>
                        </a:lnTo>
                        <a:lnTo>
                          <a:pt x="5" y="15"/>
                        </a:lnTo>
                        <a:lnTo>
                          <a:pt x="2" y="10"/>
                        </a:lnTo>
                        <a:lnTo>
                          <a:pt x="1" y="5"/>
                        </a:lnTo>
                        <a:lnTo>
                          <a:pt x="0" y="0"/>
                        </a:lnTo>
                        <a:lnTo>
                          <a:pt x="6" y="0"/>
                        </a:lnTo>
                        <a:lnTo>
                          <a:pt x="7" y="4"/>
                        </a:lnTo>
                        <a:lnTo>
                          <a:pt x="8" y="8"/>
                        </a:lnTo>
                        <a:lnTo>
                          <a:pt x="10" y="11"/>
                        </a:lnTo>
                        <a:lnTo>
                          <a:pt x="12" y="14"/>
                        </a:lnTo>
                        <a:lnTo>
                          <a:pt x="16" y="17"/>
                        </a:lnTo>
                        <a:lnTo>
                          <a:pt x="17" y="17"/>
                        </a:lnTo>
                        <a:lnTo>
                          <a:pt x="19" y="18"/>
                        </a:lnTo>
                        <a:lnTo>
                          <a:pt x="23" y="20"/>
                        </a:lnTo>
                        <a:lnTo>
                          <a:pt x="27" y="20"/>
                        </a:lnTo>
                        <a:lnTo>
                          <a:pt x="26"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0" name="Freeform 359"/>
                  <p:cNvSpPr>
                    <a:spLocks/>
                  </p:cNvSpPr>
                  <p:nvPr/>
                </p:nvSpPr>
                <p:spPr bwMode="gray">
                  <a:xfrm>
                    <a:off x="5999" y="2192"/>
                    <a:ext cx="27" cy="27"/>
                  </a:xfrm>
                  <a:custGeom>
                    <a:avLst/>
                    <a:gdLst>
                      <a:gd name="T0" fmla="*/ 0 w 27"/>
                      <a:gd name="T1" fmla="*/ 26 h 27"/>
                      <a:gd name="T2" fmla="*/ 1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7 h 27"/>
                      <a:gd name="T24" fmla="*/ 19 w 27"/>
                      <a:gd name="T25" fmla="*/ 8 h 27"/>
                      <a:gd name="T26" fmla="*/ 15 w 27"/>
                      <a:gd name="T27" fmla="*/ 10 h 27"/>
                      <a:gd name="T28" fmla="*/ 12 w 27"/>
                      <a:gd name="T29" fmla="*/ 13 h 27"/>
                      <a:gd name="T30" fmla="*/ 10 w 27"/>
                      <a:gd name="T31" fmla="*/ 16 h 27"/>
                      <a:gd name="T32" fmla="*/ 9 w 27"/>
                      <a:gd name="T33" fmla="*/ 18 h 27"/>
                      <a:gd name="T34" fmla="*/ 8 w 27"/>
                      <a:gd name="T35" fmla="*/ 19 h 27"/>
                      <a:gd name="T36" fmla="*/ 7 w 27"/>
                      <a:gd name="T37" fmla="*/ 23 h 27"/>
                      <a:gd name="T38" fmla="*/ 6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1" y="21"/>
                        </a:lnTo>
                        <a:lnTo>
                          <a:pt x="2" y="17"/>
                        </a:lnTo>
                        <a:lnTo>
                          <a:pt x="3" y="14"/>
                        </a:lnTo>
                        <a:lnTo>
                          <a:pt x="5" y="12"/>
                        </a:lnTo>
                        <a:lnTo>
                          <a:pt x="8" y="8"/>
                        </a:lnTo>
                        <a:lnTo>
                          <a:pt x="12" y="5"/>
                        </a:lnTo>
                        <a:lnTo>
                          <a:pt x="16" y="2"/>
                        </a:lnTo>
                        <a:lnTo>
                          <a:pt x="21" y="1"/>
                        </a:lnTo>
                        <a:lnTo>
                          <a:pt x="26" y="0"/>
                        </a:lnTo>
                        <a:lnTo>
                          <a:pt x="27" y="7"/>
                        </a:lnTo>
                        <a:lnTo>
                          <a:pt x="23" y="7"/>
                        </a:lnTo>
                        <a:lnTo>
                          <a:pt x="19" y="8"/>
                        </a:lnTo>
                        <a:lnTo>
                          <a:pt x="15" y="10"/>
                        </a:lnTo>
                        <a:lnTo>
                          <a:pt x="12" y="13"/>
                        </a:lnTo>
                        <a:lnTo>
                          <a:pt x="10" y="16"/>
                        </a:lnTo>
                        <a:lnTo>
                          <a:pt x="9" y="18"/>
                        </a:lnTo>
                        <a:lnTo>
                          <a:pt x="8" y="19"/>
                        </a:lnTo>
                        <a:lnTo>
                          <a:pt x="7" y="23"/>
                        </a:lnTo>
                        <a:lnTo>
                          <a:pt x="6" y="27"/>
                        </a:lnTo>
                        <a:lnTo>
                          <a:pt x="0"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1" name="Freeform 360"/>
                  <p:cNvSpPr>
                    <a:spLocks/>
                  </p:cNvSpPr>
                  <p:nvPr/>
                </p:nvSpPr>
                <p:spPr bwMode="gray">
                  <a:xfrm>
                    <a:off x="5999" y="2218"/>
                    <a:ext cx="6" cy="1"/>
                  </a:xfrm>
                  <a:custGeom>
                    <a:avLst/>
                    <a:gdLst>
                      <a:gd name="T0" fmla="*/ 0 w 6"/>
                      <a:gd name="T1" fmla="*/ 1 h 1"/>
                      <a:gd name="T2" fmla="*/ 0 w 6"/>
                      <a:gd name="T3" fmla="*/ 0 h 1"/>
                      <a:gd name="T4" fmla="*/ 6 w 6"/>
                      <a:gd name="T5" fmla="*/ 1 h 1"/>
                      <a:gd name="T6" fmla="*/ 0 w 6"/>
                      <a:gd name="T7" fmla="*/ 1 h 1"/>
                      <a:gd name="T8" fmla="*/ 0 60000 65536"/>
                      <a:gd name="T9" fmla="*/ 0 60000 65536"/>
                      <a:gd name="T10" fmla="*/ 0 60000 65536"/>
                      <a:gd name="T11" fmla="*/ 0 60000 65536"/>
                      <a:gd name="T12" fmla="*/ 0 w 6"/>
                      <a:gd name="T13" fmla="*/ 0 h 1"/>
                      <a:gd name="T14" fmla="*/ 6 w 6"/>
                      <a:gd name="T15" fmla="*/ 1 h 1"/>
                    </a:gdLst>
                    <a:ahLst/>
                    <a:cxnLst>
                      <a:cxn ang="T8">
                        <a:pos x="T0" y="T1"/>
                      </a:cxn>
                      <a:cxn ang="T9">
                        <a:pos x="T2" y="T3"/>
                      </a:cxn>
                      <a:cxn ang="T10">
                        <a:pos x="T4" y="T5"/>
                      </a:cxn>
                      <a:cxn ang="T11">
                        <a:pos x="T6" y="T7"/>
                      </a:cxn>
                    </a:cxnLst>
                    <a:rect l="T12" t="T13" r="T14" b="T15"/>
                    <a:pathLst>
                      <a:path w="6" h="1">
                        <a:moveTo>
                          <a:pt x="0" y="1"/>
                        </a:moveTo>
                        <a:lnTo>
                          <a:pt x="0" y="0"/>
                        </a:lnTo>
                        <a:lnTo>
                          <a:pt x="6" y="1"/>
                        </a:lnTo>
                        <a:lnTo>
                          <a:pt x="0" y="1"/>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2" name="Freeform 36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5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5" y="13"/>
                        </a:lnTo>
                        <a:lnTo>
                          <a:pt x="11" y="10"/>
                        </a:lnTo>
                        <a:lnTo>
                          <a:pt x="10" y="9"/>
                        </a:lnTo>
                        <a:lnTo>
                          <a:pt x="8" y="8"/>
                        </a:lnTo>
                        <a:lnTo>
                          <a:pt x="4" y="7"/>
                        </a:lnTo>
                        <a:lnTo>
                          <a:pt x="0" y="7"/>
                        </a:lnTo>
                        <a:lnTo>
                          <a:pt x="1"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3" name="Freeform 36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4" name="Rectangle 363"/>
                  <p:cNvSpPr>
                    <a:spLocks noChangeArrowheads="1"/>
                  </p:cNvSpPr>
                  <p:nvPr/>
                </p:nvSpPr>
                <p:spPr bwMode="gray">
                  <a:xfrm>
                    <a:off x="6049" y="2216"/>
                    <a:ext cx="53" cy="6"/>
                  </a:xfrm>
                  <a:prstGeom prst="rect">
                    <a:avLst/>
                  </a:prstGeom>
                  <a:solidFill>
                    <a:srgbClr val="F3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65" name="Freeform 364"/>
                  <p:cNvSpPr>
                    <a:spLocks/>
                  </p:cNvSpPr>
                  <p:nvPr/>
                </p:nvSpPr>
                <p:spPr bwMode="gray">
                  <a:xfrm>
                    <a:off x="6045" y="2216"/>
                    <a:ext cx="7" cy="6"/>
                  </a:xfrm>
                  <a:custGeom>
                    <a:avLst/>
                    <a:gdLst>
                      <a:gd name="T0" fmla="*/ 0 w 7"/>
                      <a:gd name="T1" fmla="*/ 3 h 6"/>
                      <a:gd name="T2" fmla="*/ 1 w 7"/>
                      <a:gd name="T3" fmla="*/ 6 h 6"/>
                      <a:gd name="T4" fmla="*/ 4 w 7"/>
                      <a:gd name="T5" fmla="*/ 6 h 6"/>
                      <a:gd name="T6" fmla="*/ 4 w 7"/>
                      <a:gd name="T7" fmla="*/ 0 h 6"/>
                      <a:gd name="T8" fmla="*/ 7 w 7"/>
                      <a:gd name="T9" fmla="*/ 3 h 6"/>
                      <a:gd name="T10" fmla="*/ 0 w 7"/>
                      <a:gd name="T11" fmla="*/ 3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3"/>
                        </a:moveTo>
                        <a:lnTo>
                          <a:pt x="1" y="6"/>
                        </a:lnTo>
                        <a:lnTo>
                          <a:pt x="4" y="6"/>
                        </a:lnTo>
                        <a:lnTo>
                          <a:pt x="4" y="0"/>
                        </a:lnTo>
                        <a:lnTo>
                          <a:pt x="7" y="3"/>
                        </a:lnTo>
                        <a:lnTo>
                          <a:pt x="0" y="3"/>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6" name="Freeform 365"/>
                  <p:cNvSpPr>
                    <a:spLocks/>
                  </p:cNvSpPr>
                  <p:nvPr/>
                </p:nvSpPr>
                <p:spPr bwMode="gray">
                  <a:xfrm>
                    <a:off x="6098" y="2192"/>
                    <a:ext cx="26" cy="27"/>
                  </a:xfrm>
                  <a:custGeom>
                    <a:avLst/>
                    <a:gdLst>
                      <a:gd name="T0" fmla="*/ 0 w 26"/>
                      <a:gd name="T1" fmla="*/ 27 h 27"/>
                      <a:gd name="T2" fmla="*/ 1 w 26"/>
                      <a:gd name="T3" fmla="*/ 21 h 27"/>
                      <a:gd name="T4" fmla="*/ 2 w 26"/>
                      <a:gd name="T5" fmla="*/ 17 h 27"/>
                      <a:gd name="T6" fmla="*/ 5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7 h 27"/>
                      <a:gd name="T22" fmla="*/ 19 w 26"/>
                      <a:gd name="T23" fmla="*/ 8 h 27"/>
                      <a:gd name="T24" fmla="*/ 15 w 26"/>
                      <a:gd name="T25" fmla="*/ 10 h 27"/>
                      <a:gd name="T26" fmla="*/ 12 w 26"/>
                      <a:gd name="T27" fmla="*/ 13 h 27"/>
                      <a:gd name="T28" fmla="*/ 10 w 26"/>
                      <a:gd name="T29" fmla="*/ 16 h 27"/>
                      <a:gd name="T30" fmla="*/ 8 w 26"/>
                      <a:gd name="T31" fmla="*/ 19 h 27"/>
                      <a:gd name="T32" fmla="*/ 7 w 26"/>
                      <a:gd name="T33" fmla="*/ 23 h 27"/>
                      <a:gd name="T34" fmla="*/ 7 w 26"/>
                      <a:gd name="T35" fmla="*/ 27 h 27"/>
                      <a:gd name="T36" fmla="*/ 0 w 26"/>
                      <a:gd name="T37" fmla="*/ 2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7"/>
                        </a:moveTo>
                        <a:lnTo>
                          <a:pt x="1" y="21"/>
                        </a:lnTo>
                        <a:lnTo>
                          <a:pt x="2" y="17"/>
                        </a:lnTo>
                        <a:lnTo>
                          <a:pt x="5" y="12"/>
                        </a:lnTo>
                        <a:lnTo>
                          <a:pt x="8" y="8"/>
                        </a:lnTo>
                        <a:lnTo>
                          <a:pt x="11" y="5"/>
                        </a:lnTo>
                        <a:lnTo>
                          <a:pt x="16" y="2"/>
                        </a:lnTo>
                        <a:lnTo>
                          <a:pt x="21" y="1"/>
                        </a:lnTo>
                        <a:lnTo>
                          <a:pt x="26" y="0"/>
                        </a:lnTo>
                        <a:lnTo>
                          <a:pt x="26" y="7"/>
                        </a:lnTo>
                        <a:lnTo>
                          <a:pt x="22" y="7"/>
                        </a:lnTo>
                        <a:lnTo>
                          <a:pt x="19" y="8"/>
                        </a:lnTo>
                        <a:lnTo>
                          <a:pt x="15" y="10"/>
                        </a:lnTo>
                        <a:lnTo>
                          <a:pt x="12" y="13"/>
                        </a:lnTo>
                        <a:lnTo>
                          <a:pt x="10" y="16"/>
                        </a:lnTo>
                        <a:lnTo>
                          <a:pt x="8" y="19"/>
                        </a:lnTo>
                        <a:lnTo>
                          <a:pt x="7" y="23"/>
                        </a:lnTo>
                        <a:lnTo>
                          <a:pt x="7" y="27"/>
                        </a:lnTo>
                        <a:lnTo>
                          <a:pt x="0" y="27"/>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7" name="Freeform 366"/>
                  <p:cNvSpPr>
                    <a:spLocks/>
                  </p:cNvSpPr>
                  <p:nvPr/>
                </p:nvSpPr>
                <p:spPr bwMode="gray">
                  <a:xfrm>
                    <a:off x="6098" y="2216"/>
                    <a:ext cx="7" cy="6"/>
                  </a:xfrm>
                  <a:custGeom>
                    <a:avLst/>
                    <a:gdLst>
                      <a:gd name="T0" fmla="*/ 4 w 7"/>
                      <a:gd name="T1" fmla="*/ 6 h 6"/>
                      <a:gd name="T2" fmla="*/ 6 w 7"/>
                      <a:gd name="T3" fmla="*/ 6 h 6"/>
                      <a:gd name="T4" fmla="*/ 7 w 7"/>
                      <a:gd name="T5" fmla="*/ 3 h 6"/>
                      <a:gd name="T6" fmla="*/ 0 w 7"/>
                      <a:gd name="T7" fmla="*/ 3 h 6"/>
                      <a:gd name="T8" fmla="*/ 4 w 7"/>
                      <a:gd name="T9" fmla="*/ 0 h 6"/>
                      <a:gd name="T10" fmla="*/ 4 w 7"/>
                      <a:gd name="T11" fmla="*/ 6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4" y="6"/>
                        </a:moveTo>
                        <a:lnTo>
                          <a:pt x="6" y="6"/>
                        </a:lnTo>
                        <a:lnTo>
                          <a:pt x="7" y="3"/>
                        </a:lnTo>
                        <a:lnTo>
                          <a:pt x="0" y="3"/>
                        </a:lnTo>
                        <a:lnTo>
                          <a:pt x="4" y="0"/>
                        </a:lnTo>
                        <a:lnTo>
                          <a:pt x="4" y="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8" name="Freeform 36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8"/>
                        </a:lnTo>
                        <a:lnTo>
                          <a:pt x="4" y="7"/>
                        </a:ln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9" name="Freeform 36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0" name="Freeform 369"/>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3 w 27"/>
                      <a:gd name="T7" fmla="*/ 12 h 26"/>
                      <a:gd name="T8" fmla="*/ 22 w 27"/>
                      <a:gd name="T9" fmla="*/ 15 h 26"/>
                      <a:gd name="T10" fmla="*/ 19 w 27"/>
                      <a:gd name="T11" fmla="*/ 19 h 26"/>
                      <a:gd name="T12" fmla="*/ 15 w 27"/>
                      <a:gd name="T13" fmla="*/ 22 h 26"/>
                      <a:gd name="T14" fmla="*/ 10 w 27"/>
                      <a:gd name="T15" fmla="*/ 24 h 26"/>
                      <a:gd name="T16" fmla="*/ 6 w 27"/>
                      <a:gd name="T17" fmla="*/ 26 h 26"/>
                      <a:gd name="T18" fmla="*/ 1 w 27"/>
                      <a:gd name="T19" fmla="*/ 26 h 26"/>
                      <a:gd name="T20" fmla="*/ 0 w 27"/>
                      <a:gd name="T21" fmla="*/ 20 h 26"/>
                      <a:gd name="T22" fmla="*/ 4 w 27"/>
                      <a:gd name="T23" fmla="*/ 20 h 26"/>
                      <a:gd name="T24" fmla="*/ 8 w 27"/>
                      <a:gd name="T25" fmla="*/ 18 h 26"/>
                      <a:gd name="T26" fmla="*/ 11 w 27"/>
                      <a:gd name="T27" fmla="*/ 17 h 26"/>
                      <a:gd name="T28" fmla="*/ 14 w 27"/>
                      <a:gd name="T29" fmla="*/ 14 h 26"/>
                      <a:gd name="T30" fmla="*/ 17 w 27"/>
                      <a:gd name="T31" fmla="*/ 11 h 26"/>
                      <a:gd name="T32" fmla="*/ 18 w 27"/>
                      <a:gd name="T33" fmla="*/ 9 h 26"/>
                      <a:gd name="T34" fmla="*/ 19 w 27"/>
                      <a:gd name="T35" fmla="*/ 8 h 26"/>
                      <a:gd name="T36" fmla="*/ 20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3" y="12"/>
                        </a:lnTo>
                        <a:lnTo>
                          <a:pt x="22" y="15"/>
                        </a:lnTo>
                        <a:lnTo>
                          <a:pt x="19" y="19"/>
                        </a:lnTo>
                        <a:lnTo>
                          <a:pt x="15" y="22"/>
                        </a:lnTo>
                        <a:lnTo>
                          <a:pt x="10" y="24"/>
                        </a:lnTo>
                        <a:lnTo>
                          <a:pt x="6" y="26"/>
                        </a:lnTo>
                        <a:lnTo>
                          <a:pt x="1" y="26"/>
                        </a:lnTo>
                        <a:lnTo>
                          <a:pt x="0" y="20"/>
                        </a:lnTo>
                        <a:lnTo>
                          <a:pt x="4" y="20"/>
                        </a:lnTo>
                        <a:lnTo>
                          <a:pt x="8" y="18"/>
                        </a:lnTo>
                        <a:lnTo>
                          <a:pt x="11" y="17"/>
                        </a:lnTo>
                        <a:lnTo>
                          <a:pt x="14" y="14"/>
                        </a:lnTo>
                        <a:lnTo>
                          <a:pt x="17" y="11"/>
                        </a:lnTo>
                        <a:lnTo>
                          <a:pt x="18" y="9"/>
                        </a:lnTo>
                        <a:lnTo>
                          <a:pt x="19" y="8"/>
                        </a:lnTo>
                        <a:lnTo>
                          <a:pt x="20" y="4"/>
                        </a:lnTo>
                        <a:lnTo>
                          <a:pt x="20" y="0"/>
                        </a:lnTo>
                        <a:lnTo>
                          <a:pt x="2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1" name="Freeform 37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2" name="Oval 371"/>
                  <p:cNvSpPr>
                    <a:spLocks noChangeArrowheads="1"/>
                  </p:cNvSpPr>
                  <p:nvPr/>
                </p:nvSpPr>
                <p:spPr bwMode="gray">
                  <a:xfrm>
                    <a:off x="6121" y="2239"/>
                    <a:ext cx="6"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3" name="Oval 372"/>
                  <p:cNvSpPr>
                    <a:spLocks noChangeArrowheads="1"/>
                  </p:cNvSpPr>
                  <p:nvPr/>
                </p:nvSpPr>
                <p:spPr bwMode="gray">
                  <a:xfrm>
                    <a:off x="6022" y="2239"/>
                    <a:ext cx="7"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4" name="Freeform 37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8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5 w 27"/>
                      <a:gd name="T31" fmla="*/ 17 h 26"/>
                      <a:gd name="T32" fmla="*/ 17 w 27"/>
                      <a:gd name="T33" fmla="*/ 18 h 26"/>
                      <a:gd name="T34" fmla="*/ 19 w 27"/>
                      <a:gd name="T35" fmla="*/ 18 h 26"/>
                      <a:gd name="T36" fmla="*/ 22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8"/>
                        </a:lnTo>
                        <a:lnTo>
                          <a:pt x="5" y="15"/>
                        </a:lnTo>
                        <a:lnTo>
                          <a:pt x="2" y="10"/>
                        </a:lnTo>
                        <a:lnTo>
                          <a:pt x="1" y="5"/>
                        </a:lnTo>
                        <a:lnTo>
                          <a:pt x="0" y="0"/>
                        </a:lnTo>
                        <a:lnTo>
                          <a:pt x="6" y="0"/>
                        </a:lnTo>
                        <a:lnTo>
                          <a:pt x="7" y="4"/>
                        </a:lnTo>
                        <a:lnTo>
                          <a:pt x="8" y="8"/>
                        </a:lnTo>
                        <a:lnTo>
                          <a:pt x="10" y="11"/>
                        </a:lnTo>
                        <a:lnTo>
                          <a:pt x="12" y="14"/>
                        </a:lnTo>
                        <a:lnTo>
                          <a:pt x="15" y="17"/>
                        </a:lnTo>
                        <a:lnTo>
                          <a:pt x="17" y="18"/>
                        </a:lnTo>
                        <a:lnTo>
                          <a:pt x="19" y="18"/>
                        </a:lnTo>
                        <a:lnTo>
                          <a:pt x="22" y="20"/>
                        </a:lnTo>
                        <a:lnTo>
                          <a:pt x="27" y="20"/>
                        </a:lnTo>
                        <a:lnTo>
                          <a:pt x="26"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5" name="Freeform 374"/>
                  <p:cNvSpPr>
                    <a:spLocks/>
                  </p:cNvSpPr>
                  <p:nvPr/>
                </p:nvSpPr>
                <p:spPr bwMode="gray">
                  <a:xfrm>
                    <a:off x="5999" y="2193"/>
                    <a:ext cx="27" cy="26"/>
                  </a:xfrm>
                  <a:custGeom>
                    <a:avLst/>
                    <a:gdLst>
                      <a:gd name="T0" fmla="*/ 0 w 27"/>
                      <a:gd name="T1" fmla="*/ 26 h 26"/>
                      <a:gd name="T2" fmla="*/ 1 w 27"/>
                      <a:gd name="T3" fmla="*/ 20 h 26"/>
                      <a:gd name="T4" fmla="*/ 2 w 27"/>
                      <a:gd name="T5" fmla="*/ 16 h 26"/>
                      <a:gd name="T6" fmla="*/ 4 w 27"/>
                      <a:gd name="T7" fmla="*/ 13 h 26"/>
                      <a:gd name="T8" fmla="*/ 5 w 27"/>
                      <a:gd name="T9" fmla="*/ 11 h 26"/>
                      <a:gd name="T10" fmla="*/ 8 w 27"/>
                      <a:gd name="T11" fmla="*/ 7 h 26"/>
                      <a:gd name="T12" fmla="*/ 12 w 27"/>
                      <a:gd name="T13" fmla="*/ 4 h 26"/>
                      <a:gd name="T14" fmla="*/ 16 w 27"/>
                      <a:gd name="T15" fmla="*/ 2 h 26"/>
                      <a:gd name="T16" fmla="*/ 21 w 27"/>
                      <a:gd name="T17" fmla="*/ 0 h 26"/>
                      <a:gd name="T18" fmla="*/ 26 w 27"/>
                      <a:gd name="T19" fmla="*/ 0 h 26"/>
                      <a:gd name="T20" fmla="*/ 27 w 27"/>
                      <a:gd name="T21" fmla="*/ 6 h 26"/>
                      <a:gd name="T22" fmla="*/ 22 w 27"/>
                      <a:gd name="T23" fmla="*/ 6 h 26"/>
                      <a:gd name="T24" fmla="*/ 18 w 27"/>
                      <a:gd name="T25" fmla="*/ 7 h 26"/>
                      <a:gd name="T26" fmla="*/ 15 w 27"/>
                      <a:gd name="T27" fmla="*/ 9 h 26"/>
                      <a:gd name="T28" fmla="*/ 12 w 27"/>
                      <a:gd name="T29" fmla="*/ 12 h 26"/>
                      <a:gd name="T30" fmla="*/ 10 w 27"/>
                      <a:gd name="T31" fmla="*/ 15 h 26"/>
                      <a:gd name="T32" fmla="*/ 9 w 27"/>
                      <a:gd name="T33" fmla="*/ 17 h 26"/>
                      <a:gd name="T34" fmla="*/ 8 w 27"/>
                      <a:gd name="T35" fmla="*/ 18 h 26"/>
                      <a:gd name="T36" fmla="*/ 7 w 27"/>
                      <a:gd name="T37" fmla="*/ 22 h 26"/>
                      <a:gd name="T38" fmla="*/ 6 w 27"/>
                      <a:gd name="T39" fmla="*/ 26 h 26"/>
                      <a:gd name="T40" fmla="*/ 0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0" y="26"/>
                        </a:moveTo>
                        <a:lnTo>
                          <a:pt x="1" y="20"/>
                        </a:lnTo>
                        <a:lnTo>
                          <a:pt x="2" y="16"/>
                        </a:lnTo>
                        <a:lnTo>
                          <a:pt x="4" y="13"/>
                        </a:lnTo>
                        <a:lnTo>
                          <a:pt x="5" y="11"/>
                        </a:lnTo>
                        <a:lnTo>
                          <a:pt x="8" y="7"/>
                        </a:lnTo>
                        <a:lnTo>
                          <a:pt x="12" y="4"/>
                        </a:lnTo>
                        <a:lnTo>
                          <a:pt x="16" y="2"/>
                        </a:lnTo>
                        <a:lnTo>
                          <a:pt x="21" y="0"/>
                        </a:lnTo>
                        <a:lnTo>
                          <a:pt x="26" y="0"/>
                        </a:lnTo>
                        <a:lnTo>
                          <a:pt x="27" y="6"/>
                        </a:lnTo>
                        <a:lnTo>
                          <a:pt x="22" y="6"/>
                        </a:lnTo>
                        <a:lnTo>
                          <a:pt x="18" y="7"/>
                        </a:lnTo>
                        <a:lnTo>
                          <a:pt x="15" y="9"/>
                        </a:lnTo>
                        <a:lnTo>
                          <a:pt x="12" y="12"/>
                        </a:lnTo>
                        <a:lnTo>
                          <a:pt x="10" y="15"/>
                        </a:lnTo>
                        <a:lnTo>
                          <a:pt x="9" y="17"/>
                        </a:lnTo>
                        <a:lnTo>
                          <a:pt x="8" y="18"/>
                        </a:lnTo>
                        <a:lnTo>
                          <a:pt x="7" y="22"/>
                        </a:lnTo>
                        <a:lnTo>
                          <a:pt x="6"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6" name="Freeform 375"/>
                  <p:cNvSpPr>
                    <a:spLocks/>
                  </p:cNvSpPr>
                  <p:nvPr/>
                </p:nvSpPr>
                <p:spPr bwMode="gray">
                  <a:xfrm>
                    <a:off x="5999" y="2219"/>
                    <a:ext cx="6" cy="1"/>
                  </a:xfrm>
                  <a:custGeom>
                    <a:avLst/>
                    <a:gdLst>
                      <a:gd name="T0" fmla="*/ 0 w 6"/>
                      <a:gd name="T1" fmla="*/ 0 h 1"/>
                      <a:gd name="T2" fmla="*/ 6 w 6"/>
                      <a:gd name="T3" fmla="*/ 0 h 1"/>
                      <a:gd name="T4" fmla="*/ 0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0" y="0"/>
                        </a:moveTo>
                        <a:lnTo>
                          <a:pt x="6" y="0"/>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7" name="Freeform 376"/>
                  <p:cNvSpPr>
                    <a:spLocks/>
                  </p:cNvSpPr>
                  <p:nvPr/>
                </p:nvSpPr>
                <p:spPr bwMode="gray">
                  <a:xfrm>
                    <a:off x="6025" y="2193"/>
                    <a:ext cx="27" cy="26"/>
                  </a:xfrm>
                  <a:custGeom>
                    <a:avLst/>
                    <a:gdLst>
                      <a:gd name="T0" fmla="*/ 1 w 27"/>
                      <a:gd name="T1" fmla="*/ 0 h 26"/>
                      <a:gd name="T2" fmla="*/ 6 w 27"/>
                      <a:gd name="T3" fmla="*/ 0 h 26"/>
                      <a:gd name="T4" fmla="*/ 10 w 27"/>
                      <a:gd name="T5" fmla="*/ 2 h 26"/>
                      <a:gd name="T6" fmla="*/ 13 w 27"/>
                      <a:gd name="T7" fmla="*/ 3 h 26"/>
                      <a:gd name="T8" fmla="*/ 15 w 27"/>
                      <a:gd name="T9" fmla="*/ 4 h 26"/>
                      <a:gd name="T10" fmla="*/ 19 w 27"/>
                      <a:gd name="T11" fmla="*/ 7 h 26"/>
                      <a:gd name="T12" fmla="*/ 22 w 27"/>
                      <a:gd name="T13" fmla="*/ 11 h 26"/>
                      <a:gd name="T14" fmla="*/ 25 w 27"/>
                      <a:gd name="T15" fmla="*/ 16 h 26"/>
                      <a:gd name="T16" fmla="*/ 26 w 27"/>
                      <a:gd name="T17" fmla="*/ 21 h 26"/>
                      <a:gd name="T18" fmla="*/ 27 w 27"/>
                      <a:gd name="T19" fmla="*/ 26 h 26"/>
                      <a:gd name="T20" fmla="*/ 21 w 27"/>
                      <a:gd name="T21" fmla="*/ 26 h 26"/>
                      <a:gd name="T22" fmla="*/ 20 w 27"/>
                      <a:gd name="T23" fmla="*/ 22 h 26"/>
                      <a:gd name="T24" fmla="*/ 19 w 27"/>
                      <a:gd name="T25" fmla="*/ 18 h 26"/>
                      <a:gd name="T26" fmla="*/ 17 w 27"/>
                      <a:gd name="T27" fmla="*/ 15 h 26"/>
                      <a:gd name="T28" fmla="*/ 15 w 27"/>
                      <a:gd name="T29" fmla="*/ 12 h 26"/>
                      <a:gd name="T30" fmla="*/ 11 w 27"/>
                      <a:gd name="T31" fmla="*/ 9 h 26"/>
                      <a:gd name="T32" fmla="*/ 10 w 27"/>
                      <a:gd name="T33" fmla="*/ 8 h 26"/>
                      <a:gd name="T34" fmla="*/ 9 w 27"/>
                      <a:gd name="T35" fmla="*/ 7 h 26"/>
                      <a:gd name="T36" fmla="*/ 5 w 27"/>
                      <a:gd name="T37" fmla="*/ 6 h 26"/>
                      <a:gd name="T38" fmla="*/ 0 w 27"/>
                      <a:gd name="T39" fmla="*/ 6 h 26"/>
                      <a:gd name="T40" fmla="*/ 1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1" y="0"/>
                        </a:moveTo>
                        <a:lnTo>
                          <a:pt x="6" y="0"/>
                        </a:lnTo>
                        <a:lnTo>
                          <a:pt x="10" y="2"/>
                        </a:lnTo>
                        <a:lnTo>
                          <a:pt x="13" y="3"/>
                        </a:lnTo>
                        <a:lnTo>
                          <a:pt x="15" y="4"/>
                        </a:lnTo>
                        <a:lnTo>
                          <a:pt x="19" y="7"/>
                        </a:lnTo>
                        <a:lnTo>
                          <a:pt x="22" y="11"/>
                        </a:lnTo>
                        <a:lnTo>
                          <a:pt x="25" y="16"/>
                        </a:lnTo>
                        <a:lnTo>
                          <a:pt x="26" y="21"/>
                        </a:lnTo>
                        <a:lnTo>
                          <a:pt x="27" y="26"/>
                        </a:lnTo>
                        <a:lnTo>
                          <a:pt x="21" y="26"/>
                        </a:lnTo>
                        <a:lnTo>
                          <a:pt x="20" y="22"/>
                        </a:lnTo>
                        <a:lnTo>
                          <a:pt x="19" y="18"/>
                        </a:lnTo>
                        <a:lnTo>
                          <a:pt x="17" y="15"/>
                        </a:lnTo>
                        <a:lnTo>
                          <a:pt x="15" y="12"/>
                        </a:lnTo>
                        <a:lnTo>
                          <a:pt x="11" y="9"/>
                        </a:lnTo>
                        <a:lnTo>
                          <a:pt x="10" y="8"/>
                        </a:lnTo>
                        <a:lnTo>
                          <a:pt x="9" y="7"/>
                        </a:lnTo>
                        <a:lnTo>
                          <a:pt x="5" y="6"/>
                        </a:lnTo>
                        <a:lnTo>
                          <a:pt x="0" y="6"/>
                        </a:lnTo>
                        <a:lnTo>
                          <a:pt x="1"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8" name="Freeform 377"/>
                  <p:cNvSpPr>
                    <a:spLocks/>
                  </p:cNvSpPr>
                  <p:nvPr/>
                </p:nvSpPr>
                <p:spPr bwMode="gray">
                  <a:xfrm>
                    <a:off x="6025" y="2193"/>
                    <a:ext cx="1" cy="6"/>
                  </a:xfrm>
                  <a:custGeom>
                    <a:avLst/>
                    <a:gdLst>
                      <a:gd name="T0" fmla="*/ 0 w 1"/>
                      <a:gd name="T1" fmla="*/ 0 h 6"/>
                      <a:gd name="T2" fmla="*/ 1 w 1"/>
                      <a:gd name="T3" fmla="*/ 0 h 6"/>
                      <a:gd name="T4" fmla="*/ 0 w 1"/>
                      <a:gd name="T5" fmla="*/ 6 h 6"/>
                      <a:gd name="T6" fmla="*/ 1 w 1"/>
                      <a:gd name="T7" fmla="*/ 6 h 6"/>
                      <a:gd name="T8" fmla="*/ 0 w 1"/>
                      <a:gd name="T9" fmla="*/ 0 h 6"/>
                      <a:gd name="T10" fmla="*/ 0 60000 65536"/>
                      <a:gd name="T11" fmla="*/ 0 60000 65536"/>
                      <a:gd name="T12" fmla="*/ 0 60000 65536"/>
                      <a:gd name="T13" fmla="*/ 0 60000 65536"/>
                      <a:gd name="T14" fmla="*/ 0 60000 65536"/>
                      <a:gd name="T15" fmla="*/ 0 w 1"/>
                      <a:gd name="T16" fmla="*/ 0 h 6"/>
                      <a:gd name="T17" fmla="*/ 1 w 1"/>
                      <a:gd name="T18" fmla="*/ 6 h 6"/>
                    </a:gdLst>
                    <a:ahLst/>
                    <a:cxnLst>
                      <a:cxn ang="T10">
                        <a:pos x="T0" y="T1"/>
                      </a:cxn>
                      <a:cxn ang="T11">
                        <a:pos x="T2" y="T3"/>
                      </a:cxn>
                      <a:cxn ang="T12">
                        <a:pos x="T4" y="T5"/>
                      </a:cxn>
                      <a:cxn ang="T13">
                        <a:pos x="T6" y="T7"/>
                      </a:cxn>
                      <a:cxn ang="T14">
                        <a:pos x="T8" y="T9"/>
                      </a:cxn>
                    </a:cxnLst>
                    <a:rect l="T15" t="T16" r="T17" b="T18"/>
                    <a:pathLst>
                      <a:path w="1" h="6">
                        <a:moveTo>
                          <a:pt x="0" y="0"/>
                        </a:moveTo>
                        <a:lnTo>
                          <a:pt x="1" y="0"/>
                        </a:lnTo>
                        <a:lnTo>
                          <a:pt x="0" y="6"/>
                        </a:lnTo>
                        <a:lnTo>
                          <a:pt x="1"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9" name="Rectangle 378"/>
                  <p:cNvSpPr>
                    <a:spLocks noChangeArrowheads="1"/>
                  </p:cNvSpPr>
                  <p:nvPr/>
                </p:nvSpPr>
                <p:spPr bwMode="gray">
                  <a:xfrm>
                    <a:off x="6049" y="2216"/>
                    <a:ext cx="53" cy="6"/>
                  </a:xfrm>
                  <a:prstGeom prst="rect">
                    <a:avLst/>
                  </a:prstGeom>
                  <a:solidFill>
                    <a:srgbClr val="F5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0" name="Freeform 379"/>
                  <p:cNvSpPr>
                    <a:spLocks/>
                  </p:cNvSpPr>
                  <p:nvPr/>
                </p:nvSpPr>
                <p:spPr bwMode="gray">
                  <a:xfrm>
                    <a:off x="6046" y="2216"/>
                    <a:ext cx="6" cy="6"/>
                  </a:xfrm>
                  <a:custGeom>
                    <a:avLst/>
                    <a:gdLst>
                      <a:gd name="T0" fmla="*/ 0 w 6"/>
                      <a:gd name="T1" fmla="*/ 3 h 6"/>
                      <a:gd name="T2" fmla="*/ 0 w 6"/>
                      <a:gd name="T3" fmla="*/ 6 h 6"/>
                      <a:gd name="T4" fmla="*/ 3 w 6"/>
                      <a:gd name="T5" fmla="*/ 6 h 6"/>
                      <a:gd name="T6" fmla="*/ 3 w 6"/>
                      <a:gd name="T7" fmla="*/ 0 h 6"/>
                      <a:gd name="T8" fmla="*/ 6 w 6"/>
                      <a:gd name="T9" fmla="*/ 3 h 6"/>
                      <a:gd name="T10" fmla="*/ 0 w 6"/>
                      <a:gd name="T11" fmla="*/ 3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0" y="3"/>
                        </a:moveTo>
                        <a:lnTo>
                          <a:pt x="0" y="6"/>
                        </a:lnTo>
                        <a:lnTo>
                          <a:pt x="3" y="6"/>
                        </a:lnTo>
                        <a:lnTo>
                          <a:pt x="3" y="0"/>
                        </a:lnTo>
                        <a:lnTo>
                          <a:pt x="6" y="3"/>
                        </a:lnTo>
                        <a:lnTo>
                          <a:pt x="0" y="3"/>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1" name="Freeform 380"/>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6 h 26"/>
                      <a:gd name="T20" fmla="*/ 21 w 25"/>
                      <a:gd name="T21" fmla="*/ 6 h 26"/>
                      <a:gd name="T22" fmla="*/ 17 w 25"/>
                      <a:gd name="T23" fmla="*/ 7 h 26"/>
                      <a:gd name="T24" fmla="*/ 14 w 25"/>
                      <a:gd name="T25" fmla="*/ 9 h 26"/>
                      <a:gd name="T26" fmla="*/ 11 w 25"/>
                      <a:gd name="T27" fmla="*/ 12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6"/>
                        </a:lnTo>
                        <a:lnTo>
                          <a:pt x="21" y="6"/>
                        </a:lnTo>
                        <a:lnTo>
                          <a:pt x="17" y="7"/>
                        </a:lnTo>
                        <a:lnTo>
                          <a:pt x="14" y="9"/>
                        </a:lnTo>
                        <a:lnTo>
                          <a:pt x="11" y="12"/>
                        </a:lnTo>
                        <a:lnTo>
                          <a:pt x="9" y="15"/>
                        </a:lnTo>
                        <a:lnTo>
                          <a:pt x="7" y="18"/>
                        </a:lnTo>
                        <a:lnTo>
                          <a:pt x="6" y="22"/>
                        </a:lnTo>
                        <a:lnTo>
                          <a:pt x="5"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2" name="Freeform 381"/>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3" name="Freeform 382"/>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3 w 26"/>
                      <a:gd name="T7" fmla="*/ 3 h 26"/>
                      <a:gd name="T8" fmla="*/ 15 w 26"/>
                      <a:gd name="T9" fmla="*/ 4 h 26"/>
                      <a:gd name="T10" fmla="*/ 19 w 26"/>
                      <a:gd name="T11" fmla="*/ 7 h 26"/>
                      <a:gd name="T12" fmla="*/ 22 w 26"/>
                      <a:gd name="T13" fmla="*/ 11 h 26"/>
                      <a:gd name="T14" fmla="*/ 24 w 26"/>
                      <a:gd name="T15" fmla="*/ 16 h 26"/>
                      <a:gd name="T16" fmla="*/ 26 w 26"/>
                      <a:gd name="T17" fmla="*/ 21 h 26"/>
                      <a:gd name="T18" fmla="*/ 26 w 26"/>
                      <a:gd name="T19" fmla="*/ 26 h 26"/>
                      <a:gd name="T20" fmla="*/ 20 w 26"/>
                      <a:gd name="T21" fmla="*/ 26 h 26"/>
                      <a:gd name="T22" fmla="*/ 20 w 26"/>
                      <a:gd name="T23" fmla="*/ 22 h 26"/>
                      <a:gd name="T24" fmla="*/ 19 w 26"/>
                      <a:gd name="T25" fmla="*/ 18 h 26"/>
                      <a:gd name="T26" fmla="*/ 17 w 26"/>
                      <a:gd name="T27" fmla="*/ 15 h 26"/>
                      <a:gd name="T28" fmla="*/ 14 w 26"/>
                      <a:gd name="T29" fmla="*/ 12 h 26"/>
                      <a:gd name="T30" fmla="*/ 11 w 26"/>
                      <a:gd name="T31" fmla="*/ 9 h 26"/>
                      <a:gd name="T32" fmla="*/ 10 w 26"/>
                      <a:gd name="T33" fmla="*/ 8 h 26"/>
                      <a:gd name="T34" fmla="*/ 8 w 26"/>
                      <a:gd name="T35" fmla="*/ 7 h 26"/>
                      <a:gd name="T36" fmla="*/ 4 w 26"/>
                      <a:gd name="T37" fmla="*/ 6 h 26"/>
                      <a:gd name="T38" fmla="*/ 0 w 26"/>
                      <a:gd name="T39" fmla="*/ 6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3" y="3"/>
                        </a:lnTo>
                        <a:lnTo>
                          <a:pt x="15" y="4"/>
                        </a:lnTo>
                        <a:lnTo>
                          <a:pt x="19" y="7"/>
                        </a:lnTo>
                        <a:lnTo>
                          <a:pt x="22" y="11"/>
                        </a:lnTo>
                        <a:lnTo>
                          <a:pt x="24" y="16"/>
                        </a:lnTo>
                        <a:lnTo>
                          <a:pt x="26" y="21"/>
                        </a:lnTo>
                        <a:lnTo>
                          <a:pt x="26" y="26"/>
                        </a:lnTo>
                        <a:lnTo>
                          <a:pt x="20" y="26"/>
                        </a:lnTo>
                        <a:lnTo>
                          <a:pt x="20" y="22"/>
                        </a:lnTo>
                        <a:lnTo>
                          <a:pt x="19" y="18"/>
                        </a:lnTo>
                        <a:lnTo>
                          <a:pt x="17" y="15"/>
                        </a:lnTo>
                        <a:lnTo>
                          <a:pt x="14" y="12"/>
                        </a:lnTo>
                        <a:lnTo>
                          <a:pt x="11" y="9"/>
                        </a:lnTo>
                        <a:lnTo>
                          <a:pt x="10" y="8"/>
                        </a:lnTo>
                        <a:lnTo>
                          <a:pt x="8" y="7"/>
                        </a:lnTo>
                        <a:lnTo>
                          <a:pt x="4" y="6"/>
                        </a:ln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4" name="Freeform 383"/>
                  <p:cNvSpPr>
                    <a:spLocks/>
                  </p:cNvSpPr>
                  <p:nvPr/>
                </p:nvSpPr>
                <p:spPr bwMode="gray">
                  <a:xfrm>
                    <a:off x="6124" y="2193"/>
                    <a:ext cx="1" cy="6"/>
                  </a:xfrm>
                  <a:custGeom>
                    <a:avLst/>
                    <a:gdLst>
                      <a:gd name="T0" fmla="*/ 0 w 1"/>
                      <a:gd name="T1" fmla="*/ 0 h 6"/>
                      <a:gd name="T2" fmla="*/ 0 w 1"/>
                      <a:gd name="T3" fmla="*/ 6 h 6"/>
                      <a:gd name="T4" fmla="*/ 0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0" y="0"/>
                        </a:move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5" name="Freeform 384"/>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2 w 26"/>
                      <a:gd name="T9" fmla="*/ 15 h 26"/>
                      <a:gd name="T10" fmla="*/ 19 w 26"/>
                      <a:gd name="T11" fmla="*/ 18 h 26"/>
                      <a:gd name="T12" fmla="*/ 15 w 26"/>
                      <a:gd name="T13" fmla="*/ 22 h 26"/>
                      <a:gd name="T14" fmla="*/ 10 w 26"/>
                      <a:gd name="T15" fmla="*/ 24 h 26"/>
                      <a:gd name="T16" fmla="*/ 6 w 26"/>
                      <a:gd name="T17" fmla="*/ 26 h 26"/>
                      <a:gd name="T18" fmla="*/ 0 w 26"/>
                      <a:gd name="T19" fmla="*/ 26 h 26"/>
                      <a:gd name="T20" fmla="*/ 0 w 26"/>
                      <a:gd name="T21" fmla="*/ 20 h 26"/>
                      <a:gd name="T22" fmla="*/ 4 w 26"/>
                      <a:gd name="T23" fmla="*/ 20 h 26"/>
                      <a:gd name="T24" fmla="*/ 8 w 26"/>
                      <a:gd name="T25" fmla="*/ 18 h 26"/>
                      <a:gd name="T26" fmla="*/ 11 w 26"/>
                      <a:gd name="T27" fmla="*/ 17 h 26"/>
                      <a:gd name="T28" fmla="*/ 14 w 26"/>
                      <a:gd name="T29" fmla="*/ 14 h 26"/>
                      <a:gd name="T30" fmla="*/ 17 w 26"/>
                      <a:gd name="T31" fmla="*/ 11 h 26"/>
                      <a:gd name="T32" fmla="*/ 18 w 26"/>
                      <a:gd name="T33" fmla="*/ 9 h 26"/>
                      <a:gd name="T34" fmla="*/ 19 w 26"/>
                      <a:gd name="T35" fmla="*/ 8 h 26"/>
                      <a:gd name="T36" fmla="*/ 20 w 26"/>
                      <a:gd name="T37" fmla="*/ 4 h 26"/>
                      <a:gd name="T38" fmla="*/ 20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2" y="15"/>
                        </a:lnTo>
                        <a:lnTo>
                          <a:pt x="19" y="18"/>
                        </a:lnTo>
                        <a:lnTo>
                          <a:pt x="15" y="22"/>
                        </a:lnTo>
                        <a:lnTo>
                          <a:pt x="10" y="24"/>
                        </a:lnTo>
                        <a:lnTo>
                          <a:pt x="6" y="26"/>
                        </a:lnTo>
                        <a:lnTo>
                          <a:pt x="0" y="26"/>
                        </a:lnTo>
                        <a:lnTo>
                          <a:pt x="0" y="20"/>
                        </a:lnTo>
                        <a:lnTo>
                          <a:pt x="4" y="20"/>
                        </a:lnTo>
                        <a:lnTo>
                          <a:pt x="8" y="18"/>
                        </a:lnTo>
                        <a:lnTo>
                          <a:pt x="11" y="17"/>
                        </a:lnTo>
                        <a:lnTo>
                          <a:pt x="14" y="14"/>
                        </a:lnTo>
                        <a:lnTo>
                          <a:pt x="17" y="11"/>
                        </a:lnTo>
                        <a:lnTo>
                          <a:pt x="18" y="9"/>
                        </a:lnTo>
                        <a:lnTo>
                          <a:pt x="19" y="8"/>
                        </a:lnTo>
                        <a:lnTo>
                          <a:pt x="20" y="4"/>
                        </a:lnTo>
                        <a:lnTo>
                          <a:pt x="20" y="0"/>
                        </a:lnTo>
                        <a:lnTo>
                          <a:pt x="2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6" name="Freeform 385"/>
                  <p:cNvSpPr>
                    <a:spLocks/>
                  </p:cNvSpPr>
                  <p:nvPr/>
                </p:nvSpPr>
                <p:spPr bwMode="gray">
                  <a:xfrm>
                    <a:off x="6144" y="2219"/>
                    <a:ext cx="6" cy="1"/>
                  </a:xfrm>
                  <a:custGeom>
                    <a:avLst/>
                    <a:gdLst>
                      <a:gd name="T0" fmla="*/ 6 w 6"/>
                      <a:gd name="T1" fmla="*/ 0 h 1"/>
                      <a:gd name="T2" fmla="*/ 0 w 6"/>
                      <a:gd name="T3" fmla="*/ 0 h 1"/>
                      <a:gd name="T4" fmla="*/ 6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6" y="0"/>
                        </a:moveTo>
                        <a:lnTo>
                          <a:pt x="0" y="0"/>
                        </a:lnTo>
                        <a:lnTo>
                          <a:pt x="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7" name="Oval 386"/>
                  <p:cNvSpPr>
                    <a:spLocks noChangeArrowheads="1"/>
                  </p:cNvSpPr>
                  <p:nvPr/>
                </p:nvSpPr>
                <p:spPr bwMode="gray">
                  <a:xfrm>
                    <a:off x="6121"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8" name="Oval 387"/>
                  <p:cNvSpPr>
                    <a:spLocks noChangeArrowheads="1"/>
                  </p:cNvSpPr>
                  <p:nvPr/>
                </p:nvSpPr>
                <p:spPr bwMode="gray">
                  <a:xfrm>
                    <a:off x="6023"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9" name="Freeform 388"/>
                  <p:cNvSpPr>
                    <a:spLocks/>
                  </p:cNvSpPr>
                  <p:nvPr/>
                </p:nvSpPr>
                <p:spPr bwMode="gray">
                  <a:xfrm>
                    <a:off x="6000" y="2219"/>
                    <a:ext cx="26" cy="26"/>
                  </a:xfrm>
                  <a:custGeom>
                    <a:avLst/>
                    <a:gdLst>
                      <a:gd name="T0" fmla="*/ 25 w 26"/>
                      <a:gd name="T1" fmla="*/ 26 h 26"/>
                      <a:gd name="T2" fmla="*/ 20 w 26"/>
                      <a:gd name="T3" fmla="*/ 25 h 26"/>
                      <a:gd name="T4" fmla="*/ 16 w 26"/>
                      <a:gd name="T5" fmla="*/ 24 h 26"/>
                      <a:gd name="T6" fmla="*/ 13 w 26"/>
                      <a:gd name="T7" fmla="*/ 23 h 26"/>
                      <a:gd name="T8" fmla="*/ 11 w 26"/>
                      <a:gd name="T9" fmla="*/ 21 h 26"/>
                      <a:gd name="T10" fmla="*/ 7 w 26"/>
                      <a:gd name="T11" fmla="*/ 18 h 26"/>
                      <a:gd name="T12" fmla="*/ 4 w 26"/>
                      <a:gd name="T13" fmla="*/ 15 h 26"/>
                      <a:gd name="T14" fmla="*/ 2 w 26"/>
                      <a:gd name="T15" fmla="*/ 10 h 26"/>
                      <a:gd name="T16" fmla="*/ 0 w 26"/>
                      <a:gd name="T17" fmla="*/ 5 h 26"/>
                      <a:gd name="T18" fmla="*/ 0 w 26"/>
                      <a:gd name="T19" fmla="*/ 0 h 26"/>
                      <a:gd name="T20" fmla="*/ 5 w 26"/>
                      <a:gd name="T21" fmla="*/ 0 h 26"/>
                      <a:gd name="T22" fmla="*/ 5 w 26"/>
                      <a:gd name="T23" fmla="*/ 4 h 26"/>
                      <a:gd name="T24" fmla="*/ 7 w 26"/>
                      <a:gd name="T25" fmla="*/ 8 h 26"/>
                      <a:gd name="T26" fmla="*/ 9 w 26"/>
                      <a:gd name="T27" fmla="*/ 11 h 26"/>
                      <a:gd name="T28" fmla="*/ 11 w 26"/>
                      <a:gd name="T29" fmla="*/ 14 h 26"/>
                      <a:gd name="T30" fmla="*/ 14 w 26"/>
                      <a:gd name="T31" fmla="*/ 17 h 26"/>
                      <a:gd name="T32" fmla="*/ 16 w 26"/>
                      <a:gd name="T33" fmla="*/ 18 h 26"/>
                      <a:gd name="T34" fmla="*/ 18 w 26"/>
                      <a:gd name="T35" fmla="*/ 19 h 26"/>
                      <a:gd name="T36" fmla="*/ 21 w 26"/>
                      <a:gd name="T37" fmla="*/ 20 h 26"/>
                      <a:gd name="T38" fmla="*/ 26 w 26"/>
                      <a:gd name="T39" fmla="*/ 20 h 26"/>
                      <a:gd name="T40" fmla="*/ 25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5" y="26"/>
                        </a:moveTo>
                        <a:lnTo>
                          <a:pt x="20" y="25"/>
                        </a:lnTo>
                        <a:lnTo>
                          <a:pt x="16" y="24"/>
                        </a:lnTo>
                        <a:lnTo>
                          <a:pt x="13" y="23"/>
                        </a:lnTo>
                        <a:lnTo>
                          <a:pt x="11" y="21"/>
                        </a:lnTo>
                        <a:lnTo>
                          <a:pt x="7" y="18"/>
                        </a:lnTo>
                        <a:lnTo>
                          <a:pt x="4" y="15"/>
                        </a:lnTo>
                        <a:lnTo>
                          <a:pt x="2" y="10"/>
                        </a:lnTo>
                        <a:lnTo>
                          <a:pt x="0" y="5"/>
                        </a:lnTo>
                        <a:lnTo>
                          <a:pt x="0" y="0"/>
                        </a:lnTo>
                        <a:lnTo>
                          <a:pt x="5" y="0"/>
                        </a:lnTo>
                        <a:lnTo>
                          <a:pt x="5" y="4"/>
                        </a:lnTo>
                        <a:lnTo>
                          <a:pt x="7" y="8"/>
                        </a:lnTo>
                        <a:lnTo>
                          <a:pt x="9" y="11"/>
                        </a:lnTo>
                        <a:lnTo>
                          <a:pt x="11" y="14"/>
                        </a:lnTo>
                        <a:lnTo>
                          <a:pt x="14" y="17"/>
                        </a:lnTo>
                        <a:lnTo>
                          <a:pt x="16" y="18"/>
                        </a:lnTo>
                        <a:lnTo>
                          <a:pt x="18" y="19"/>
                        </a:lnTo>
                        <a:lnTo>
                          <a:pt x="21" y="20"/>
                        </a:lnTo>
                        <a:lnTo>
                          <a:pt x="26" y="20"/>
                        </a:lnTo>
                        <a:lnTo>
                          <a:pt x="25"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0" name="Freeform 389"/>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7 h 26"/>
                      <a:gd name="T12" fmla="*/ 11 w 26"/>
                      <a:gd name="T13" fmla="*/ 4 h 26"/>
                      <a:gd name="T14" fmla="*/ 15 w 26"/>
                      <a:gd name="T15" fmla="*/ 2 h 26"/>
                      <a:gd name="T16" fmla="*/ 20 w 26"/>
                      <a:gd name="T17" fmla="*/ 0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7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7"/>
                        </a:lnTo>
                        <a:lnTo>
                          <a:pt x="11" y="4"/>
                        </a:lnTo>
                        <a:lnTo>
                          <a:pt x="15" y="2"/>
                        </a:lnTo>
                        <a:lnTo>
                          <a:pt x="20" y="0"/>
                        </a:lnTo>
                        <a:lnTo>
                          <a:pt x="25" y="0"/>
                        </a:lnTo>
                        <a:lnTo>
                          <a:pt x="26" y="5"/>
                        </a:lnTo>
                        <a:lnTo>
                          <a:pt x="21" y="6"/>
                        </a:lnTo>
                        <a:lnTo>
                          <a:pt x="17" y="7"/>
                        </a:lnTo>
                        <a:lnTo>
                          <a:pt x="14" y="9"/>
                        </a:lnTo>
                        <a:lnTo>
                          <a:pt x="11" y="11"/>
                        </a:lnTo>
                        <a:lnTo>
                          <a:pt x="8" y="15"/>
                        </a:lnTo>
                        <a:lnTo>
                          <a:pt x="7" y="16"/>
                        </a:lnTo>
                        <a:lnTo>
                          <a:pt x="7" y="18"/>
                        </a:lnTo>
                        <a:lnTo>
                          <a:pt x="5"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1" name="Freeform 390"/>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2" name="Freeform 391"/>
                  <p:cNvSpPr>
                    <a:spLocks/>
                  </p:cNvSpPr>
                  <p:nvPr/>
                </p:nvSpPr>
                <p:spPr bwMode="gray">
                  <a:xfrm>
                    <a:off x="6025" y="2193"/>
                    <a:ext cx="26" cy="26"/>
                  </a:xfrm>
                  <a:custGeom>
                    <a:avLst/>
                    <a:gdLst>
                      <a:gd name="T0" fmla="*/ 1 w 26"/>
                      <a:gd name="T1" fmla="*/ 0 h 26"/>
                      <a:gd name="T2" fmla="*/ 5 w 26"/>
                      <a:gd name="T3" fmla="*/ 0 h 26"/>
                      <a:gd name="T4" fmla="*/ 10 w 26"/>
                      <a:gd name="T5" fmla="*/ 2 h 26"/>
                      <a:gd name="T6" fmla="*/ 13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0"/>
                        </a:lnTo>
                        <a:lnTo>
                          <a:pt x="10" y="2"/>
                        </a:lnTo>
                        <a:lnTo>
                          <a:pt x="13"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2" y="9"/>
                        </a:lnTo>
                        <a:lnTo>
                          <a:pt x="10" y="8"/>
                        </a:lnTo>
                        <a:lnTo>
                          <a:pt x="9" y="7"/>
                        </a:lnTo>
                        <a:lnTo>
                          <a:pt x="5" y="6"/>
                        </a:lnTo>
                        <a:lnTo>
                          <a:pt x="0" y="5"/>
                        </a:lnTo>
                        <a:lnTo>
                          <a:pt x="1"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3" name="Freeform 39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4" name="Rectangle 393"/>
                  <p:cNvSpPr>
                    <a:spLocks noChangeArrowheads="1"/>
                  </p:cNvSpPr>
                  <p:nvPr/>
                </p:nvSpPr>
                <p:spPr bwMode="gray">
                  <a:xfrm>
                    <a:off x="6049" y="2216"/>
                    <a:ext cx="53" cy="6"/>
                  </a:xfrm>
                  <a:prstGeom prst="rect">
                    <a:avLst/>
                  </a:prstGeom>
                  <a:solidFill>
                    <a:srgbClr val="F7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95" name="Freeform 394"/>
                  <p:cNvSpPr>
                    <a:spLocks/>
                  </p:cNvSpPr>
                  <p:nvPr/>
                </p:nvSpPr>
                <p:spPr bwMode="gray">
                  <a:xfrm>
                    <a:off x="6046" y="2216"/>
                    <a:ext cx="5" cy="6"/>
                  </a:xfrm>
                  <a:custGeom>
                    <a:avLst/>
                    <a:gdLst>
                      <a:gd name="T0" fmla="*/ 0 w 5"/>
                      <a:gd name="T1" fmla="*/ 3 h 6"/>
                      <a:gd name="T2" fmla="*/ 0 w 5"/>
                      <a:gd name="T3" fmla="*/ 6 h 6"/>
                      <a:gd name="T4" fmla="*/ 3 w 5"/>
                      <a:gd name="T5" fmla="*/ 6 h 6"/>
                      <a:gd name="T6" fmla="*/ 3 w 5"/>
                      <a:gd name="T7" fmla="*/ 0 h 6"/>
                      <a:gd name="T8" fmla="*/ 5 w 5"/>
                      <a:gd name="T9" fmla="*/ 3 h 6"/>
                      <a:gd name="T10" fmla="*/ 0 w 5"/>
                      <a:gd name="T11" fmla="*/ 3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6"/>
                        </a:lnTo>
                        <a:lnTo>
                          <a:pt x="3" y="6"/>
                        </a:lnTo>
                        <a:lnTo>
                          <a:pt x="3" y="0"/>
                        </a:lnTo>
                        <a:lnTo>
                          <a:pt x="5" y="3"/>
                        </a:lnTo>
                        <a:lnTo>
                          <a:pt x="0" y="3"/>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6" name="Freeform 395"/>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5"/>
                        </a:lnTo>
                        <a:lnTo>
                          <a:pt x="21" y="6"/>
                        </a:lnTo>
                        <a:lnTo>
                          <a:pt x="17" y="7"/>
                        </a:lnTo>
                        <a:lnTo>
                          <a:pt x="14" y="9"/>
                        </a:lnTo>
                        <a:lnTo>
                          <a:pt x="11" y="11"/>
                        </a:lnTo>
                        <a:lnTo>
                          <a:pt x="9" y="15"/>
                        </a:lnTo>
                        <a:lnTo>
                          <a:pt x="7" y="18"/>
                        </a:lnTo>
                        <a:lnTo>
                          <a:pt x="6"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7" name="Freeform 396"/>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8" name="Freeform 397"/>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2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1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2"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1" y="9"/>
                        </a:lnTo>
                        <a:lnTo>
                          <a:pt x="10" y="8"/>
                        </a:lnTo>
                        <a:lnTo>
                          <a:pt x="8" y="7"/>
                        </a:lnTo>
                        <a:lnTo>
                          <a:pt x="4" y="6"/>
                        </a:ln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9" name="Freeform 39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0" name="Freeform 399"/>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1 w 26"/>
                      <a:gd name="T9" fmla="*/ 15 h 26"/>
                      <a:gd name="T10" fmla="*/ 19 w 26"/>
                      <a:gd name="T11" fmla="*/ 18 h 26"/>
                      <a:gd name="T12" fmla="*/ 15 w 26"/>
                      <a:gd name="T13" fmla="*/ 21 h 26"/>
                      <a:gd name="T14" fmla="*/ 10 w 26"/>
                      <a:gd name="T15" fmla="*/ 24 h 26"/>
                      <a:gd name="T16" fmla="*/ 5 w 26"/>
                      <a:gd name="T17" fmla="*/ 25 h 26"/>
                      <a:gd name="T18" fmla="*/ 0 w 26"/>
                      <a:gd name="T19" fmla="*/ 26 h 26"/>
                      <a:gd name="T20" fmla="*/ 0 w 26"/>
                      <a:gd name="T21" fmla="*/ 20 h 26"/>
                      <a:gd name="T22" fmla="*/ 4 w 26"/>
                      <a:gd name="T23" fmla="*/ 20 h 26"/>
                      <a:gd name="T24" fmla="*/ 8 w 26"/>
                      <a:gd name="T25" fmla="*/ 19 h 26"/>
                      <a:gd name="T26" fmla="*/ 11 w 26"/>
                      <a:gd name="T27" fmla="*/ 17 h 26"/>
                      <a:gd name="T28" fmla="*/ 15 w 26"/>
                      <a:gd name="T29" fmla="*/ 14 h 26"/>
                      <a:gd name="T30" fmla="*/ 17 w 26"/>
                      <a:gd name="T31" fmla="*/ 11 h 26"/>
                      <a:gd name="T32" fmla="*/ 18 w 26"/>
                      <a:gd name="T33" fmla="*/ 10 h 26"/>
                      <a:gd name="T34" fmla="*/ 19 w 26"/>
                      <a:gd name="T35" fmla="*/ 8 h 26"/>
                      <a:gd name="T36" fmla="*/ 20 w 26"/>
                      <a:gd name="T37" fmla="*/ 4 h 26"/>
                      <a:gd name="T38" fmla="*/ 21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1" y="15"/>
                        </a:lnTo>
                        <a:lnTo>
                          <a:pt x="19" y="18"/>
                        </a:lnTo>
                        <a:lnTo>
                          <a:pt x="15" y="21"/>
                        </a:lnTo>
                        <a:lnTo>
                          <a:pt x="10" y="24"/>
                        </a:lnTo>
                        <a:lnTo>
                          <a:pt x="5" y="25"/>
                        </a:lnTo>
                        <a:lnTo>
                          <a:pt x="0" y="26"/>
                        </a:lnTo>
                        <a:lnTo>
                          <a:pt x="0" y="20"/>
                        </a:lnTo>
                        <a:lnTo>
                          <a:pt x="4" y="20"/>
                        </a:lnTo>
                        <a:lnTo>
                          <a:pt x="8" y="19"/>
                        </a:lnTo>
                        <a:lnTo>
                          <a:pt x="11" y="17"/>
                        </a:lnTo>
                        <a:lnTo>
                          <a:pt x="15" y="14"/>
                        </a:lnTo>
                        <a:lnTo>
                          <a:pt x="17" y="11"/>
                        </a:lnTo>
                        <a:lnTo>
                          <a:pt x="18" y="10"/>
                        </a:lnTo>
                        <a:lnTo>
                          <a:pt x="19" y="8"/>
                        </a:lnTo>
                        <a:lnTo>
                          <a:pt x="20" y="4"/>
                        </a:lnTo>
                        <a:lnTo>
                          <a:pt x="21" y="0"/>
                        </a:lnTo>
                        <a:lnTo>
                          <a:pt x="26"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1" name="Freeform 40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2" name="Oval 401"/>
                  <p:cNvSpPr>
                    <a:spLocks noChangeArrowheads="1"/>
                  </p:cNvSpPr>
                  <p:nvPr/>
                </p:nvSpPr>
                <p:spPr bwMode="gray">
                  <a:xfrm>
                    <a:off x="6121" y="2239"/>
                    <a:ext cx="6"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3" name="Oval 402"/>
                  <p:cNvSpPr>
                    <a:spLocks noChangeArrowheads="1"/>
                  </p:cNvSpPr>
                  <p:nvPr/>
                </p:nvSpPr>
                <p:spPr bwMode="gray">
                  <a:xfrm>
                    <a:off x="6023" y="2239"/>
                    <a:ext cx="5"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4" name="Freeform 40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7 w 26"/>
                      <a:gd name="T11" fmla="*/ 18 h 25"/>
                      <a:gd name="T12" fmla="*/ 4 w 26"/>
                      <a:gd name="T13" fmla="*/ 14 h 25"/>
                      <a:gd name="T14" fmla="*/ 2 w 26"/>
                      <a:gd name="T15" fmla="*/ 10 h 25"/>
                      <a:gd name="T16" fmla="*/ 0 w 26"/>
                      <a:gd name="T17" fmla="*/ 5 h 25"/>
                      <a:gd name="T18" fmla="*/ 0 w 26"/>
                      <a:gd name="T19" fmla="*/ 0 h 25"/>
                      <a:gd name="T20" fmla="*/ 5 w 26"/>
                      <a:gd name="T21" fmla="*/ 0 h 25"/>
                      <a:gd name="T22" fmla="*/ 5 w 26"/>
                      <a:gd name="T23" fmla="*/ 4 h 25"/>
                      <a:gd name="T24" fmla="*/ 6 w 26"/>
                      <a:gd name="T25" fmla="*/ 8 h 25"/>
                      <a:gd name="T26" fmla="*/ 8 w 26"/>
                      <a:gd name="T27" fmla="*/ 11 h 25"/>
                      <a:gd name="T28" fmla="*/ 11 w 26"/>
                      <a:gd name="T29" fmla="*/ 14 h 25"/>
                      <a:gd name="T30" fmla="*/ 14 w 26"/>
                      <a:gd name="T31" fmla="*/ 17 h 25"/>
                      <a:gd name="T32" fmla="*/ 16 w 26"/>
                      <a:gd name="T33" fmla="*/ 18 h 25"/>
                      <a:gd name="T34" fmla="*/ 17 w 26"/>
                      <a:gd name="T35" fmla="*/ 19 h 25"/>
                      <a:gd name="T36" fmla="*/ 21 w 26"/>
                      <a:gd name="T37" fmla="*/ 20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7" y="18"/>
                        </a:lnTo>
                        <a:lnTo>
                          <a:pt x="4" y="14"/>
                        </a:lnTo>
                        <a:lnTo>
                          <a:pt x="2" y="10"/>
                        </a:lnTo>
                        <a:lnTo>
                          <a:pt x="0" y="5"/>
                        </a:lnTo>
                        <a:lnTo>
                          <a:pt x="0" y="0"/>
                        </a:lnTo>
                        <a:lnTo>
                          <a:pt x="5" y="0"/>
                        </a:lnTo>
                        <a:lnTo>
                          <a:pt x="5" y="4"/>
                        </a:lnTo>
                        <a:lnTo>
                          <a:pt x="6" y="8"/>
                        </a:lnTo>
                        <a:lnTo>
                          <a:pt x="8" y="11"/>
                        </a:lnTo>
                        <a:lnTo>
                          <a:pt x="11" y="14"/>
                        </a:lnTo>
                        <a:lnTo>
                          <a:pt x="14" y="17"/>
                        </a:lnTo>
                        <a:lnTo>
                          <a:pt x="16" y="18"/>
                        </a:lnTo>
                        <a:lnTo>
                          <a:pt x="17" y="19"/>
                        </a:lnTo>
                        <a:lnTo>
                          <a:pt x="21" y="20"/>
                        </a:lnTo>
                        <a:lnTo>
                          <a:pt x="26" y="21"/>
                        </a:lnTo>
                        <a:lnTo>
                          <a:pt x="25" y="2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5" name="Freeform 404"/>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8 h 26"/>
                      <a:gd name="T12" fmla="*/ 11 w 26"/>
                      <a:gd name="T13" fmla="*/ 5 h 26"/>
                      <a:gd name="T14" fmla="*/ 15 w 26"/>
                      <a:gd name="T15" fmla="*/ 2 h 26"/>
                      <a:gd name="T16" fmla="*/ 20 w 26"/>
                      <a:gd name="T17" fmla="*/ 1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6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8"/>
                        </a:lnTo>
                        <a:lnTo>
                          <a:pt x="11" y="5"/>
                        </a:lnTo>
                        <a:lnTo>
                          <a:pt x="15" y="2"/>
                        </a:lnTo>
                        <a:lnTo>
                          <a:pt x="20" y="1"/>
                        </a:lnTo>
                        <a:lnTo>
                          <a:pt x="25" y="0"/>
                        </a:lnTo>
                        <a:lnTo>
                          <a:pt x="26" y="5"/>
                        </a:lnTo>
                        <a:lnTo>
                          <a:pt x="21" y="6"/>
                        </a:lnTo>
                        <a:lnTo>
                          <a:pt x="17" y="7"/>
                        </a:lnTo>
                        <a:lnTo>
                          <a:pt x="14" y="9"/>
                        </a:lnTo>
                        <a:lnTo>
                          <a:pt x="11" y="11"/>
                        </a:lnTo>
                        <a:lnTo>
                          <a:pt x="8" y="15"/>
                        </a:lnTo>
                        <a:lnTo>
                          <a:pt x="7" y="16"/>
                        </a:lnTo>
                        <a:lnTo>
                          <a:pt x="6"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6" name="Freeform 405"/>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7" name="Freeform 406"/>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9 w 26"/>
                      <a:gd name="T11" fmla="*/ 8 h 26"/>
                      <a:gd name="T12" fmla="*/ 22 w 26"/>
                      <a:gd name="T13" fmla="*/ 12 h 26"/>
                      <a:gd name="T14" fmla="*/ 24 w 26"/>
                      <a:gd name="T15" fmla="*/ 16 h 26"/>
                      <a:gd name="T16" fmla="*/ 26 w 26"/>
                      <a:gd name="T17" fmla="*/ 21 h 26"/>
                      <a:gd name="T18" fmla="*/ 26 w 26"/>
                      <a:gd name="T19" fmla="*/ 26 h 26"/>
                      <a:gd name="T20" fmla="*/ 21 w 26"/>
                      <a:gd name="T21" fmla="*/ 26 h 26"/>
                      <a:gd name="T22" fmla="*/ 21 w 26"/>
                      <a:gd name="T23" fmla="*/ 22 h 26"/>
                      <a:gd name="T24" fmla="*/ 20 w 26"/>
                      <a:gd name="T25" fmla="*/ 18 h 26"/>
                      <a:gd name="T26" fmla="*/ 17 w 26"/>
                      <a:gd name="T27" fmla="*/ 14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9" y="8"/>
                        </a:lnTo>
                        <a:lnTo>
                          <a:pt x="22" y="12"/>
                        </a:lnTo>
                        <a:lnTo>
                          <a:pt x="24" y="16"/>
                        </a:lnTo>
                        <a:lnTo>
                          <a:pt x="26" y="21"/>
                        </a:lnTo>
                        <a:lnTo>
                          <a:pt x="26" y="26"/>
                        </a:lnTo>
                        <a:lnTo>
                          <a:pt x="21" y="26"/>
                        </a:lnTo>
                        <a:lnTo>
                          <a:pt x="21" y="22"/>
                        </a:lnTo>
                        <a:lnTo>
                          <a:pt x="20" y="18"/>
                        </a:lnTo>
                        <a:lnTo>
                          <a:pt x="17" y="14"/>
                        </a:lnTo>
                        <a:lnTo>
                          <a:pt x="15" y="11"/>
                        </a:lnTo>
                        <a:lnTo>
                          <a:pt x="12" y="9"/>
                        </a:lnTo>
                        <a:lnTo>
                          <a:pt x="10" y="8"/>
                        </a:lnTo>
                        <a:lnTo>
                          <a:pt x="9" y="7"/>
                        </a:lnTo>
                        <a:lnTo>
                          <a:pt x="5" y="6"/>
                        </a:lnTo>
                        <a:lnTo>
                          <a:pt x="0" y="5"/>
                        </a:lnTo>
                        <a:lnTo>
                          <a:pt x="1"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8" name="Freeform 407"/>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9" name="Rectangle 408"/>
                  <p:cNvSpPr>
                    <a:spLocks noChangeArrowheads="1"/>
                  </p:cNvSpPr>
                  <p:nvPr/>
                </p:nvSpPr>
                <p:spPr bwMode="gray">
                  <a:xfrm>
                    <a:off x="6049" y="2216"/>
                    <a:ext cx="53" cy="5"/>
                  </a:xfrm>
                  <a:prstGeom prst="rect">
                    <a:avLst/>
                  </a:prstGeom>
                  <a:solidFill>
                    <a:srgbClr val="F9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0" name="Freeform 409"/>
                  <p:cNvSpPr>
                    <a:spLocks/>
                  </p:cNvSpPr>
                  <p:nvPr/>
                </p:nvSpPr>
                <p:spPr bwMode="gray">
                  <a:xfrm>
                    <a:off x="6046" y="2216"/>
                    <a:ext cx="5" cy="5"/>
                  </a:xfrm>
                  <a:custGeom>
                    <a:avLst/>
                    <a:gdLst>
                      <a:gd name="T0" fmla="*/ 0 w 5"/>
                      <a:gd name="T1" fmla="*/ 3 h 5"/>
                      <a:gd name="T2" fmla="*/ 0 w 5"/>
                      <a:gd name="T3" fmla="*/ 5 h 5"/>
                      <a:gd name="T4" fmla="*/ 3 w 5"/>
                      <a:gd name="T5" fmla="*/ 5 h 5"/>
                      <a:gd name="T6" fmla="*/ 3 w 5"/>
                      <a:gd name="T7" fmla="*/ 0 h 5"/>
                      <a:gd name="T8" fmla="*/ 5 w 5"/>
                      <a:gd name="T9" fmla="*/ 3 h 5"/>
                      <a:gd name="T10" fmla="*/ 0 w 5"/>
                      <a:gd name="T11" fmla="*/ 3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3"/>
                        </a:moveTo>
                        <a:lnTo>
                          <a:pt x="0" y="5"/>
                        </a:lnTo>
                        <a:lnTo>
                          <a:pt x="3" y="5"/>
                        </a:lnTo>
                        <a:lnTo>
                          <a:pt x="3" y="0"/>
                        </a:lnTo>
                        <a:lnTo>
                          <a:pt x="5" y="3"/>
                        </a:lnTo>
                        <a:lnTo>
                          <a:pt x="0" y="3"/>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1" name="Freeform 410"/>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1 h 26"/>
                      <a:gd name="T8" fmla="*/ 7 w 25"/>
                      <a:gd name="T9" fmla="*/ 8 h 26"/>
                      <a:gd name="T10" fmla="*/ 11 w 25"/>
                      <a:gd name="T11" fmla="*/ 5 h 26"/>
                      <a:gd name="T12" fmla="*/ 15 w 25"/>
                      <a:gd name="T13" fmla="*/ 2 h 26"/>
                      <a:gd name="T14" fmla="*/ 20 w 25"/>
                      <a:gd name="T15" fmla="*/ 1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8 w 25"/>
                      <a:gd name="T29" fmla="*/ 14 h 26"/>
                      <a:gd name="T30" fmla="*/ 7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1"/>
                        </a:lnTo>
                        <a:lnTo>
                          <a:pt x="7" y="8"/>
                        </a:lnTo>
                        <a:lnTo>
                          <a:pt x="11" y="5"/>
                        </a:lnTo>
                        <a:lnTo>
                          <a:pt x="15" y="2"/>
                        </a:lnTo>
                        <a:lnTo>
                          <a:pt x="20" y="1"/>
                        </a:lnTo>
                        <a:lnTo>
                          <a:pt x="25" y="0"/>
                        </a:lnTo>
                        <a:lnTo>
                          <a:pt x="25" y="5"/>
                        </a:lnTo>
                        <a:lnTo>
                          <a:pt x="21" y="6"/>
                        </a:lnTo>
                        <a:lnTo>
                          <a:pt x="17" y="7"/>
                        </a:lnTo>
                        <a:lnTo>
                          <a:pt x="14" y="9"/>
                        </a:lnTo>
                        <a:lnTo>
                          <a:pt x="11" y="11"/>
                        </a:lnTo>
                        <a:lnTo>
                          <a:pt x="8" y="14"/>
                        </a:lnTo>
                        <a:lnTo>
                          <a:pt x="7"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2" name="Freeform 411"/>
                  <p:cNvSpPr>
                    <a:spLocks/>
                  </p:cNvSpPr>
                  <p:nvPr/>
                </p:nvSpPr>
                <p:spPr bwMode="gray">
                  <a:xfrm>
                    <a:off x="6099" y="2216"/>
                    <a:ext cx="5" cy="5"/>
                  </a:xfrm>
                  <a:custGeom>
                    <a:avLst/>
                    <a:gdLst>
                      <a:gd name="T0" fmla="*/ 3 w 5"/>
                      <a:gd name="T1" fmla="*/ 5 h 5"/>
                      <a:gd name="T2" fmla="*/ 5 w 5"/>
                      <a:gd name="T3" fmla="*/ 5 h 5"/>
                      <a:gd name="T4" fmla="*/ 5 w 5"/>
                      <a:gd name="T5" fmla="*/ 3 h 5"/>
                      <a:gd name="T6" fmla="*/ 0 w 5"/>
                      <a:gd name="T7" fmla="*/ 3 h 5"/>
                      <a:gd name="T8" fmla="*/ 3 w 5"/>
                      <a:gd name="T9" fmla="*/ 0 h 5"/>
                      <a:gd name="T10" fmla="*/ 3 w 5"/>
                      <a:gd name="T11" fmla="*/ 5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3" y="5"/>
                        </a:moveTo>
                        <a:lnTo>
                          <a:pt x="5" y="5"/>
                        </a:lnTo>
                        <a:lnTo>
                          <a:pt x="5" y="3"/>
                        </a:lnTo>
                        <a:lnTo>
                          <a:pt x="0" y="3"/>
                        </a:lnTo>
                        <a:lnTo>
                          <a:pt x="3" y="0"/>
                        </a:lnTo>
                        <a:lnTo>
                          <a:pt x="3" y="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3" name="Freeform 412"/>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0 w 26"/>
                      <a:gd name="T23" fmla="*/ 22 h 26"/>
                      <a:gd name="T24" fmla="*/ 19 w 26"/>
                      <a:gd name="T25" fmla="*/ 18 h 26"/>
                      <a:gd name="T26" fmla="*/ 17 w 26"/>
                      <a:gd name="T27" fmla="*/ 14 h 26"/>
                      <a:gd name="T28" fmla="*/ 15 w 26"/>
                      <a:gd name="T29" fmla="*/ 11 h 26"/>
                      <a:gd name="T30" fmla="*/ 12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5" y="5"/>
                        </a:lnTo>
                        <a:lnTo>
                          <a:pt x="18" y="8"/>
                        </a:lnTo>
                        <a:lnTo>
                          <a:pt x="21" y="12"/>
                        </a:lnTo>
                        <a:lnTo>
                          <a:pt x="24" y="16"/>
                        </a:lnTo>
                        <a:lnTo>
                          <a:pt x="25" y="21"/>
                        </a:lnTo>
                        <a:lnTo>
                          <a:pt x="26" y="26"/>
                        </a:lnTo>
                        <a:lnTo>
                          <a:pt x="21" y="26"/>
                        </a:lnTo>
                        <a:lnTo>
                          <a:pt x="20" y="22"/>
                        </a:lnTo>
                        <a:lnTo>
                          <a:pt x="19" y="18"/>
                        </a:lnTo>
                        <a:lnTo>
                          <a:pt x="17" y="14"/>
                        </a:lnTo>
                        <a:lnTo>
                          <a:pt x="15" y="11"/>
                        </a:lnTo>
                        <a:lnTo>
                          <a:pt x="12" y="9"/>
                        </a:lnTo>
                        <a:lnTo>
                          <a:pt x="10" y="8"/>
                        </a:lnTo>
                        <a:lnTo>
                          <a:pt x="8" y="7"/>
                        </a:lnTo>
                        <a:lnTo>
                          <a:pt x="4" y="6"/>
                        </a:ln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4" name="Freeform 413"/>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5" name="Freeform 414"/>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5 w 26"/>
                      <a:gd name="T13" fmla="*/ 21 h 25"/>
                      <a:gd name="T14" fmla="*/ 10 w 26"/>
                      <a:gd name="T15" fmla="*/ 23 h 25"/>
                      <a:gd name="T16" fmla="*/ 5 w 26"/>
                      <a:gd name="T17" fmla="*/ 25 h 25"/>
                      <a:gd name="T18" fmla="*/ 0 w 26"/>
                      <a:gd name="T19" fmla="*/ 25 h 25"/>
                      <a:gd name="T20" fmla="*/ 0 w 26"/>
                      <a:gd name="T21" fmla="*/ 21 h 25"/>
                      <a:gd name="T22" fmla="*/ 4 w 26"/>
                      <a:gd name="T23" fmla="*/ 20 h 25"/>
                      <a:gd name="T24" fmla="*/ 8 w 26"/>
                      <a:gd name="T25" fmla="*/ 19 h 25"/>
                      <a:gd name="T26" fmla="*/ 12 w 26"/>
                      <a:gd name="T27" fmla="*/ 17 h 25"/>
                      <a:gd name="T28" fmla="*/ 15 w 26"/>
                      <a:gd name="T29" fmla="*/ 14 h 25"/>
                      <a:gd name="T30" fmla="*/ 17 w 26"/>
                      <a:gd name="T31" fmla="*/ 11 h 25"/>
                      <a:gd name="T32" fmla="*/ 18 w 26"/>
                      <a:gd name="T33" fmla="*/ 10 h 25"/>
                      <a:gd name="T34" fmla="*/ 19 w 26"/>
                      <a:gd name="T35" fmla="*/ 8 h 25"/>
                      <a:gd name="T36" fmla="*/ 20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5" y="21"/>
                        </a:lnTo>
                        <a:lnTo>
                          <a:pt x="10" y="23"/>
                        </a:lnTo>
                        <a:lnTo>
                          <a:pt x="5" y="25"/>
                        </a:lnTo>
                        <a:lnTo>
                          <a:pt x="0" y="25"/>
                        </a:lnTo>
                        <a:lnTo>
                          <a:pt x="0" y="21"/>
                        </a:lnTo>
                        <a:lnTo>
                          <a:pt x="4" y="20"/>
                        </a:lnTo>
                        <a:lnTo>
                          <a:pt x="8" y="19"/>
                        </a:lnTo>
                        <a:lnTo>
                          <a:pt x="12" y="17"/>
                        </a:lnTo>
                        <a:lnTo>
                          <a:pt x="15" y="14"/>
                        </a:lnTo>
                        <a:lnTo>
                          <a:pt x="17" y="11"/>
                        </a:lnTo>
                        <a:lnTo>
                          <a:pt x="18" y="10"/>
                        </a:lnTo>
                        <a:lnTo>
                          <a:pt x="19" y="8"/>
                        </a:lnTo>
                        <a:lnTo>
                          <a:pt x="20" y="4"/>
                        </a:lnTo>
                        <a:lnTo>
                          <a:pt x="21" y="0"/>
                        </a:lnTo>
                        <a:lnTo>
                          <a:pt x="26"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6" name="Freeform 415"/>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7" name="Oval 416"/>
                  <p:cNvSpPr>
                    <a:spLocks noChangeArrowheads="1"/>
                  </p:cNvSpPr>
                  <p:nvPr/>
                </p:nvSpPr>
                <p:spPr bwMode="gray">
                  <a:xfrm>
                    <a:off x="6122"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8" name="Oval 417"/>
                  <p:cNvSpPr>
                    <a:spLocks noChangeArrowheads="1"/>
                  </p:cNvSpPr>
                  <p:nvPr/>
                </p:nvSpPr>
                <p:spPr bwMode="gray">
                  <a:xfrm>
                    <a:off x="6023"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9" name="Freeform 418"/>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7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7"/>
                        </a:lnTo>
                        <a:lnTo>
                          <a:pt x="16" y="18"/>
                        </a:lnTo>
                        <a:lnTo>
                          <a:pt x="17" y="19"/>
                        </a:lnTo>
                        <a:lnTo>
                          <a:pt x="21" y="21"/>
                        </a:lnTo>
                        <a:lnTo>
                          <a:pt x="26" y="21"/>
                        </a:lnTo>
                        <a:lnTo>
                          <a:pt x="25" y="25"/>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0" name="Freeform 419"/>
                  <p:cNvSpPr>
                    <a:spLocks/>
                  </p:cNvSpPr>
                  <p:nvPr/>
                </p:nvSpPr>
                <p:spPr bwMode="gray">
                  <a:xfrm>
                    <a:off x="6000" y="2193"/>
                    <a:ext cx="26" cy="26"/>
                  </a:xfrm>
                  <a:custGeom>
                    <a:avLst/>
                    <a:gdLst>
                      <a:gd name="T0" fmla="*/ 0 w 26"/>
                      <a:gd name="T1" fmla="*/ 26 h 26"/>
                      <a:gd name="T2" fmla="*/ 1 w 26"/>
                      <a:gd name="T3" fmla="*/ 21 h 26"/>
                      <a:gd name="T4" fmla="*/ 2 w 26"/>
                      <a:gd name="T5" fmla="*/ 16 h 26"/>
                      <a:gd name="T6" fmla="*/ 3 w 26"/>
                      <a:gd name="T7" fmla="*/ 14 h 26"/>
                      <a:gd name="T8" fmla="*/ 5 w 26"/>
                      <a:gd name="T9" fmla="*/ 12 h 26"/>
                      <a:gd name="T10" fmla="*/ 7 w 26"/>
                      <a:gd name="T11" fmla="*/ 8 h 26"/>
                      <a:gd name="T12" fmla="*/ 11 w 26"/>
                      <a:gd name="T13" fmla="*/ 5 h 26"/>
                      <a:gd name="T14" fmla="*/ 16 w 26"/>
                      <a:gd name="T15" fmla="*/ 2 h 26"/>
                      <a:gd name="T16" fmla="*/ 20 w 26"/>
                      <a:gd name="T17" fmla="*/ 1 h 26"/>
                      <a:gd name="T18" fmla="*/ 25 w 26"/>
                      <a:gd name="T19" fmla="*/ 0 h 26"/>
                      <a:gd name="T20" fmla="*/ 26 w 26"/>
                      <a:gd name="T21" fmla="*/ 5 h 26"/>
                      <a:gd name="T22" fmla="*/ 21 w 26"/>
                      <a:gd name="T23" fmla="*/ 5 h 26"/>
                      <a:gd name="T24" fmla="*/ 17 w 26"/>
                      <a:gd name="T25" fmla="*/ 7 h 26"/>
                      <a:gd name="T26" fmla="*/ 14 w 26"/>
                      <a:gd name="T27" fmla="*/ 9 h 26"/>
                      <a:gd name="T28" fmla="*/ 11 w 26"/>
                      <a:gd name="T29" fmla="*/ 11 h 26"/>
                      <a:gd name="T30" fmla="*/ 8 w 26"/>
                      <a:gd name="T31" fmla="*/ 14 h 26"/>
                      <a:gd name="T32" fmla="*/ 7 w 26"/>
                      <a:gd name="T33" fmla="*/ 16 h 26"/>
                      <a:gd name="T34" fmla="*/ 6 w 26"/>
                      <a:gd name="T35" fmla="*/ 18 h 26"/>
                      <a:gd name="T36" fmla="*/ 5 w 26"/>
                      <a:gd name="T37" fmla="*/ 22 h 26"/>
                      <a:gd name="T38" fmla="*/ 4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1" y="21"/>
                        </a:lnTo>
                        <a:lnTo>
                          <a:pt x="2" y="16"/>
                        </a:lnTo>
                        <a:lnTo>
                          <a:pt x="3" y="14"/>
                        </a:lnTo>
                        <a:lnTo>
                          <a:pt x="5" y="12"/>
                        </a:lnTo>
                        <a:lnTo>
                          <a:pt x="7" y="8"/>
                        </a:lnTo>
                        <a:lnTo>
                          <a:pt x="11" y="5"/>
                        </a:lnTo>
                        <a:lnTo>
                          <a:pt x="16" y="2"/>
                        </a:lnTo>
                        <a:lnTo>
                          <a:pt x="20" y="1"/>
                        </a:lnTo>
                        <a:lnTo>
                          <a:pt x="25" y="0"/>
                        </a:lnTo>
                        <a:lnTo>
                          <a:pt x="26" y="5"/>
                        </a:lnTo>
                        <a:lnTo>
                          <a:pt x="21" y="5"/>
                        </a:lnTo>
                        <a:lnTo>
                          <a:pt x="17" y="7"/>
                        </a:lnTo>
                        <a:lnTo>
                          <a:pt x="14" y="9"/>
                        </a:lnTo>
                        <a:lnTo>
                          <a:pt x="11" y="11"/>
                        </a:lnTo>
                        <a:lnTo>
                          <a:pt x="8" y="14"/>
                        </a:lnTo>
                        <a:lnTo>
                          <a:pt x="7" y="16"/>
                        </a:lnTo>
                        <a:lnTo>
                          <a:pt x="6" y="18"/>
                        </a:lnTo>
                        <a:lnTo>
                          <a:pt x="5" y="22"/>
                        </a:lnTo>
                        <a:lnTo>
                          <a:pt x="4"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1" name="Freeform 420"/>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2" name="Freeform 421"/>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20 w 26"/>
                      <a:gd name="T25" fmla="*/ 18 h 26"/>
                      <a:gd name="T26" fmla="*/ 18 w 26"/>
                      <a:gd name="T27" fmla="*/ 14 h 26"/>
                      <a:gd name="T28" fmla="*/ 15 w 26"/>
                      <a:gd name="T29" fmla="*/ 11 h 26"/>
                      <a:gd name="T30" fmla="*/ 12 w 26"/>
                      <a:gd name="T31" fmla="*/ 8 h 26"/>
                      <a:gd name="T32" fmla="*/ 11 w 26"/>
                      <a:gd name="T33" fmla="*/ 7 h 26"/>
                      <a:gd name="T34" fmla="*/ 9 w 26"/>
                      <a:gd name="T35" fmla="*/ 7 h 26"/>
                      <a:gd name="T36" fmla="*/ 5 w 26"/>
                      <a:gd name="T37" fmla="*/ 5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8" y="8"/>
                        </a:lnTo>
                        <a:lnTo>
                          <a:pt x="21" y="12"/>
                        </a:lnTo>
                        <a:lnTo>
                          <a:pt x="24" y="16"/>
                        </a:lnTo>
                        <a:lnTo>
                          <a:pt x="25" y="21"/>
                        </a:lnTo>
                        <a:lnTo>
                          <a:pt x="26" y="26"/>
                        </a:lnTo>
                        <a:lnTo>
                          <a:pt x="21" y="26"/>
                        </a:lnTo>
                        <a:lnTo>
                          <a:pt x="21" y="22"/>
                        </a:lnTo>
                        <a:lnTo>
                          <a:pt x="20" y="18"/>
                        </a:lnTo>
                        <a:lnTo>
                          <a:pt x="18" y="14"/>
                        </a:lnTo>
                        <a:lnTo>
                          <a:pt x="15" y="11"/>
                        </a:lnTo>
                        <a:lnTo>
                          <a:pt x="12" y="8"/>
                        </a:lnTo>
                        <a:lnTo>
                          <a:pt x="11" y="7"/>
                        </a:lnTo>
                        <a:lnTo>
                          <a:pt x="9" y="7"/>
                        </a:lnTo>
                        <a:lnTo>
                          <a:pt x="5" y="5"/>
                        </a:lnTo>
                        <a:lnTo>
                          <a:pt x="0" y="5"/>
                        </a:lnTo>
                        <a:lnTo>
                          <a:pt x="1"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3" name="Freeform 42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4" name="Rectangle 423"/>
                  <p:cNvSpPr>
                    <a:spLocks noChangeArrowheads="1"/>
                  </p:cNvSpPr>
                  <p:nvPr/>
                </p:nvSpPr>
                <p:spPr bwMode="gray">
                  <a:xfrm>
                    <a:off x="6049" y="2217"/>
                    <a:ext cx="53" cy="4"/>
                  </a:xfrm>
                  <a:prstGeom prst="rect">
                    <a:avLst/>
                  </a:prstGeom>
                  <a:solidFill>
                    <a:srgbClr val="FB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25" name="Freeform 424"/>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6" name="Freeform 425"/>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2 h 26"/>
                      <a:gd name="T8" fmla="*/ 7 w 25"/>
                      <a:gd name="T9" fmla="*/ 8 h 26"/>
                      <a:gd name="T10" fmla="*/ 11 w 25"/>
                      <a:gd name="T11" fmla="*/ 5 h 26"/>
                      <a:gd name="T12" fmla="*/ 16 w 25"/>
                      <a:gd name="T13" fmla="*/ 2 h 26"/>
                      <a:gd name="T14" fmla="*/ 20 w 25"/>
                      <a:gd name="T15" fmla="*/ 1 h 26"/>
                      <a:gd name="T16" fmla="*/ 25 w 25"/>
                      <a:gd name="T17" fmla="*/ 0 h 26"/>
                      <a:gd name="T18" fmla="*/ 25 w 25"/>
                      <a:gd name="T19" fmla="*/ 5 h 26"/>
                      <a:gd name="T20" fmla="*/ 21 w 25"/>
                      <a:gd name="T21" fmla="*/ 5 h 26"/>
                      <a:gd name="T22" fmla="*/ 17 w 25"/>
                      <a:gd name="T23" fmla="*/ 7 h 26"/>
                      <a:gd name="T24" fmla="*/ 14 w 25"/>
                      <a:gd name="T25" fmla="*/ 9 h 26"/>
                      <a:gd name="T26" fmla="*/ 11 w 25"/>
                      <a:gd name="T27" fmla="*/ 11 h 26"/>
                      <a:gd name="T28" fmla="*/ 8 w 25"/>
                      <a:gd name="T29" fmla="*/ 14 h 26"/>
                      <a:gd name="T30" fmla="*/ 6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2"/>
                        </a:lnTo>
                        <a:lnTo>
                          <a:pt x="7" y="8"/>
                        </a:lnTo>
                        <a:lnTo>
                          <a:pt x="11" y="5"/>
                        </a:lnTo>
                        <a:lnTo>
                          <a:pt x="16" y="2"/>
                        </a:lnTo>
                        <a:lnTo>
                          <a:pt x="20" y="1"/>
                        </a:lnTo>
                        <a:lnTo>
                          <a:pt x="25" y="0"/>
                        </a:lnTo>
                        <a:lnTo>
                          <a:pt x="25" y="5"/>
                        </a:lnTo>
                        <a:lnTo>
                          <a:pt x="21" y="5"/>
                        </a:lnTo>
                        <a:lnTo>
                          <a:pt x="17" y="7"/>
                        </a:lnTo>
                        <a:lnTo>
                          <a:pt x="14" y="9"/>
                        </a:lnTo>
                        <a:lnTo>
                          <a:pt x="11" y="11"/>
                        </a:lnTo>
                        <a:lnTo>
                          <a:pt x="8" y="14"/>
                        </a:lnTo>
                        <a:lnTo>
                          <a:pt x="6" y="18"/>
                        </a:lnTo>
                        <a:lnTo>
                          <a:pt x="5" y="22"/>
                        </a:lnTo>
                        <a:lnTo>
                          <a:pt x="5"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7" name="Freeform 426"/>
                  <p:cNvSpPr>
                    <a:spLocks/>
                  </p:cNvSpPr>
                  <p:nvPr/>
                </p:nvSpPr>
                <p:spPr bwMode="gray">
                  <a:xfrm>
                    <a:off x="6099" y="2217"/>
                    <a:ext cx="5" cy="4"/>
                  </a:xfrm>
                  <a:custGeom>
                    <a:avLst/>
                    <a:gdLst>
                      <a:gd name="T0" fmla="*/ 3 w 5"/>
                      <a:gd name="T1" fmla="*/ 4 h 4"/>
                      <a:gd name="T2" fmla="*/ 5 w 5"/>
                      <a:gd name="T3" fmla="*/ 4 h 4"/>
                      <a:gd name="T4" fmla="*/ 5 w 5"/>
                      <a:gd name="T5" fmla="*/ 2 h 4"/>
                      <a:gd name="T6" fmla="*/ 0 w 5"/>
                      <a:gd name="T7" fmla="*/ 2 h 4"/>
                      <a:gd name="T8" fmla="*/ 3 w 5"/>
                      <a:gd name="T9" fmla="*/ 0 h 4"/>
                      <a:gd name="T10" fmla="*/ 3 w 5"/>
                      <a:gd name="T11" fmla="*/ 4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4"/>
                        </a:moveTo>
                        <a:lnTo>
                          <a:pt x="5" y="4"/>
                        </a:lnTo>
                        <a:lnTo>
                          <a:pt x="5" y="2"/>
                        </a:lnTo>
                        <a:lnTo>
                          <a:pt x="0" y="2"/>
                        </a:lnTo>
                        <a:lnTo>
                          <a:pt x="3" y="0"/>
                        </a:lnTo>
                        <a:lnTo>
                          <a:pt x="3" y="4"/>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8" name="Freeform 427"/>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4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19 w 26"/>
                      <a:gd name="T25" fmla="*/ 18 h 26"/>
                      <a:gd name="T26" fmla="*/ 17 w 26"/>
                      <a:gd name="T27" fmla="*/ 14 h 26"/>
                      <a:gd name="T28" fmla="*/ 15 w 26"/>
                      <a:gd name="T29" fmla="*/ 11 h 26"/>
                      <a:gd name="T30" fmla="*/ 12 w 26"/>
                      <a:gd name="T31" fmla="*/ 8 h 26"/>
                      <a:gd name="T32" fmla="*/ 10 w 26"/>
                      <a:gd name="T33" fmla="*/ 7 h 26"/>
                      <a:gd name="T34" fmla="*/ 8 w 26"/>
                      <a:gd name="T35" fmla="*/ 7 h 26"/>
                      <a:gd name="T36" fmla="*/ 4 w 26"/>
                      <a:gd name="T37" fmla="*/ 5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4" y="5"/>
                        </a:lnTo>
                        <a:lnTo>
                          <a:pt x="18" y="8"/>
                        </a:lnTo>
                        <a:lnTo>
                          <a:pt x="21" y="12"/>
                        </a:lnTo>
                        <a:lnTo>
                          <a:pt x="24" y="16"/>
                        </a:lnTo>
                        <a:lnTo>
                          <a:pt x="25" y="21"/>
                        </a:lnTo>
                        <a:lnTo>
                          <a:pt x="26" y="26"/>
                        </a:lnTo>
                        <a:lnTo>
                          <a:pt x="21" y="26"/>
                        </a:lnTo>
                        <a:lnTo>
                          <a:pt x="21" y="22"/>
                        </a:lnTo>
                        <a:lnTo>
                          <a:pt x="19" y="18"/>
                        </a:lnTo>
                        <a:lnTo>
                          <a:pt x="17" y="14"/>
                        </a:lnTo>
                        <a:lnTo>
                          <a:pt x="15" y="11"/>
                        </a:lnTo>
                        <a:lnTo>
                          <a:pt x="12" y="8"/>
                        </a:lnTo>
                        <a:lnTo>
                          <a:pt x="10" y="7"/>
                        </a:lnTo>
                        <a:lnTo>
                          <a:pt x="8" y="7"/>
                        </a:lnTo>
                        <a:lnTo>
                          <a:pt x="4" y="5"/>
                        </a:ln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9" name="Freeform 42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0" name="Freeform 429"/>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4 w 26"/>
                      <a:gd name="T13" fmla="*/ 21 h 25"/>
                      <a:gd name="T14" fmla="*/ 10 w 26"/>
                      <a:gd name="T15" fmla="*/ 23 h 25"/>
                      <a:gd name="T16" fmla="*/ 5 w 26"/>
                      <a:gd name="T17" fmla="*/ 25 h 25"/>
                      <a:gd name="T18" fmla="*/ 0 w 26"/>
                      <a:gd name="T19" fmla="*/ 25 h 25"/>
                      <a:gd name="T20" fmla="*/ 0 w 26"/>
                      <a:gd name="T21" fmla="*/ 21 h 25"/>
                      <a:gd name="T22" fmla="*/ 4 w 26"/>
                      <a:gd name="T23" fmla="*/ 21 h 25"/>
                      <a:gd name="T24" fmla="*/ 8 w 26"/>
                      <a:gd name="T25" fmla="*/ 19 h 25"/>
                      <a:gd name="T26" fmla="*/ 12 w 26"/>
                      <a:gd name="T27" fmla="*/ 17 h 25"/>
                      <a:gd name="T28" fmla="*/ 15 w 26"/>
                      <a:gd name="T29" fmla="*/ 15 h 25"/>
                      <a:gd name="T30" fmla="*/ 18 w 26"/>
                      <a:gd name="T31" fmla="*/ 12 h 25"/>
                      <a:gd name="T32" fmla="*/ 19 w 26"/>
                      <a:gd name="T33" fmla="*/ 10 h 25"/>
                      <a:gd name="T34" fmla="*/ 19 w 26"/>
                      <a:gd name="T35" fmla="*/ 8 h 25"/>
                      <a:gd name="T36" fmla="*/ 21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19" y="8"/>
                        </a:lnTo>
                        <a:lnTo>
                          <a:pt x="21" y="4"/>
                        </a:lnTo>
                        <a:lnTo>
                          <a:pt x="21" y="0"/>
                        </a:lnTo>
                        <a:lnTo>
                          <a:pt x="26"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1" name="Freeform 43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2" name="Oval 431"/>
                  <p:cNvSpPr>
                    <a:spLocks noChangeArrowheads="1"/>
                  </p:cNvSpPr>
                  <p:nvPr/>
                </p:nvSpPr>
                <p:spPr bwMode="gray">
                  <a:xfrm>
                    <a:off x="6122" y="2240"/>
                    <a:ext cx="4"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3" name="Oval 432"/>
                  <p:cNvSpPr>
                    <a:spLocks noChangeArrowheads="1"/>
                  </p:cNvSpPr>
                  <p:nvPr/>
                </p:nvSpPr>
                <p:spPr bwMode="gray">
                  <a:xfrm>
                    <a:off x="6023" y="2240"/>
                    <a:ext cx="5"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4" name="Freeform 43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8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8"/>
                        </a:lnTo>
                        <a:lnTo>
                          <a:pt x="16" y="18"/>
                        </a:lnTo>
                        <a:lnTo>
                          <a:pt x="17" y="19"/>
                        </a:lnTo>
                        <a:lnTo>
                          <a:pt x="21" y="21"/>
                        </a:lnTo>
                        <a:lnTo>
                          <a:pt x="26" y="21"/>
                        </a:lnTo>
                        <a:lnTo>
                          <a:pt x="25"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5" name="Freeform 434"/>
                  <p:cNvSpPr>
                    <a:spLocks/>
                  </p:cNvSpPr>
                  <p:nvPr/>
                </p:nvSpPr>
                <p:spPr bwMode="gray">
                  <a:xfrm>
                    <a:off x="6000" y="2194"/>
                    <a:ext cx="26" cy="25"/>
                  </a:xfrm>
                  <a:custGeom>
                    <a:avLst/>
                    <a:gdLst>
                      <a:gd name="T0" fmla="*/ 0 w 26"/>
                      <a:gd name="T1" fmla="*/ 25 h 25"/>
                      <a:gd name="T2" fmla="*/ 1 w 26"/>
                      <a:gd name="T3" fmla="*/ 20 h 25"/>
                      <a:gd name="T4" fmla="*/ 2 w 26"/>
                      <a:gd name="T5" fmla="*/ 15 h 25"/>
                      <a:gd name="T6" fmla="*/ 3 w 26"/>
                      <a:gd name="T7" fmla="*/ 13 h 25"/>
                      <a:gd name="T8" fmla="*/ 5 w 26"/>
                      <a:gd name="T9" fmla="*/ 11 h 25"/>
                      <a:gd name="T10" fmla="*/ 8 w 26"/>
                      <a:gd name="T11" fmla="*/ 7 h 25"/>
                      <a:gd name="T12" fmla="*/ 11 w 26"/>
                      <a:gd name="T13" fmla="*/ 4 h 25"/>
                      <a:gd name="T14" fmla="*/ 16 w 26"/>
                      <a:gd name="T15" fmla="*/ 1 h 25"/>
                      <a:gd name="T16" fmla="*/ 21 w 26"/>
                      <a:gd name="T17" fmla="*/ 0 h 25"/>
                      <a:gd name="T18" fmla="*/ 25 w 26"/>
                      <a:gd name="T19" fmla="*/ 0 h 25"/>
                      <a:gd name="T20" fmla="*/ 26 w 26"/>
                      <a:gd name="T21" fmla="*/ 4 h 25"/>
                      <a:gd name="T22" fmla="*/ 21 w 26"/>
                      <a:gd name="T23" fmla="*/ 4 h 25"/>
                      <a:gd name="T24" fmla="*/ 17 w 26"/>
                      <a:gd name="T25" fmla="*/ 5 h 25"/>
                      <a:gd name="T26" fmla="*/ 14 w 26"/>
                      <a:gd name="T27" fmla="*/ 7 h 25"/>
                      <a:gd name="T28" fmla="*/ 11 w 26"/>
                      <a:gd name="T29" fmla="*/ 10 h 25"/>
                      <a:gd name="T30" fmla="*/ 8 w 26"/>
                      <a:gd name="T31" fmla="*/ 13 h 25"/>
                      <a:gd name="T32" fmla="*/ 7 w 26"/>
                      <a:gd name="T33" fmla="*/ 15 h 25"/>
                      <a:gd name="T34" fmla="*/ 6 w 26"/>
                      <a:gd name="T35" fmla="*/ 17 h 25"/>
                      <a:gd name="T36" fmla="*/ 5 w 26"/>
                      <a:gd name="T37" fmla="*/ 21 h 25"/>
                      <a:gd name="T38" fmla="*/ 4 w 26"/>
                      <a:gd name="T39" fmla="*/ 25 h 25"/>
                      <a:gd name="T40" fmla="*/ 0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0" y="25"/>
                        </a:moveTo>
                        <a:lnTo>
                          <a:pt x="1" y="20"/>
                        </a:lnTo>
                        <a:lnTo>
                          <a:pt x="2" y="15"/>
                        </a:lnTo>
                        <a:lnTo>
                          <a:pt x="3" y="13"/>
                        </a:lnTo>
                        <a:lnTo>
                          <a:pt x="5" y="11"/>
                        </a:lnTo>
                        <a:lnTo>
                          <a:pt x="8" y="7"/>
                        </a:lnTo>
                        <a:lnTo>
                          <a:pt x="11" y="4"/>
                        </a:lnTo>
                        <a:lnTo>
                          <a:pt x="16" y="1"/>
                        </a:lnTo>
                        <a:lnTo>
                          <a:pt x="21" y="0"/>
                        </a:lnTo>
                        <a:lnTo>
                          <a:pt x="25" y="0"/>
                        </a:lnTo>
                        <a:lnTo>
                          <a:pt x="26" y="4"/>
                        </a:lnTo>
                        <a:lnTo>
                          <a:pt x="21" y="4"/>
                        </a:lnTo>
                        <a:lnTo>
                          <a:pt x="17" y="5"/>
                        </a:lnTo>
                        <a:lnTo>
                          <a:pt x="14" y="7"/>
                        </a:lnTo>
                        <a:lnTo>
                          <a:pt x="11" y="10"/>
                        </a:lnTo>
                        <a:lnTo>
                          <a:pt x="8" y="13"/>
                        </a:lnTo>
                        <a:lnTo>
                          <a:pt x="7" y="15"/>
                        </a:lnTo>
                        <a:lnTo>
                          <a:pt x="6" y="17"/>
                        </a:lnTo>
                        <a:lnTo>
                          <a:pt x="5"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6" name="Freeform 435"/>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7" name="Freeform 436"/>
                  <p:cNvSpPr>
                    <a:spLocks/>
                  </p:cNvSpPr>
                  <p:nvPr/>
                </p:nvSpPr>
                <p:spPr bwMode="gray">
                  <a:xfrm>
                    <a:off x="6025" y="2194"/>
                    <a:ext cx="26" cy="25"/>
                  </a:xfrm>
                  <a:custGeom>
                    <a:avLst/>
                    <a:gdLst>
                      <a:gd name="T0" fmla="*/ 1 w 26"/>
                      <a:gd name="T1" fmla="*/ 0 h 25"/>
                      <a:gd name="T2" fmla="*/ 5 w 26"/>
                      <a:gd name="T3" fmla="*/ 0 h 25"/>
                      <a:gd name="T4" fmla="*/ 10 w 26"/>
                      <a:gd name="T5" fmla="*/ 1 h 25"/>
                      <a:gd name="T6" fmla="*/ 13 w 26"/>
                      <a:gd name="T7" fmla="*/ 3 h 25"/>
                      <a:gd name="T8" fmla="*/ 15 w 26"/>
                      <a:gd name="T9" fmla="*/ 4 h 25"/>
                      <a:gd name="T10" fmla="*/ 18 w 26"/>
                      <a:gd name="T11" fmla="*/ 7 h 25"/>
                      <a:gd name="T12" fmla="*/ 21 w 26"/>
                      <a:gd name="T13" fmla="*/ 11 h 25"/>
                      <a:gd name="T14" fmla="*/ 24 w 26"/>
                      <a:gd name="T15" fmla="*/ 15 h 25"/>
                      <a:gd name="T16" fmla="*/ 25 w 26"/>
                      <a:gd name="T17" fmla="*/ 20 h 25"/>
                      <a:gd name="T18" fmla="*/ 26 w 26"/>
                      <a:gd name="T19" fmla="*/ 25 h 25"/>
                      <a:gd name="T20" fmla="*/ 21 w 26"/>
                      <a:gd name="T21" fmla="*/ 25 h 25"/>
                      <a:gd name="T22" fmla="*/ 21 w 26"/>
                      <a:gd name="T23" fmla="*/ 20 h 25"/>
                      <a:gd name="T24" fmla="*/ 20 w 26"/>
                      <a:gd name="T25" fmla="*/ 17 h 25"/>
                      <a:gd name="T26" fmla="*/ 18 w 26"/>
                      <a:gd name="T27" fmla="*/ 13 h 25"/>
                      <a:gd name="T28" fmla="*/ 15 w 26"/>
                      <a:gd name="T29" fmla="*/ 10 h 25"/>
                      <a:gd name="T30" fmla="*/ 12 w 26"/>
                      <a:gd name="T31" fmla="*/ 7 h 25"/>
                      <a:gd name="T32" fmla="*/ 11 w 26"/>
                      <a:gd name="T33" fmla="*/ 6 h 25"/>
                      <a:gd name="T34" fmla="*/ 9 w 26"/>
                      <a:gd name="T35" fmla="*/ 5 h 25"/>
                      <a:gd name="T36" fmla="*/ 5 w 26"/>
                      <a:gd name="T37" fmla="*/ 4 h 25"/>
                      <a:gd name="T38" fmla="*/ 0 w 26"/>
                      <a:gd name="T39" fmla="*/ 4 h 25"/>
                      <a:gd name="T40" fmla="*/ 1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1" y="0"/>
                        </a:moveTo>
                        <a:lnTo>
                          <a:pt x="5" y="0"/>
                        </a:lnTo>
                        <a:lnTo>
                          <a:pt x="10" y="1"/>
                        </a:lnTo>
                        <a:lnTo>
                          <a:pt x="13" y="3"/>
                        </a:lnTo>
                        <a:lnTo>
                          <a:pt x="15" y="4"/>
                        </a:lnTo>
                        <a:lnTo>
                          <a:pt x="18" y="7"/>
                        </a:lnTo>
                        <a:lnTo>
                          <a:pt x="21" y="11"/>
                        </a:lnTo>
                        <a:lnTo>
                          <a:pt x="24" y="15"/>
                        </a:lnTo>
                        <a:lnTo>
                          <a:pt x="25" y="20"/>
                        </a:lnTo>
                        <a:lnTo>
                          <a:pt x="26" y="25"/>
                        </a:lnTo>
                        <a:lnTo>
                          <a:pt x="21"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8" name="Freeform 437"/>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9" name="Rectangle 438"/>
                  <p:cNvSpPr>
                    <a:spLocks noChangeArrowheads="1"/>
                  </p:cNvSpPr>
                  <p:nvPr/>
                </p:nvSpPr>
                <p:spPr bwMode="gray">
                  <a:xfrm>
                    <a:off x="6049" y="2217"/>
                    <a:ext cx="53" cy="4"/>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0" name="Freeform 439"/>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1" name="Freeform 440"/>
                  <p:cNvSpPr>
                    <a:spLocks/>
                  </p:cNvSpPr>
                  <p:nvPr/>
                </p:nvSpPr>
                <p:spPr bwMode="gray">
                  <a:xfrm>
                    <a:off x="6100" y="2194"/>
                    <a:ext cx="24" cy="25"/>
                  </a:xfrm>
                  <a:custGeom>
                    <a:avLst/>
                    <a:gdLst>
                      <a:gd name="T0" fmla="*/ 0 w 24"/>
                      <a:gd name="T1" fmla="*/ 25 h 25"/>
                      <a:gd name="T2" fmla="*/ 0 w 24"/>
                      <a:gd name="T3" fmla="*/ 20 h 25"/>
                      <a:gd name="T4" fmla="*/ 1 w 24"/>
                      <a:gd name="T5" fmla="*/ 15 h 25"/>
                      <a:gd name="T6" fmla="*/ 4 w 24"/>
                      <a:gd name="T7" fmla="*/ 11 h 25"/>
                      <a:gd name="T8" fmla="*/ 7 w 24"/>
                      <a:gd name="T9" fmla="*/ 7 h 25"/>
                      <a:gd name="T10" fmla="*/ 10 w 24"/>
                      <a:gd name="T11" fmla="*/ 4 h 25"/>
                      <a:gd name="T12" fmla="*/ 15 w 24"/>
                      <a:gd name="T13" fmla="*/ 1 h 25"/>
                      <a:gd name="T14" fmla="*/ 19 w 24"/>
                      <a:gd name="T15" fmla="*/ 0 h 25"/>
                      <a:gd name="T16" fmla="*/ 24 w 24"/>
                      <a:gd name="T17" fmla="*/ 0 h 25"/>
                      <a:gd name="T18" fmla="*/ 24 w 24"/>
                      <a:gd name="T19" fmla="*/ 4 h 25"/>
                      <a:gd name="T20" fmla="*/ 20 w 24"/>
                      <a:gd name="T21" fmla="*/ 4 h 25"/>
                      <a:gd name="T22" fmla="*/ 16 w 24"/>
                      <a:gd name="T23" fmla="*/ 5 h 25"/>
                      <a:gd name="T24" fmla="*/ 13 w 24"/>
                      <a:gd name="T25" fmla="*/ 7 h 25"/>
                      <a:gd name="T26" fmla="*/ 10 w 24"/>
                      <a:gd name="T27" fmla="*/ 10 h 25"/>
                      <a:gd name="T28" fmla="*/ 7 w 24"/>
                      <a:gd name="T29" fmla="*/ 13 h 25"/>
                      <a:gd name="T30" fmla="*/ 5 w 24"/>
                      <a:gd name="T31" fmla="*/ 17 h 25"/>
                      <a:gd name="T32" fmla="*/ 4 w 24"/>
                      <a:gd name="T33" fmla="*/ 21 h 25"/>
                      <a:gd name="T34" fmla="*/ 4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1" y="15"/>
                        </a:lnTo>
                        <a:lnTo>
                          <a:pt x="4" y="11"/>
                        </a:lnTo>
                        <a:lnTo>
                          <a:pt x="7" y="7"/>
                        </a:lnTo>
                        <a:lnTo>
                          <a:pt x="10" y="4"/>
                        </a:lnTo>
                        <a:lnTo>
                          <a:pt x="15" y="1"/>
                        </a:lnTo>
                        <a:lnTo>
                          <a:pt x="19" y="0"/>
                        </a:lnTo>
                        <a:lnTo>
                          <a:pt x="24" y="0"/>
                        </a:lnTo>
                        <a:lnTo>
                          <a:pt x="24" y="4"/>
                        </a:lnTo>
                        <a:lnTo>
                          <a:pt x="20" y="4"/>
                        </a:lnTo>
                        <a:lnTo>
                          <a:pt x="16" y="5"/>
                        </a:lnTo>
                        <a:lnTo>
                          <a:pt x="13" y="7"/>
                        </a:lnTo>
                        <a:lnTo>
                          <a:pt x="10" y="10"/>
                        </a:lnTo>
                        <a:lnTo>
                          <a:pt x="7" y="13"/>
                        </a:lnTo>
                        <a:lnTo>
                          <a:pt x="5" y="17"/>
                        </a:lnTo>
                        <a:lnTo>
                          <a:pt x="4"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2" name="Freeform 441"/>
                  <p:cNvSpPr>
                    <a:spLocks/>
                  </p:cNvSpPr>
                  <p:nvPr/>
                </p:nvSpPr>
                <p:spPr bwMode="gray">
                  <a:xfrm>
                    <a:off x="6100" y="2217"/>
                    <a:ext cx="4" cy="4"/>
                  </a:xfrm>
                  <a:custGeom>
                    <a:avLst/>
                    <a:gdLst>
                      <a:gd name="T0" fmla="*/ 2 w 4"/>
                      <a:gd name="T1" fmla="*/ 4 h 4"/>
                      <a:gd name="T2" fmla="*/ 4 w 4"/>
                      <a:gd name="T3" fmla="*/ 4 h 4"/>
                      <a:gd name="T4" fmla="*/ 4 w 4"/>
                      <a:gd name="T5" fmla="*/ 2 h 4"/>
                      <a:gd name="T6" fmla="*/ 0 w 4"/>
                      <a:gd name="T7" fmla="*/ 2 h 4"/>
                      <a:gd name="T8" fmla="*/ 2 w 4"/>
                      <a:gd name="T9" fmla="*/ 0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2"/>
                        </a:lnTo>
                        <a:lnTo>
                          <a:pt x="0" y="2"/>
                        </a:lnTo>
                        <a:lnTo>
                          <a:pt x="2" y="0"/>
                        </a:lnTo>
                        <a:lnTo>
                          <a:pt x="2" y="4"/>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3" name="Freeform 442"/>
                  <p:cNvSpPr>
                    <a:spLocks/>
                  </p:cNvSpPr>
                  <p:nvPr/>
                </p:nvSpPr>
                <p:spPr bwMode="gray">
                  <a:xfrm>
                    <a:off x="6124" y="2194"/>
                    <a:ext cx="25" cy="25"/>
                  </a:xfrm>
                  <a:custGeom>
                    <a:avLst/>
                    <a:gdLst>
                      <a:gd name="T0" fmla="*/ 0 w 25"/>
                      <a:gd name="T1" fmla="*/ 0 h 25"/>
                      <a:gd name="T2" fmla="*/ 5 w 25"/>
                      <a:gd name="T3" fmla="*/ 0 h 25"/>
                      <a:gd name="T4" fmla="*/ 10 w 25"/>
                      <a:gd name="T5" fmla="*/ 1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1"/>
                        </a:lnTo>
                        <a:lnTo>
                          <a:pt x="12" y="3"/>
                        </a:lnTo>
                        <a:lnTo>
                          <a:pt x="14" y="4"/>
                        </a:lnTo>
                        <a:lnTo>
                          <a:pt x="18" y="7"/>
                        </a:lnTo>
                        <a:lnTo>
                          <a:pt x="21" y="11"/>
                        </a:lnTo>
                        <a:lnTo>
                          <a:pt x="24"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4" name="Freeform 443"/>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5" name="Freeform 444"/>
                  <p:cNvSpPr>
                    <a:spLocks/>
                  </p:cNvSpPr>
                  <p:nvPr/>
                </p:nvSpPr>
                <p:spPr bwMode="gray">
                  <a:xfrm>
                    <a:off x="6124" y="2219"/>
                    <a:ext cx="25" cy="25"/>
                  </a:xfrm>
                  <a:custGeom>
                    <a:avLst/>
                    <a:gdLst>
                      <a:gd name="T0" fmla="*/ 25 w 25"/>
                      <a:gd name="T1" fmla="*/ 0 h 25"/>
                      <a:gd name="T2" fmla="*/ 25 w 25"/>
                      <a:gd name="T3" fmla="*/ 5 h 25"/>
                      <a:gd name="T4" fmla="*/ 24 w 25"/>
                      <a:gd name="T5" fmla="*/ 10 h 25"/>
                      <a:gd name="T6" fmla="*/ 22 w 25"/>
                      <a:gd name="T7" fmla="*/ 12 h 25"/>
                      <a:gd name="T8" fmla="*/ 21 w 25"/>
                      <a:gd name="T9" fmla="*/ 14 h 25"/>
                      <a:gd name="T10" fmla="*/ 18 w 25"/>
                      <a:gd name="T11" fmla="*/ 18 h 25"/>
                      <a:gd name="T12" fmla="*/ 14 w 25"/>
                      <a:gd name="T13" fmla="*/ 21 h 25"/>
                      <a:gd name="T14" fmla="*/ 10 w 25"/>
                      <a:gd name="T15" fmla="*/ 23 h 25"/>
                      <a:gd name="T16" fmla="*/ 5 w 25"/>
                      <a:gd name="T17" fmla="*/ 25 h 25"/>
                      <a:gd name="T18" fmla="*/ 0 w 25"/>
                      <a:gd name="T19" fmla="*/ 25 h 25"/>
                      <a:gd name="T20" fmla="*/ 0 w 25"/>
                      <a:gd name="T21" fmla="*/ 21 h 25"/>
                      <a:gd name="T22" fmla="*/ 4 w 25"/>
                      <a:gd name="T23" fmla="*/ 21 h 25"/>
                      <a:gd name="T24" fmla="*/ 8 w 25"/>
                      <a:gd name="T25" fmla="*/ 19 h 25"/>
                      <a:gd name="T26" fmla="*/ 12 w 25"/>
                      <a:gd name="T27" fmla="*/ 17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4" y="10"/>
                        </a:lnTo>
                        <a:lnTo>
                          <a:pt x="22"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20" y="8"/>
                        </a:lnTo>
                        <a:lnTo>
                          <a:pt x="21" y="4"/>
                        </a:lnTo>
                        <a:lnTo>
                          <a:pt x="21" y="0"/>
                        </a:lnTo>
                        <a:lnTo>
                          <a:pt x="25"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6" name="Freeform 445"/>
                  <p:cNvSpPr>
                    <a:spLocks/>
                  </p:cNvSpPr>
                  <p:nvPr/>
                </p:nvSpPr>
                <p:spPr bwMode="gray">
                  <a:xfrm>
                    <a:off x="6145" y="2219"/>
                    <a:ext cx="4" cy="1"/>
                  </a:xfrm>
                  <a:custGeom>
                    <a:avLst/>
                    <a:gdLst>
                      <a:gd name="T0" fmla="*/ 4 w 4"/>
                      <a:gd name="T1" fmla="*/ 0 h 1"/>
                      <a:gd name="T2" fmla="*/ 0 w 4"/>
                      <a:gd name="T3" fmla="*/ 0 h 1"/>
                      <a:gd name="T4" fmla="*/ 4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4" y="0"/>
                        </a:moveTo>
                        <a:lnTo>
                          <a:pt x="0" y="0"/>
                        </a:lnTo>
                        <a:lnTo>
                          <a:pt x="4"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7" name="Oval 446"/>
                  <p:cNvSpPr>
                    <a:spLocks noChangeArrowheads="1"/>
                  </p:cNvSpPr>
                  <p:nvPr/>
                </p:nvSpPr>
                <p:spPr bwMode="gray">
                  <a:xfrm>
                    <a:off x="6122"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634" name="Oval 447"/>
                <p:cNvSpPr>
                  <a:spLocks noChangeArrowheads="1"/>
                </p:cNvSpPr>
                <p:nvPr/>
              </p:nvSpPr>
              <p:spPr bwMode="gray">
                <a:xfrm>
                  <a:off x="6024"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35" name="Freeform 448"/>
                <p:cNvSpPr>
                  <a:spLocks/>
                </p:cNvSpPr>
                <p:nvPr/>
              </p:nvSpPr>
              <p:spPr bwMode="gray">
                <a:xfrm>
                  <a:off x="6001" y="2219"/>
                  <a:ext cx="25" cy="25"/>
                </a:xfrm>
                <a:custGeom>
                  <a:avLst/>
                  <a:gdLst>
                    <a:gd name="T0" fmla="*/ 24 w 25"/>
                    <a:gd name="T1" fmla="*/ 25 h 25"/>
                    <a:gd name="T2" fmla="*/ 19 w 25"/>
                    <a:gd name="T3" fmla="*/ 24 h 25"/>
                    <a:gd name="T4" fmla="*/ 15 w 25"/>
                    <a:gd name="T5" fmla="*/ 23 h 25"/>
                    <a:gd name="T6" fmla="*/ 13 w 25"/>
                    <a:gd name="T7" fmla="*/ 22 h 25"/>
                    <a:gd name="T8" fmla="*/ 10 w 25"/>
                    <a:gd name="T9" fmla="*/ 21 h 25"/>
                    <a:gd name="T10" fmla="*/ 7 w 25"/>
                    <a:gd name="T11" fmla="*/ 18 h 25"/>
                    <a:gd name="T12" fmla="*/ 4 w 25"/>
                    <a:gd name="T13" fmla="*/ 14 h 25"/>
                    <a:gd name="T14" fmla="*/ 1 w 25"/>
                    <a:gd name="T15" fmla="*/ 10 h 25"/>
                    <a:gd name="T16" fmla="*/ 0 w 25"/>
                    <a:gd name="T17" fmla="*/ 5 h 25"/>
                    <a:gd name="T18" fmla="*/ 0 w 25"/>
                    <a:gd name="T19" fmla="*/ 0 h 25"/>
                    <a:gd name="T20" fmla="*/ 3 w 25"/>
                    <a:gd name="T21" fmla="*/ 0 h 25"/>
                    <a:gd name="T22" fmla="*/ 4 w 25"/>
                    <a:gd name="T23" fmla="*/ 4 h 25"/>
                    <a:gd name="T24" fmla="*/ 5 w 25"/>
                    <a:gd name="T25" fmla="*/ 8 h 25"/>
                    <a:gd name="T26" fmla="*/ 7 w 25"/>
                    <a:gd name="T27" fmla="*/ 12 h 25"/>
                    <a:gd name="T28" fmla="*/ 9 w 25"/>
                    <a:gd name="T29" fmla="*/ 15 h 25"/>
                    <a:gd name="T30" fmla="*/ 13 w 25"/>
                    <a:gd name="T31" fmla="*/ 18 h 25"/>
                    <a:gd name="T32" fmla="*/ 14 w 25"/>
                    <a:gd name="T33" fmla="*/ 19 h 25"/>
                    <a:gd name="T34" fmla="*/ 16 w 25"/>
                    <a:gd name="T35" fmla="*/ 19 h 25"/>
                    <a:gd name="T36" fmla="*/ 20 w 25"/>
                    <a:gd name="T37" fmla="*/ 21 h 25"/>
                    <a:gd name="T38" fmla="*/ 25 w 25"/>
                    <a:gd name="T39" fmla="*/ 21 h 25"/>
                    <a:gd name="T40" fmla="*/ 24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4" y="25"/>
                      </a:moveTo>
                      <a:lnTo>
                        <a:pt x="19" y="24"/>
                      </a:lnTo>
                      <a:lnTo>
                        <a:pt x="15" y="23"/>
                      </a:lnTo>
                      <a:lnTo>
                        <a:pt x="13" y="22"/>
                      </a:lnTo>
                      <a:lnTo>
                        <a:pt x="10" y="21"/>
                      </a:lnTo>
                      <a:lnTo>
                        <a:pt x="7" y="18"/>
                      </a:lnTo>
                      <a:lnTo>
                        <a:pt x="4" y="14"/>
                      </a:lnTo>
                      <a:lnTo>
                        <a:pt x="1" y="10"/>
                      </a:lnTo>
                      <a:lnTo>
                        <a:pt x="0" y="5"/>
                      </a:lnTo>
                      <a:lnTo>
                        <a:pt x="0" y="0"/>
                      </a:lnTo>
                      <a:lnTo>
                        <a:pt x="3" y="0"/>
                      </a:lnTo>
                      <a:lnTo>
                        <a:pt x="4" y="4"/>
                      </a:lnTo>
                      <a:lnTo>
                        <a:pt x="5" y="8"/>
                      </a:lnTo>
                      <a:lnTo>
                        <a:pt x="7" y="12"/>
                      </a:lnTo>
                      <a:lnTo>
                        <a:pt x="9" y="15"/>
                      </a:lnTo>
                      <a:lnTo>
                        <a:pt x="13" y="18"/>
                      </a:lnTo>
                      <a:lnTo>
                        <a:pt x="14" y="19"/>
                      </a:lnTo>
                      <a:lnTo>
                        <a:pt x="16" y="19"/>
                      </a:lnTo>
                      <a:lnTo>
                        <a:pt x="20" y="21"/>
                      </a:lnTo>
                      <a:lnTo>
                        <a:pt x="25" y="21"/>
                      </a:lnTo>
                      <a:lnTo>
                        <a:pt x="2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6" name="Freeform 449"/>
                <p:cNvSpPr>
                  <a:spLocks/>
                </p:cNvSpPr>
                <p:nvPr/>
              </p:nvSpPr>
              <p:spPr bwMode="gray">
                <a:xfrm>
                  <a:off x="6001" y="2194"/>
                  <a:ext cx="25" cy="25"/>
                </a:xfrm>
                <a:custGeom>
                  <a:avLst/>
                  <a:gdLst>
                    <a:gd name="T0" fmla="*/ 0 w 25"/>
                    <a:gd name="T1" fmla="*/ 25 h 25"/>
                    <a:gd name="T2" fmla="*/ 0 w 25"/>
                    <a:gd name="T3" fmla="*/ 20 h 25"/>
                    <a:gd name="T4" fmla="*/ 1 w 25"/>
                    <a:gd name="T5" fmla="*/ 15 h 25"/>
                    <a:gd name="T6" fmla="*/ 2 w 25"/>
                    <a:gd name="T7" fmla="*/ 13 h 25"/>
                    <a:gd name="T8" fmla="*/ 4 w 25"/>
                    <a:gd name="T9" fmla="*/ 11 h 25"/>
                    <a:gd name="T10" fmla="*/ 7 w 25"/>
                    <a:gd name="T11" fmla="*/ 7 h 25"/>
                    <a:gd name="T12" fmla="*/ 10 w 25"/>
                    <a:gd name="T13" fmla="*/ 4 h 25"/>
                    <a:gd name="T14" fmla="*/ 15 w 25"/>
                    <a:gd name="T15" fmla="*/ 2 h 25"/>
                    <a:gd name="T16" fmla="*/ 20 w 25"/>
                    <a:gd name="T17" fmla="*/ 0 h 25"/>
                    <a:gd name="T18" fmla="*/ 24 w 25"/>
                    <a:gd name="T19" fmla="*/ 0 h 25"/>
                    <a:gd name="T20" fmla="*/ 25 w 25"/>
                    <a:gd name="T21" fmla="*/ 4 h 25"/>
                    <a:gd name="T22" fmla="*/ 20 w 25"/>
                    <a:gd name="T23" fmla="*/ 4 h 25"/>
                    <a:gd name="T24" fmla="*/ 16 w 25"/>
                    <a:gd name="T25" fmla="*/ 5 h 25"/>
                    <a:gd name="T26" fmla="*/ 13 w 25"/>
                    <a:gd name="T27" fmla="*/ 7 h 25"/>
                    <a:gd name="T28" fmla="*/ 9 w 25"/>
                    <a:gd name="T29" fmla="*/ 10 h 25"/>
                    <a:gd name="T30" fmla="*/ 7 w 25"/>
                    <a:gd name="T31" fmla="*/ 13 h 25"/>
                    <a:gd name="T32" fmla="*/ 6 w 25"/>
                    <a:gd name="T33" fmla="*/ 15 h 25"/>
                    <a:gd name="T34" fmla="*/ 5 w 25"/>
                    <a:gd name="T35" fmla="*/ 17 h 25"/>
                    <a:gd name="T36" fmla="*/ 4 w 25"/>
                    <a:gd name="T37" fmla="*/ 21 h 25"/>
                    <a:gd name="T38" fmla="*/ 3 w 25"/>
                    <a:gd name="T39" fmla="*/ 25 h 25"/>
                    <a:gd name="T40" fmla="*/ 0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25"/>
                      </a:moveTo>
                      <a:lnTo>
                        <a:pt x="0" y="20"/>
                      </a:lnTo>
                      <a:lnTo>
                        <a:pt x="1" y="15"/>
                      </a:lnTo>
                      <a:lnTo>
                        <a:pt x="2" y="13"/>
                      </a:lnTo>
                      <a:lnTo>
                        <a:pt x="4" y="11"/>
                      </a:lnTo>
                      <a:lnTo>
                        <a:pt x="7" y="7"/>
                      </a:lnTo>
                      <a:lnTo>
                        <a:pt x="10" y="4"/>
                      </a:lnTo>
                      <a:lnTo>
                        <a:pt x="15" y="2"/>
                      </a:lnTo>
                      <a:lnTo>
                        <a:pt x="20" y="0"/>
                      </a:lnTo>
                      <a:lnTo>
                        <a:pt x="24" y="0"/>
                      </a:lnTo>
                      <a:lnTo>
                        <a:pt x="25" y="4"/>
                      </a:lnTo>
                      <a:lnTo>
                        <a:pt x="20" y="4"/>
                      </a:lnTo>
                      <a:lnTo>
                        <a:pt x="16" y="5"/>
                      </a:lnTo>
                      <a:lnTo>
                        <a:pt x="13" y="7"/>
                      </a:lnTo>
                      <a:lnTo>
                        <a:pt x="9" y="10"/>
                      </a:lnTo>
                      <a:lnTo>
                        <a:pt x="7" y="13"/>
                      </a:lnTo>
                      <a:lnTo>
                        <a:pt x="6" y="15"/>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7" name="Freeform 450"/>
                <p:cNvSpPr>
                  <a:spLocks/>
                </p:cNvSpPr>
                <p:nvPr/>
              </p:nvSpPr>
              <p:spPr bwMode="gray">
                <a:xfrm>
                  <a:off x="6025" y="2194"/>
                  <a:ext cx="25" cy="25"/>
                </a:xfrm>
                <a:custGeom>
                  <a:avLst/>
                  <a:gdLst>
                    <a:gd name="T0" fmla="*/ 1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2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1 w 25"/>
                    <a:gd name="T33" fmla="*/ 6 h 25"/>
                    <a:gd name="T34" fmla="*/ 9 w 25"/>
                    <a:gd name="T35" fmla="*/ 5 h 25"/>
                    <a:gd name="T36" fmla="*/ 5 w 25"/>
                    <a:gd name="T37" fmla="*/ 4 h 25"/>
                    <a:gd name="T38" fmla="*/ 0 w 25"/>
                    <a:gd name="T39" fmla="*/ 4 h 25"/>
                    <a:gd name="T40" fmla="*/ 1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1" y="0"/>
                      </a:moveTo>
                      <a:lnTo>
                        <a:pt x="5" y="0"/>
                      </a:lnTo>
                      <a:lnTo>
                        <a:pt x="10" y="2"/>
                      </a:lnTo>
                      <a:lnTo>
                        <a:pt x="12" y="3"/>
                      </a:lnTo>
                      <a:lnTo>
                        <a:pt x="14" y="4"/>
                      </a:lnTo>
                      <a:lnTo>
                        <a:pt x="18" y="7"/>
                      </a:lnTo>
                      <a:lnTo>
                        <a:pt x="21" y="11"/>
                      </a:lnTo>
                      <a:lnTo>
                        <a:pt x="24" y="15"/>
                      </a:lnTo>
                      <a:lnTo>
                        <a:pt x="25" y="20"/>
                      </a:lnTo>
                      <a:lnTo>
                        <a:pt x="25" y="25"/>
                      </a:lnTo>
                      <a:lnTo>
                        <a:pt x="22"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8" name="Freeform 451"/>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9" name="Rectangle 452"/>
                <p:cNvSpPr>
                  <a:spLocks noChangeArrowheads="1"/>
                </p:cNvSpPr>
                <p:nvPr/>
              </p:nvSpPr>
              <p:spPr bwMode="gray">
                <a:xfrm>
                  <a:off x="6049" y="2217"/>
                  <a:ext cx="53"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0" name="Freeform 453"/>
                <p:cNvSpPr>
                  <a:spLocks/>
                </p:cNvSpPr>
                <p:nvPr/>
              </p:nvSpPr>
              <p:spPr bwMode="gray">
                <a:xfrm>
                  <a:off x="6047" y="2217"/>
                  <a:ext cx="3" cy="4"/>
                </a:xfrm>
                <a:custGeom>
                  <a:avLst/>
                  <a:gdLst>
                    <a:gd name="T0" fmla="*/ 0 w 3"/>
                    <a:gd name="T1" fmla="*/ 2 h 4"/>
                    <a:gd name="T2" fmla="*/ 0 w 3"/>
                    <a:gd name="T3" fmla="*/ 4 h 4"/>
                    <a:gd name="T4" fmla="*/ 2 w 3"/>
                    <a:gd name="T5" fmla="*/ 4 h 4"/>
                    <a:gd name="T6" fmla="*/ 2 w 3"/>
                    <a:gd name="T7" fmla="*/ 0 h 4"/>
                    <a:gd name="T8" fmla="*/ 3 w 3"/>
                    <a:gd name="T9" fmla="*/ 2 h 4"/>
                    <a:gd name="T10" fmla="*/ 0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0" y="4"/>
                      </a:lnTo>
                      <a:lnTo>
                        <a:pt x="2" y="4"/>
                      </a:lnTo>
                      <a:lnTo>
                        <a:pt x="2" y="0"/>
                      </a:lnTo>
                      <a:lnTo>
                        <a:pt x="3"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1" name="Freeform 454"/>
                <p:cNvSpPr>
                  <a:spLocks/>
                </p:cNvSpPr>
                <p:nvPr/>
              </p:nvSpPr>
              <p:spPr bwMode="gray">
                <a:xfrm>
                  <a:off x="6100" y="2194"/>
                  <a:ext cx="24" cy="25"/>
                </a:xfrm>
                <a:custGeom>
                  <a:avLst/>
                  <a:gdLst>
                    <a:gd name="T0" fmla="*/ 0 w 24"/>
                    <a:gd name="T1" fmla="*/ 25 h 25"/>
                    <a:gd name="T2" fmla="*/ 0 w 24"/>
                    <a:gd name="T3" fmla="*/ 20 h 25"/>
                    <a:gd name="T4" fmla="*/ 2 w 24"/>
                    <a:gd name="T5" fmla="*/ 15 h 25"/>
                    <a:gd name="T6" fmla="*/ 4 w 24"/>
                    <a:gd name="T7" fmla="*/ 11 h 25"/>
                    <a:gd name="T8" fmla="*/ 7 w 24"/>
                    <a:gd name="T9" fmla="*/ 7 h 25"/>
                    <a:gd name="T10" fmla="*/ 10 w 24"/>
                    <a:gd name="T11" fmla="*/ 4 h 25"/>
                    <a:gd name="T12" fmla="*/ 15 w 24"/>
                    <a:gd name="T13" fmla="*/ 2 h 25"/>
                    <a:gd name="T14" fmla="*/ 19 w 24"/>
                    <a:gd name="T15" fmla="*/ 0 h 25"/>
                    <a:gd name="T16" fmla="*/ 24 w 24"/>
                    <a:gd name="T17" fmla="*/ 0 h 25"/>
                    <a:gd name="T18" fmla="*/ 24 w 24"/>
                    <a:gd name="T19" fmla="*/ 4 h 25"/>
                    <a:gd name="T20" fmla="*/ 20 w 24"/>
                    <a:gd name="T21" fmla="*/ 4 h 25"/>
                    <a:gd name="T22" fmla="*/ 16 w 24"/>
                    <a:gd name="T23" fmla="*/ 5 h 25"/>
                    <a:gd name="T24" fmla="*/ 12 w 24"/>
                    <a:gd name="T25" fmla="*/ 7 h 25"/>
                    <a:gd name="T26" fmla="*/ 9 w 24"/>
                    <a:gd name="T27" fmla="*/ 10 h 25"/>
                    <a:gd name="T28" fmla="*/ 7 w 24"/>
                    <a:gd name="T29" fmla="*/ 13 h 25"/>
                    <a:gd name="T30" fmla="*/ 5 w 24"/>
                    <a:gd name="T31" fmla="*/ 17 h 25"/>
                    <a:gd name="T32" fmla="*/ 4 w 24"/>
                    <a:gd name="T33" fmla="*/ 21 h 25"/>
                    <a:gd name="T34" fmla="*/ 3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2" y="15"/>
                      </a:lnTo>
                      <a:lnTo>
                        <a:pt x="4" y="11"/>
                      </a:lnTo>
                      <a:lnTo>
                        <a:pt x="7" y="7"/>
                      </a:lnTo>
                      <a:lnTo>
                        <a:pt x="10" y="4"/>
                      </a:lnTo>
                      <a:lnTo>
                        <a:pt x="15" y="2"/>
                      </a:lnTo>
                      <a:lnTo>
                        <a:pt x="19" y="0"/>
                      </a:lnTo>
                      <a:lnTo>
                        <a:pt x="24" y="0"/>
                      </a:lnTo>
                      <a:lnTo>
                        <a:pt x="24" y="4"/>
                      </a:lnTo>
                      <a:lnTo>
                        <a:pt x="20" y="4"/>
                      </a:lnTo>
                      <a:lnTo>
                        <a:pt x="16" y="5"/>
                      </a:lnTo>
                      <a:lnTo>
                        <a:pt x="12" y="7"/>
                      </a:lnTo>
                      <a:lnTo>
                        <a:pt x="9" y="10"/>
                      </a:lnTo>
                      <a:lnTo>
                        <a:pt x="7" y="13"/>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2" name="Freeform 455"/>
                <p:cNvSpPr>
                  <a:spLocks/>
                </p:cNvSpPr>
                <p:nvPr/>
              </p:nvSpPr>
              <p:spPr bwMode="gray">
                <a:xfrm>
                  <a:off x="6100" y="2217"/>
                  <a:ext cx="3" cy="4"/>
                </a:xfrm>
                <a:custGeom>
                  <a:avLst/>
                  <a:gdLst>
                    <a:gd name="T0" fmla="*/ 2 w 3"/>
                    <a:gd name="T1" fmla="*/ 4 h 4"/>
                    <a:gd name="T2" fmla="*/ 3 w 3"/>
                    <a:gd name="T3" fmla="*/ 4 h 4"/>
                    <a:gd name="T4" fmla="*/ 3 w 3"/>
                    <a:gd name="T5" fmla="*/ 2 h 4"/>
                    <a:gd name="T6" fmla="*/ 0 w 3"/>
                    <a:gd name="T7" fmla="*/ 2 h 4"/>
                    <a:gd name="T8" fmla="*/ 2 w 3"/>
                    <a:gd name="T9" fmla="*/ 0 h 4"/>
                    <a:gd name="T10" fmla="*/ 2 w 3"/>
                    <a:gd name="T11" fmla="*/ 4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2" y="4"/>
                      </a:moveTo>
                      <a:lnTo>
                        <a:pt x="3" y="4"/>
                      </a:lnTo>
                      <a:lnTo>
                        <a:pt x="3" y="2"/>
                      </a:lnTo>
                      <a:lnTo>
                        <a:pt x="0" y="2"/>
                      </a:lnTo>
                      <a:lnTo>
                        <a:pt x="2" y="0"/>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3" name="Freeform 456"/>
                <p:cNvSpPr>
                  <a:spLocks/>
                </p:cNvSpPr>
                <p:nvPr/>
              </p:nvSpPr>
              <p:spPr bwMode="gray">
                <a:xfrm>
                  <a:off x="6124" y="2194"/>
                  <a:ext cx="25" cy="25"/>
                </a:xfrm>
                <a:custGeom>
                  <a:avLst/>
                  <a:gdLst>
                    <a:gd name="T0" fmla="*/ 0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3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2"/>
                      </a:lnTo>
                      <a:lnTo>
                        <a:pt x="12" y="3"/>
                      </a:lnTo>
                      <a:lnTo>
                        <a:pt x="14" y="4"/>
                      </a:lnTo>
                      <a:lnTo>
                        <a:pt x="18" y="7"/>
                      </a:lnTo>
                      <a:lnTo>
                        <a:pt x="21" y="11"/>
                      </a:lnTo>
                      <a:lnTo>
                        <a:pt x="23"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4" name="Freeform 457"/>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5" name="Freeform 458"/>
                <p:cNvSpPr>
                  <a:spLocks/>
                </p:cNvSpPr>
                <p:nvPr/>
              </p:nvSpPr>
              <p:spPr bwMode="gray">
                <a:xfrm>
                  <a:off x="6124" y="2219"/>
                  <a:ext cx="25" cy="25"/>
                </a:xfrm>
                <a:custGeom>
                  <a:avLst/>
                  <a:gdLst>
                    <a:gd name="T0" fmla="*/ 25 w 25"/>
                    <a:gd name="T1" fmla="*/ 0 h 25"/>
                    <a:gd name="T2" fmla="*/ 25 w 25"/>
                    <a:gd name="T3" fmla="*/ 5 h 25"/>
                    <a:gd name="T4" fmla="*/ 23 w 25"/>
                    <a:gd name="T5" fmla="*/ 10 h 25"/>
                    <a:gd name="T6" fmla="*/ 22 w 25"/>
                    <a:gd name="T7" fmla="*/ 12 h 25"/>
                    <a:gd name="T8" fmla="*/ 21 w 25"/>
                    <a:gd name="T9" fmla="*/ 14 h 25"/>
                    <a:gd name="T10" fmla="*/ 18 w 25"/>
                    <a:gd name="T11" fmla="*/ 17 h 25"/>
                    <a:gd name="T12" fmla="*/ 14 w 25"/>
                    <a:gd name="T13" fmla="*/ 21 h 25"/>
                    <a:gd name="T14" fmla="*/ 10 w 25"/>
                    <a:gd name="T15" fmla="*/ 23 h 25"/>
                    <a:gd name="T16" fmla="*/ 5 w 25"/>
                    <a:gd name="T17" fmla="*/ 24 h 25"/>
                    <a:gd name="T18" fmla="*/ 0 w 25"/>
                    <a:gd name="T19" fmla="*/ 25 h 25"/>
                    <a:gd name="T20" fmla="*/ 0 w 25"/>
                    <a:gd name="T21" fmla="*/ 21 h 25"/>
                    <a:gd name="T22" fmla="*/ 4 w 25"/>
                    <a:gd name="T23" fmla="*/ 21 h 25"/>
                    <a:gd name="T24" fmla="*/ 8 w 25"/>
                    <a:gd name="T25" fmla="*/ 20 h 25"/>
                    <a:gd name="T26" fmla="*/ 12 w 25"/>
                    <a:gd name="T27" fmla="*/ 18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3" y="10"/>
                      </a:lnTo>
                      <a:lnTo>
                        <a:pt x="22" y="12"/>
                      </a:lnTo>
                      <a:lnTo>
                        <a:pt x="21" y="14"/>
                      </a:lnTo>
                      <a:lnTo>
                        <a:pt x="18" y="17"/>
                      </a:lnTo>
                      <a:lnTo>
                        <a:pt x="14" y="21"/>
                      </a:lnTo>
                      <a:lnTo>
                        <a:pt x="10" y="23"/>
                      </a:lnTo>
                      <a:lnTo>
                        <a:pt x="5" y="24"/>
                      </a:lnTo>
                      <a:lnTo>
                        <a:pt x="0" y="25"/>
                      </a:lnTo>
                      <a:lnTo>
                        <a:pt x="0" y="21"/>
                      </a:lnTo>
                      <a:lnTo>
                        <a:pt x="4" y="21"/>
                      </a:lnTo>
                      <a:lnTo>
                        <a:pt x="8" y="20"/>
                      </a:lnTo>
                      <a:lnTo>
                        <a:pt x="12" y="18"/>
                      </a:lnTo>
                      <a:lnTo>
                        <a:pt x="15" y="15"/>
                      </a:lnTo>
                      <a:lnTo>
                        <a:pt x="18" y="12"/>
                      </a:lnTo>
                      <a:lnTo>
                        <a:pt x="19" y="10"/>
                      </a:lnTo>
                      <a:lnTo>
                        <a:pt x="20" y="8"/>
                      </a:lnTo>
                      <a:lnTo>
                        <a:pt x="21" y="4"/>
                      </a:lnTo>
                      <a:lnTo>
                        <a:pt x="2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6" name="Oval 459"/>
                <p:cNvSpPr>
                  <a:spLocks noChangeArrowheads="1"/>
                </p:cNvSpPr>
                <p:nvPr/>
              </p:nvSpPr>
              <p:spPr bwMode="gray">
                <a:xfrm>
                  <a:off x="6122"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7" name="Oval 460"/>
                <p:cNvSpPr>
                  <a:spLocks noChangeArrowheads="1"/>
                </p:cNvSpPr>
                <p:nvPr/>
              </p:nvSpPr>
              <p:spPr bwMode="gray">
                <a:xfrm>
                  <a:off x="6024"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grpSp>
      </p:grpSp>
      <p:grpSp>
        <p:nvGrpSpPr>
          <p:cNvPr id="14387" name="Group 571"/>
          <p:cNvGrpSpPr>
            <a:grpSpLocks/>
          </p:cNvGrpSpPr>
          <p:nvPr/>
        </p:nvGrpSpPr>
        <p:grpSpPr bwMode="auto">
          <a:xfrm>
            <a:off x="3832225" y="3687763"/>
            <a:ext cx="309563" cy="309562"/>
            <a:chOff x="4912" y="2041"/>
            <a:chExt cx="195" cy="195"/>
          </a:xfrm>
        </p:grpSpPr>
        <p:grpSp>
          <p:nvGrpSpPr>
            <p:cNvPr id="14425" name="Group 464"/>
            <p:cNvGrpSpPr>
              <a:grpSpLocks/>
            </p:cNvGrpSpPr>
            <p:nvPr>
              <p:custDataLst>
                <p:tags r:id="rId3"/>
              </p:custDataLst>
            </p:nvPr>
          </p:nvGrpSpPr>
          <p:grpSpPr bwMode="auto">
            <a:xfrm>
              <a:off x="4912" y="2041"/>
              <a:ext cx="195" cy="195"/>
              <a:chOff x="4666" y="2333"/>
              <a:chExt cx="691" cy="691"/>
            </a:xfrm>
          </p:grpSpPr>
          <p:sp>
            <p:nvSpPr>
              <p:cNvPr id="14427" name="Oval 465"/>
              <p:cNvSpPr>
                <a:spLocks noChangeArrowheads="1"/>
              </p:cNvSpPr>
              <p:nvPr/>
            </p:nvSpPr>
            <p:spPr bwMode="gray">
              <a:xfrm>
                <a:off x="4666" y="2333"/>
                <a:ext cx="691" cy="691"/>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28" name="Oval 466"/>
              <p:cNvSpPr>
                <a:spLocks noChangeArrowheads="1"/>
              </p:cNvSpPr>
              <p:nvPr>
                <p:custDataLst>
                  <p:tags r:id="rId4"/>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429" name="Oval 467"/>
              <p:cNvSpPr>
                <a:spLocks noChangeArrowheads="1"/>
              </p:cNvSpPr>
              <p:nvPr>
                <p:custDataLst>
                  <p:tags r:id="rId5"/>
                </p:custDataLst>
              </p:nvPr>
            </p:nvSpPr>
            <p:spPr bwMode="gray">
              <a:xfrm flipV="1">
                <a:off x="4797" y="2397"/>
                <a:ext cx="429" cy="320"/>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426" name="AutoShape 30"/>
            <p:cNvSpPr>
              <a:spLocks noChangeArrowheads="1"/>
            </p:cNvSpPr>
            <p:nvPr/>
          </p:nvSpPr>
          <p:spPr bwMode="auto">
            <a:xfrm>
              <a:off x="4954" y="2073"/>
              <a:ext cx="121" cy="1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42 w 21600"/>
                <a:gd name="T13" fmla="*/ 8605 h 21600"/>
                <a:gd name="T14" fmla="*/ 19458 w 21600"/>
                <a:gd name="T15" fmla="*/ 12995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lnTo>
                    <a:pt x="1080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4388" name="AutoShape 545"/>
          <p:cNvSpPr>
            <a:spLocks noChangeArrowheads="1"/>
          </p:cNvSpPr>
          <p:nvPr/>
        </p:nvSpPr>
        <p:spPr bwMode="auto">
          <a:xfrm>
            <a:off x="3743325" y="5414963"/>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Network</a:t>
            </a:r>
          </a:p>
        </p:txBody>
      </p:sp>
      <p:grpSp>
        <p:nvGrpSpPr>
          <p:cNvPr id="14389" name="Group 37"/>
          <p:cNvGrpSpPr>
            <a:grpSpLocks/>
          </p:cNvGrpSpPr>
          <p:nvPr/>
        </p:nvGrpSpPr>
        <p:grpSpPr bwMode="auto">
          <a:xfrm>
            <a:off x="2295525" y="5618163"/>
            <a:ext cx="288925" cy="176212"/>
            <a:chOff x="3470" y="1502"/>
            <a:chExt cx="377" cy="300"/>
          </a:xfrm>
        </p:grpSpPr>
        <p:sp>
          <p:nvSpPr>
            <p:cNvPr id="14423"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24"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0" name="AutoShape 582" descr="Z"/>
          <p:cNvSpPr>
            <a:spLocks noChangeAspect="1" noChangeArrowheads="1"/>
          </p:cNvSpPr>
          <p:nvPr/>
        </p:nvSpPr>
        <p:spPr bwMode="auto">
          <a:xfrm>
            <a:off x="3592513"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grpSp>
        <p:nvGrpSpPr>
          <p:cNvPr id="14391" name="Group 585"/>
          <p:cNvGrpSpPr>
            <a:grpSpLocks/>
          </p:cNvGrpSpPr>
          <p:nvPr/>
        </p:nvGrpSpPr>
        <p:grpSpPr bwMode="auto">
          <a:xfrm>
            <a:off x="3722688" y="4632325"/>
            <a:ext cx="3203575" cy="765175"/>
            <a:chOff x="2800" y="2834"/>
            <a:chExt cx="2018" cy="569"/>
          </a:xfrm>
        </p:grpSpPr>
        <p:sp>
          <p:nvSpPr>
            <p:cNvPr id="14409" name="AutoShape 545"/>
            <p:cNvSpPr>
              <a:spLocks noChangeArrowheads="1"/>
            </p:cNvSpPr>
            <p:nvPr/>
          </p:nvSpPr>
          <p:spPr bwMode="auto">
            <a:xfrm>
              <a:off x="2800" y="2834"/>
              <a:ext cx="400"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Classic </a:t>
              </a:r>
            </a:p>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IT Solutions</a:t>
              </a:r>
            </a:p>
          </p:txBody>
        </p:sp>
        <p:sp>
          <p:nvSpPr>
            <p:cNvPr id="14410" name="AutoShape 545"/>
            <p:cNvSpPr>
              <a:spLocks noChangeArrowheads="1"/>
            </p:cNvSpPr>
            <p:nvPr/>
          </p:nvSpPr>
          <p:spPr bwMode="auto">
            <a:xfrm>
              <a:off x="3684" y="3029"/>
              <a:ext cx="388" cy="347"/>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1" name="AutoShape 545"/>
            <p:cNvSpPr>
              <a:spLocks noChangeArrowheads="1"/>
            </p:cNvSpPr>
            <p:nvPr/>
          </p:nvSpPr>
          <p:spPr bwMode="auto">
            <a:xfrm>
              <a:off x="4113" y="2837"/>
              <a:ext cx="386" cy="53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2" name="AutoShape 545"/>
            <p:cNvSpPr>
              <a:spLocks noChangeArrowheads="1"/>
            </p:cNvSpPr>
            <p:nvPr/>
          </p:nvSpPr>
          <p:spPr bwMode="auto">
            <a:xfrm>
              <a:off x="3258" y="3193"/>
              <a:ext cx="386" cy="173"/>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pic>
          <p:nvPicPr>
            <p:cNvPr id="14413" name="Picture 61" descr="SharperClou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7" y="3194"/>
              <a:ext cx="35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4" name="Picture 61" descr="SharperClou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20" y="2847"/>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5" name="Picture 61" descr="SharperClou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0" y="3046"/>
              <a:ext cx="36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16" name="Text Box 121"/>
            <p:cNvSpPr txBox="1">
              <a:spLocks noChangeArrowheads="1"/>
            </p:cNvSpPr>
            <p:nvPr/>
          </p:nvSpPr>
          <p:spPr bwMode="auto">
            <a:xfrm>
              <a:off x="3398" y="3255"/>
              <a:ext cx="163"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IaaS</a:t>
              </a:r>
              <a:endParaRPr lang="en-US" altLang="zh-CN" sz="1000" b="1">
                <a:solidFill>
                  <a:srgbClr val="0066CC"/>
                </a:solidFill>
              </a:endParaRPr>
            </a:p>
          </p:txBody>
        </p:sp>
        <p:sp>
          <p:nvSpPr>
            <p:cNvPr id="14417" name="Text Box 122"/>
            <p:cNvSpPr txBox="1">
              <a:spLocks noChangeArrowheads="1"/>
            </p:cNvSpPr>
            <p:nvPr/>
          </p:nvSpPr>
          <p:spPr bwMode="auto">
            <a:xfrm>
              <a:off x="3815" y="3143"/>
              <a:ext cx="194"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PaaS</a:t>
              </a:r>
              <a:endParaRPr lang="en-US" altLang="zh-CN" sz="1000" b="1">
                <a:solidFill>
                  <a:srgbClr val="0066CC"/>
                </a:solidFill>
              </a:endParaRPr>
            </a:p>
          </p:txBody>
        </p:sp>
        <p:sp>
          <p:nvSpPr>
            <p:cNvPr id="14418" name="Text Box 123"/>
            <p:cNvSpPr txBox="1">
              <a:spLocks noChangeArrowheads="1"/>
            </p:cNvSpPr>
            <p:nvPr/>
          </p:nvSpPr>
          <p:spPr bwMode="auto">
            <a:xfrm>
              <a:off x="4226" y="2952"/>
              <a:ext cx="19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SaaS</a:t>
              </a:r>
              <a:endParaRPr lang="en-US" altLang="zh-CN" sz="1000" b="1">
                <a:solidFill>
                  <a:srgbClr val="0066CC"/>
                </a:solidFill>
              </a:endParaRPr>
            </a:p>
          </p:txBody>
        </p:sp>
        <p:sp>
          <p:nvSpPr>
            <p:cNvPr id="14419" name="Freeform 124"/>
            <p:cNvSpPr>
              <a:spLocks/>
            </p:cNvSpPr>
            <p:nvPr/>
          </p:nvSpPr>
          <p:spPr bwMode="auto">
            <a:xfrm>
              <a:off x="3258" y="2838"/>
              <a:ext cx="804" cy="312"/>
            </a:xfrm>
            <a:custGeom>
              <a:avLst/>
              <a:gdLst>
                <a:gd name="T0" fmla="*/ 0 w 882"/>
                <a:gd name="T1" fmla="*/ 14 h 378"/>
                <a:gd name="T2" fmla="*/ 86 w 882"/>
                <a:gd name="T3" fmla="*/ 14 h 378"/>
                <a:gd name="T4" fmla="*/ 86 w 882"/>
                <a:gd name="T5" fmla="*/ 7 h 378"/>
                <a:gd name="T6" fmla="*/ 183 w 882"/>
                <a:gd name="T7" fmla="*/ 7 h 378"/>
                <a:gd name="T8" fmla="*/ 183 w 882"/>
                <a:gd name="T9" fmla="*/ 0 h 378"/>
                <a:gd name="T10" fmla="*/ 0 w 882"/>
                <a:gd name="T11" fmla="*/ 0 h 378"/>
                <a:gd name="T12" fmla="*/ 0 w 882"/>
                <a:gd name="T13" fmla="*/ 14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2" h="378">
                  <a:moveTo>
                    <a:pt x="0" y="378"/>
                  </a:moveTo>
                  <a:lnTo>
                    <a:pt x="414" y="378"/>
                  </a:lnTo>
                  <a:lnTo>
                    <a:pt x="414" y="192"/>
                  </a:lnTo>
                  <a:lnTo>
                    <a:pt x="882" y="192"/>
                  </a:lnTo>
                  <a:lnTo>
                    <a:pt x="882" y="0"/>
                  </a:lnTo>
                  <a:lnTo>
                    <a:pt x="0" y="0"/>
                  </a:lnTo>
                  <a:lnTo>
                    <a:pt x="0" y="378"/>
                  </a:lnTo>
                  <a:close/>
                </a:path>
              </a:pathLst>
            </a:cu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cap="flat" cmpd="sng">
                  <a:solidFill>
                    <a:srgbClr val="000000"/>
                  </a:solidFill>
                  <a:prstDash val="solid"/>
                  <a:round/>
                  <a:headEnd/>
                  <a:tailEnd/>
                </a14:hiddenLine>
              </a:ext>
            </a:extLst>
          </p:spPr>
          <p:txBody>
            <a:bodyPr lIns="0" tIns="0" rIns="0" bIns="0" anchor="ctr"/>
            <a:lstStyle/>
            <a:p>
              <a:endParaRPr lang="zh-CN" altLang="en-US"/>
            </a:p>
          </p:txBody>
        </p:sp>
        <p:sp>
          <p:nvSpPr>
            <p:cNvPr id="14420" name="Rectangle 627"/>
            <p:cNvSpPr>
              <a:spLocks noChangeArrowheads="1"/>
            </p:cNvSpPr>
            <p:nvPr/>
          </p:nvSpPr>
          <p:spPr bwMode="auto">
            <a:xfrm>
              <a:off x="3266" y="2867"/>
              <a:ext cx="806" cy="22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solidFill>
                    <a:schemeClr val="bg1"/>
                  </a:solidFill>
                  <a:ea typeface="MS PGothic" panose="020B0600070205080204" pitchFamily="34" charset="-128"/>
                </a:rPr>
                <a:t>Cloud based Solutions</a:t>
              </a:r>
            </a:p>
          </p:txBody>
        </p:sp>
        <p:sp>
          <p:nvSpPr>
            <p:cNvPr id="14421" name="AutoShape 545"/>
            <p:cNvSpPr>
              <a:spLocks noChangeArrowheads="1"/>
            </p:cNvSpPr>
            <p:nvPr/>
          </p:nvSpPr>
          <p:spPr bwMode="auto">
            <a:xfrm>
              <a:off x="4549" y="2838"/>
              <a:ext cx="269"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IoT</a:t>
              </a:r>
            </a:p>
            <a:p>
              <a:pPr algn="ctr" eaLnBrk="1" hangingPunct="1">
                <a:lnSpc>
                  <a:spcPct val="85000"/>
                </a:lnSpc>
                <a:spcBef>
                  <a:spcPct val="0"/>
                </a:spcBef>
                <a:buClrTx/>
                <a:buFontTx/>
                <a:buNone/>
              </a:pPr>
              <a:r>
                <a:rPr lang="de-DE" altLang="zh-CN" sz="800">
                  <a:solidFill>
                    <a:srgbClr val="FFFFFF"/>
                  </a:solidFill>
                  <a:ea typeface="MS PGothic" panose="020B0600070205080204" pitchFamily="34" charset="-128"/>
                </a:rPr>
                <a:t>(Internet of Things)</a:t>
              </a:r>
              <a:endParaRPr lang="en-US" altLang="zh-CN" sz="800">
                <a:solidFill>
                  <a:srgbClr val="FFFFFF"/>
                </a:solidFill>
                <a:ea typeface="MS PGothic" panose="020B0600070205080204" pitchFamily="34" charset="-128"/>
              </a:endParaRPr>
            </a:p>
          </p:txBody>
        </p:sp>
        <p:sp>
          <p:nvSpPr>
            <p:cNvPr id="14422" name="Rectangle 627"/>
            <p:cNvSpPr>
              <a:spLocks noChangeArrowheads="1"/>
            </p:cNvSpPr>
            <p:nvPr/>
          </p:nvSpPr>
          <p:spPr bwMode="auto">
            <a:xfrm>
              <a:off x="3609" y="3289"/>
              <a:ext cx="614" cy="114"/>
            </a:xfrm>
            <a:prstGeom prst="rect">
              <a:avLst/>
            </a:prstGeom>
            <a:solidFill>
              <a:schemeClr val="bg1">
                <a:alpha val="59999"/>
              </a:schemeClr>
            </a:solidFill>
            <a:ln>
              <a:noFill/>
            </a:ln>
            <a:effectLst/>
            <a:extLs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ea typeface="MS PGothic" panose="020B0600070205080204" pitchFamily="34" charset="-128"/>
                </a:rPr>
                <a:t>Cloud Solutions</a:t>
              </a:r>
            </a:p>
          </p:txBody>
        </p:sp>
      </p:grpSp>
      <p:sp>
        <p:nvSpPr>
          <p:cNvPr id="14392" name="AutoShape 545"/>
          <p:cNvSpPr>
            <a:spLocks noChangeArrowheads="1"/>
          </p:cNvSpPr>
          <p:nvPr/>
        </p:nvSpPr>
        <p:spPr bwMode="auto">
          <a:xfrm>
            <a:off x="3725863" y="4483100"/>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Integration &amp; Orchestration (user, process, data)</a:t>
            </a:r>
          </a:p>
        </p:txBody>
      </p:sp>
      <p:grpSp>
        <p:nvGrpSpPr>
          <p:cNvPr id="14393" name="Group 1"/>
          <p:cNvGrpSpPr>
            <a:grpSpLocks/>
          </p:cNvGrpSpPr>
          <p:nvPr/>
        </p:nvGrpSpPr>
        <p:grpSpPr bwMode="auto">
          <a:xfrm>
            <a:off x="3822700" y="3124200"/>
            <a:ext cx="325438" cy="323850"/>
            <a:chOff x="2685935" y="879178"/>
            <a:chExt cx="688975" cy="688975"/>
          </a:xfrm>
        </p:grpSpPr>
        <p:grpSp>
          <p:nvGrpSpPr>
            <p:cNvPr id="14398" name="Group 744"/>
            <p:cNvGrpSpPr>
              <a:grpSpLocks/>
            </p:cNvGrpSpPr>
            <p:nvPr>
              <p:custDataLst>
                <p:tags r:id="rId1"/>
              </p:custDataLst>
            </p:nvPr>
          </p:nvGrpSpPr>
          <p:grpSpPr bwMode="auto">
            <a:xfrm>
              <a:off x="2685935" y="879178"/>
              <a:ext cx="688975" cy="688975"/>
              <a:chOff x="4666" y="2333"/>
              <a:chExt cx="691" cy="691"/>
            </a:xfrm>
          </p:grpSpPr>
          <p:sp>
            <p:nvSpPr>
              <p:cNvPr id="14407" name="Oval 745"/>
              <p:cNvSpPr>
                <a:spLocks noChangeArrowheads="1"/>
              </p:cNvSpPr>
              <p:nvPr/>
            </p:nvSpPr>
            <p:spPr bwMode="gray">
              <a:xfrm>
                <a:off x="4666" y="2333"/>
                <a:ext cx="691" cy="691"/>
              </a:xfrm>
              <a:prstGeom prst="ellipse">
                <a:avLst/>
              </a:prstGeom>
              <a:solidFill>
                <a:srgbClr val="FFFFFF"/>
              </a:solidFill>
              <a:ln w="9525" algn="ctr">
                <a:solidFill>
                  <a:srgbClr val="FFC000"/>
                </a:solidFill>
                <a:prstDash val="dash"/>
                <a:round/>
                <a:headEnd/>
                <a:tailEnd/>
              </a:ln>
            </p:spPr>
            <p:txBody>
              <a:bodyPr wrap="none" lIns="90000" tIns="46800" rIns="90000" bIns="46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8" name="Oval 746"/>
              <p:cNvSpPr>
                <a:spLocks noChangeArrowheads="1"/>
              </p:cNvSpPr>
              <p:nvPr>
                <p:custDataLst>
                  <p:tags r:id="rId2"/>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chemeClr val="accent1"/>
                  </a:buClr>
                  <a:buFont typeface="Wingdings" panose="05000000000000000000" pitchFamily="2" charset="2"/>
                  <a:buNone/>
                </a:pPr>
                <a:endParaRPr lang="en-US" altLang="zh-CN" sz="3400" b="1">
                  <a:solidFill>
                    <a:srgbClr val="FFFFFF"/>
                  </a:solidFill>
                </a:endParaRPr>
              </a:p>
            </p:txBody>
          </p:sp>
        </p:grpSp>
        <p:grpSp>
          <p:nvGrpSpPr>
            <p:cNvPr id="14399" name="Group 829"/>
            <p:cNvGrpSpPr>
              <a:grpSpLocks/>
            </p:cNvGrpSpPr>
            <p:nvPr/>
          </p:nvGrpSpPr>
          <p:grpSpPr bwMode="auto">
            <a:xfrm>
              <a:off x="2862148" y="1039516"/>
              <a:ext cx="338138" cy="366713"/>
              <a:chOff x="7302" y="675"/>
              <a:chExt cx="437" cy="473"/>
            </a:xfrm>
          </p:grpSpPr>
          <p:sp>
            <p:nvSpPr>
              <p:cNvPr id="14400" name="Freeform 830"/>
              <p:cNvSpPr>
                <a:spLocks/>
              </p:cNvSpPr>
              <p:nvPr/>
            </p:nvSpPr>
            <p:spPr bwMode="gray">
              <a:xfrm>
                <a:off x="7302" y="848"/>
                <a:ext cx="437" cy="300"/>
              </a:xfrm>
              <a:custGeom>
                <a:avLst/>
                <a:gdLst>
                  <a:gd name="T0" fmla="*/ 420 w 437"/>
                  <a:gd name="T1" fmla="*/ 300 h 300"/>
                  <a:gd name="T2" fmla="*/ 437 w 437"/>
                  <a:gd name="T3" fmla="*/ 227 h 300"/>
                  <a:gd name="T4" fmla="*/ 437 w 437"/>
                  <a:gd name="T5" fmla="*/ 0 h 300"/>
                  <a:gd name="T6" fmla="*/ 52 w 437"/>
                  <a:gd name="T7" fmla="*/ 0 h 300"/>
                  <a:gd name="T8" fmla="*/ 0 w 437"/>
                  <a:gd name="T9" fmla="*/ 74 h 300"/>
                  <a:gd name="T10" fmla="*/ 0 w 437"/>
                  <a:gd name="T11" fmla="*/ 300 h 300"/>
                  <a:gd name="T12" fmla="*/ 420 w 437"/>
                  <a:gd name="T13" fmla="*/ 300 h 300"/>
                  <a:gd name="T14" fmla="*/ 0 60000 65536"/>
                  <a:gd name="T15" fmla="*/ 0 60000 65536"/>
                  <a:gd name="T16" fmla="*/ 0 60000 65536"/>
                  <a:gd name="T17" fmla="*/ 0 60000 65536"/>
                  <a:gd name="T18" fmla="*/ 0 60000 65536"/>
                  <a:gd name="T19" fmla="*/ 0 60000 65536"/>
                  <a:gd name="T20" fmla="*/ 0 60000 65536"/>
                  <a:gd name="T21" fmla="*/ 0 w 437"/>
                  <a:gd name="T22" fmla="*/ 0 h 300"/>
                  <a:gd name="T23" fmla="*/ 437 w 437"/>
                  <a:gd name="T24" fmla="*/ 300 h 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7" h="300">
                    <a:moveTo>
                      <a:pt x="420" y="300"/>
                    </a:moveTo>
                    <a:lnTo>
                      <a:pt x="437" y="227"/>
                    </a:lnTo>
                    <a:lnTo>
                      <a:pt x="437" y="0"/>
                    </a:lnTo>
                    <a:lnTo>
                      <a:pt x="52" y="0"/>
                    </a:lnTo>
                    <a:lnTo>
                      <a:pt x="0" y="74"/>
                    </a:lnTo>
                    <a:lnTo>
                      <a:pt x="0" y="300"/>
                    </a:lnTo>
                    <a:lnTo>
                      <a:pt x="420" y="30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1" name="Freeform 831"/>
              <p:cNvSpPr>
                <a:spLocks/>
              </p:cNvSpPr>
              <p:nvPr/>
            </p:nvSpPr>
            <p:spPr bwMode="gray">
              <a:xfrm>
                <a:off x="7302" y="848"/>
                <a:ext cx="437" cy="74"/>
              </a:xfrm>
              <a:custGeom>
                <a:avLst/>
                <a:gdLst>
                  <a:gd name="T0" fmla="*/ 437 w 437"/>
                  <a:gd name="T1" fmla="*/ 0 h 74"/>
                  <a:gd name="T2" fmla="*/ 420 w 437"/>
                  <a:gd name="T3" fmla="*/ 74 h 74"/>
                  <a:gd name="T4" fmla="*/ 0 w 437"/>
                  <a:gd name="T5" fmla="*/ 74 h 74"/>
                  <a:gd name="T6" fmla="*/ 26 w 437"/>
                  <a:gd name="T7" fmla="*/ 0 h 74"/>
                  <a:gd name="T8" fmla="*/ 437 w 437"/>
                  <a:gd name="T9" fmla="*/ 0 h 74"/>
                  <a:gd name="T10" fmla="*/ 0 60000 65536"/>
                  <a:gd name="T11" fmla="*/ 0 60000 65536"/>
                  <a:gd name="T12" fmla="*/ 0 60000 65536"/>
                  <a:gd name="T13" fmla="*/ 0 60000 65536"/>
                  <a:gd name="T14" fmla="*/ 0 60000 65536"/>
                  <a:gd name="T15" fmla="*/ 0 w 437"/>
                  <a:gd name="T16" fmla="*/ 0 h 74"/>
                  <a:gd name="T17" fmla="*/ 437 w 437"/>
                  <a:gd name="T18" fmla="*/ 74 h 74"/>
                </a:gdLst>
                <a:ahLst/>
                <a:cxnLst>
                  <a:cxn ang="T10">
                    <a:pos x="T0" y="T1"/>
                  </a:cxn>
                  <a:cxn ang="T11">
                    <a:pos x="T2" y="T3"/>
                  </a:cxn>
                  <a:cxn ang="T12">
                    <a:pos x="T4" y="T5"/>
                  </a:cxn>
                  <a:cxn ang="T13">
                    <a:pos x="T6" y="T7"/>
                  </a:cxn>
                  <a:cxn ang="T14">
                    <a:pos x="T8" y="T9"/>
                  </a:cxn>
                </a:cxnLst>
                <a:rect l="T15" t="T16" r="T17" b="T18"/>
                <a:pathLst>
                  <a:path w="437" h="74">
                    <a:moveTo>
                      <a:pt x="437" y="0"/>
                    </a:moveTo>
                    <a:lnTo>
                      <a:pt x="420" y="74"/>
                    </a:lnTo>
                    <a:lnTo>
                      <a:pt x="0" y="74"/>
                    </a:lnTo>
                    <a:lnTo>
                      <a:pt x="26" y="0"/>
                    </a:lnTo>
                    <a:lnTo>
                      <a:pt x="437" y="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2" name="Oval 832"/>
              <p:cNvSpPr>
                <a:spLocks noChangeArrowheads="1"/>
              </p:cNvSpPr>
              <p:nvPr/>
            </p:nvSpPr>
            <p:spPr bwMode="gray">
              <a:xfrm>
                <a:off x="7347" y="851"/>
                <a:ext cx="65"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3" name="Rectangle 833"/>
              <p:cNvSpPr>
                <a:spLocks noChangeArrowheads="1"/>
              </p:cNvSpPr>
              <p:nvPr/>
            </p:nvSpPr>
            <p:spPr bwMode="gray">
              <a:xfrm>
                <a:off x="7302" y="922"/>
                <a:ext cx="420"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4" name="Freeform 834"/>
              <p:cNvSpPr>
                <a:spLocks/>
              </p:cNvSpPr>
              <p:nvPr/>
            </p:nvSpPr>
            <p:spPr bwMode="gray">
              <a:xfrm>
                <a:off x="7467" y="963"/>
                <a:ext cx="90" cy="144"/>
              </a:xfrm>
              <a:custGeom>
                <a:avLst/>
                <a:gdLst>
                  <a:gd name="T0" fmla="*/ 13 w 90"/>
                  <a:gd name="T1" fmla="*/ 32 h 144"/>
                  <a:gd name="T2" fmla="*/ 13 w 90"/>
                  <a:gd name="T3" fmla="*/ 29 h 144"/>
                  <a:gd name="T4" fmla="*/ 13 w 90"/>
                  <a:gd name="T5" fmla="*/ 26 h 144"/>
                  <a:gd name="T6" fmla="*/ 14 w 90"/>
                  <a:gd name="T7" fmla="*/ 23 h 144"/>
                  <a:gd name="T8" fmla="*/ 15 w 90"/>
                  <a:gd name="T9" fmla="*/ 20 h 144"/>
                  <a:gd name="T10" fmla="*/ 17 w 90"/>
                  <a:gd name="T11" fmla="*/ 17 h 144"/>
                  <a:gd name="T12" fmla="*/ 18 w 90"/>
                  <a:gd name="T13" fmla="*/ 14 h 144"/>
                  <a:gd name="T14" fmla="*/ 22 w 90"/>
                  <a:gd name="T15" fmla="*/ 10 h 144"/>
                  <a:gd name="T16" fmla="*/ 27 w 90"/>
                  <a:gd name="T17" fmla="*/ 6 h 144"/>
                  <a:gd name="T18" fmla="*/ 30 w 90"/>
                  <a:gd name="T19" fmla="*/ 4 h 144"/>
                  <a:gd name="T20" fmla="*/ 33 w 90"/>
                  <a:gd name="T21" fmla="*/ 3 h 144"/>
                  <a:gd name="T22" fmla="*/ 39 w 90"/>
                  <a:gd name="T23" fmla="*/ 1 h 144"/>
                  <a:gd name="T24" fmla="*/ 45 w 90"/>
                  <a:gd name="T25" fmla="*/ 0 h 144"/>
                  <a:gd name="T26" fmla="*/ 52 w 90"/>
                  <a:gd name="T27" fmla="*/ 1 h 144"/>
                  <a:gd name="T28" fmla="*/ 55 w 90"/>
                  <a:gd name="T29" fmla="*/ 1 h 144"/>
                  <a:gd name="T30" fmla="*/ 58 w 90"/>
                  <a:gd name="T31" fmla="*/ 3 h 144"/>
                  <a:gd name="T32" fmla="*/ 61 w 90"/>
                  <a:gd name="T33" fmla="*/ 4 h 144"/>
                  <a:gd name="T34" fmla="*/ 63 w 90"/>
                  <a:gd name="T35" fmla="*/ 6 h 144"/>
                  <a:gd name="T36" fmla="*/ 68 w 90"/>
                  <a:gd name="T37" fmla="*/ 10 h 144"/>
                  <a:gd name="T38" fmla="*/ 72 w 90"/>
                  <a:gd name="T39" fmla="*/ 14 h 144"/>
                  <a:gd name="T40" fmla="*/ 74 w 90"/>
                  <a:gd name="T41" fmla="*/ 17 h 144"/>
                  <a:gd name="T42" fmla="*/ 75 w 90"/>
                  <a:gd name="T43" fmla="*/ 20 h 144"/>
                  <a:gd name="T44" fmla="*/ 77 w 90"/>
                  <a:gd name="T45" fmla="*/ 26 h 144"/>
                  <a:gd name="T46" fmla="*/ 77 w 90"/>
                  <a:gd name="T47" fmla="*/ 29 h 144"/>
                  <a:gd name="T48" fmla="*/ 78 w 90"/>
                  <a:gd name="T49" fmla="*/ 32 h 144"/>
                  <a:gd name="T50" fmla="*/ 77 w 90"/>
                  <a:gd name="T51" fmla="*/ 36 h 144"/>
                  <a:gd name="T52" fmla="*/ 77 w 90"/>
                  <a:gd name="T53" fmla="*/ 40 h 144"/>
                  <a:gd name="T54" fmla="*/ 75 w 90"/>
                  <a:gd name="T55" fmla="*/ 44 h 144"/>
                  <a:gd name="T56" fmla="*/ 74 w 90"/>
                  <a:gd name="T57" fmla="*/ 47 h 144"/>
                  <a:gd name="T58" fmla="*/ 70 w 90"/>
                  <a:gd name="T59" fmla="*/ 54 h 144"/>
                  <a:gd name="T60" fmla="*/ 67 w 90"/>
                  <a:gd name="T61" fmla="*/ 56 h 144"/>
                  <a:gd name="T62" fmla="*/ 64 w 90"/>
                  <a:gd name="T63" fmla="*/ 59 h 144"/>
                  <a:gd name="T64" fmla="*/ 90 w 90"/>
                  <a:gd name="T65" fmla="*/ 144 h 144"/>
                  <a:gd name="T66" fmla="*/ 0 w 90"/>
                  <a:gd name="T67" fmla="*/ 144 h 144"/>
                  <a:gd name="T68" fmla="*/ 26 w 90"/>
                  <a:gd name="T69" fmla="*/ 59 h 144"/>
                  <a:gd name="T70" fmla="*/ 23 w 90"/>
                  <a:gd name="T71" fmla="*/ 56 h 144"/>
                  <a:gd name="T72" fmla="*/ 21 w 90"/>
                  <a:gd name="T73" fmla="*/ 54 h 144"/>
                  <a:gd name="T74" fmla="*/ 19 w 90"/>
                  <a:gd name="T75" fmla="*/ 51 h 144"/>
                  <a:gd name="T76" fmla="*/ 17 w 90"/>
                  <a:gd name="T77" fmla="*/ 47 h 144"/>
                  <a:gd name="T78" fmla="*/ 15 w 90"/>
                  <a:gd name="T79" fmla="*/ 44 h 144"/>
                  <a:gd name="T80" fmla="*/ 14 w 90"/>
                  <a:gd name="T81" fmla="*/ 40 h 144"/>
                  <a:gd name="T82" fmla="*/ 13 w 90"/>
                  <a:gd name="T83" fmla="*/ 36 h 144"/>
                  <a:gd name="T84" fmla="*/ 13 w 90"/>
                  <a:gd name="T85" fmla="*/ 32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144"/>
                  <a:gd name="T131" fmla="*/ 90 w 90"/>
                  <a:gd name="T132" fmla="*/ 144 h 1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144">
                    <a:moveTo>
                      <a:pt x="13" y="32"/>
                    </a:moveTo>
                    <a:lnTo>
                      <a:pt x="13" y="29"/>
                    </a:lnTo>
                    <a:lnTo>
                      <a:pt x="13" y="26"/>
                    </a:lnTo>
                    <a:lnTo>
                      <a:pt x="14" y="23"/>
                    </a:lnTo>
                    <a:lnTo>
                      <a:pt x="15" y="20"/>
                    </a:lnTo>
                    <a:lnTo>
                      <a:pt x="17" y="17"/>
                    </a:lnTo>
                    <a:lnTo>
                      <a:pt x="18" y="14"/>
                    </a:lnTo>
                    <a:lnTo>
                      <a:pt x="22" y="10"/>
                    </a:lnTo>
                    <a:lnTo>
                      <a:pt x="27" y="6"/>
                    </a:lnTo>
                    <a:lnTo>
                      <a:pt x="30" y="4"/>
                    </a:lnTo>
                    <a:lnTo>
                      <a:pt x="33" y="3"/>
                    </a:lnTo>
                    <a:lnTo>
                      <a:pt x="39" y="1"/>
                    </a:lnTo>
                    <a:lnTo>
                      <a:pt x="45" y="0"/>
                    </a:lnTo>
                    <a:lnTo>
                      <a:pt x="52" y="1"/>
                    </a:lnTo>
                    <a:lnTo>
                      <a:pt x="55" y="1"/>
                    </a:lnTo>
                    <a:lnTo>
                      <a:pt x="58" y="3"/>
                    </a:lnTo>
                    <a:lnTo>
                      <a:pt x="61" y="4"/>
                    </a:lnTo>
                    <a:lnTo>
                      <a:pt x="63" y="6"/>
                    </a:lnTo>
                    <a:lnTo>
                      <a:pt x="68" y="10"/>
                    </a:lnTo>
                    <a:lnTo>
                      <a:pt x="72" y="14"/>
                    </a:lnTo>
                    <a:lnTo>
                      <a:pt x="74" y="17"/>
                    </a:lnTo>
                    <a:lnTo>
                      <a:pt x="75" y="20"/>
                    </a:lnTo>
                    <a:lnTo>
                      <a:pt x="77" y="26"/>
                    </a:lnTo>
                    <a:lnTo>
                      <a:pt x="77" y="29"/>
                    </a:lnTo>
                    <a:lnTo>
                      <a:pt x="78" y="32"/>
                    </a:lnTo>
                    <a:lnTo>
                      <a:pt x="77" y="36"/>
                    </a:lnTo>
                    <a:lnTo>
                      <a:pt x="77" y="40"/>
                    </a:lnTo>
                    <a:lnTo>
                      <a:pt x="75" y="44"/>
                    </a:lnTo>
                    <a:lnTo>
                      <a:pt x="74" y="47"/>
                    </a:lnTo>
                    <a:lnTo>
                      <a:pt x="70" y="54"/>
                    </a:lnTo>
                    <a:lnTo>
                      <a:pt x="67" y="56"/>
                    </a:lnTo>
                    <a:lnTo>
                      <a:pt x="64" y="59"/>
                    </a:lnTo>
                    <a:lnTo>
                      <a:pt x="90" y="144"/>
                    </a:lnTo>
                    <a:lnTo>
                      <a:pt x="0" y="144"/>
                    </a:lnTo>
                    <a:lnTo>
                      <a:pt x="26" y="59"/>
                    </a:lnTo>
                    <a:lnTo>
                      <a:pt x="23" y="56"/>
                    </a:lnTo>
                    <a:lnTo>
                      <a:pt x="21" y="54"/>
                    </a:lnTo>
                    <a:lnTo>
                      <a:pt x="19" y="51"/>
                    </a:lnTo>
                    <a:lnTo>
                      <a:pt x="17" y="47"/>
                    </a:lnTo>
                    <a:lnTo>
                      <a:pt x="15" y="44"/>
                    </a:lnTo>
                    <a:lnTo>
                      <a:pt x="14" y="40"/>
                    </a:lnTo>
                    <a:lnTo>
                      <a:pt x="13" y="36"/>
                    </a:lnTo>
                    <a:lnTo>
                      <a:pt x="13" y="32"/>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5" name="Oval 835"/>
              <p:cNvSpPr>
                <a:spLocks noChangeArrowheads="1"/>
              </p:cNvSpPr>
              <p:nvPr/>
            </p:nvSpPr>
            <p:spPr bwMode="gray">
              <a:xfrm>
                <a:off x="7629" y="851"/>
                <a:ext cx="66"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6" name="Freeform 836"/>
              <p:cNvSpPr>
                <a:spLocks/>
              </p:cNvSpPr>
              <p:nvPr/>
            </p:nvSpPr>
            <p:spPr bwMode="gray">
              <a:xfrm>
                <a:off x="7367" y="675"/>
                <a:ext cx="317" cy="211"/>
              </a:xfrm>
              <a:custGeom>
                <a:avLst/>
                <a:gdLst>
                  <a:gd name="T0" fmla="*/ 0 w 317"/>
                  <a:gd name="T1" fmla="*/ 106 h 211"/>
                  <a:gd name="T2" fmla="*/ 2 w 317"/>
                  <a:gd name="T3" fmla="*/ 84 h 211"/>
                  <a:gd name="T4" fmla="*/ 9 w 317"/>
                  <a:gd name="T5" fmla="*/ 64 h 211"/>
                  <a:gd name="T6" fmla="*/ 19 w 317"/>
                  <a:gd name="T7" fmla="*/ 46 h 211"/>
                  <a:gd name="T8" fmla="*/ 33 w 317"/>
                  <a:gd name="T9" fmla="*/ 30 h 211"/>
                  <a:gd name="T10" fmla="*/ 49 w 317"/>
                  <a:gd name="T11" fmla="*/ 17 h 211"/>
                  <a:gd name="T12" fmla="*/ 68 w 317"/>
                  <a:gd name="T13" fmla="*/ 8 h 211"/>
                  <a:gd name="T14" fmla="*/ 89 w 317"/>
                  <a:gd name="T15" fmla="*/ 2 h 211"/>
                  <a:gd name="T16" fmla="*/ 100 w 317"/>
                  <a:gd name="T17" fmla="*/ 0 h 211"/>
                  <a:gd name="T18" fmla="*/ 206 w 317"/>
                  <a:gd name="T19" fmla="*/ 0 h 211"/>
                  <a:gd name="T20" fmla="*/ 228 w 317"/>
                  <a:gd name="T21" fmla="*/ 2 h 211"/>
                  <a:gd name="T22" fmla="*/ 248 w 317"/>
                  <a:gd name="T23" fmla="*/ 8 h 211"/>
                  <a:gd name="T24" fmla="*/ 263 w 317"/>
                  <a:gd name="T25" fmla="*/ 15 h 211"/>
                  <a:gd name="T26" fmla="*/ 272 w 317"/>
                  <a:gd name="T27" fmla="*/ 20 h 211"/>
                  <a:gd name="T28" fmla="*/ 280 w 317"/>
                  <a:gd name="T29" fmla="*/ 27 h 211"/>
                  <a:gd name="T30" fmla="*/ 287 w 317"/>
                  <a:gd name="T31" fmla="*/ 34 h 211"/>
                  <a:gd name="T32" fmla="*/ 297 w 317"/>
                  <a:gd name="T33" fmla="*/ 46 h 211"/>
                  <a:gd name="T34" fmla="*/ 303 w 317"/>
                  <a:gd name="T35" fmla="*/ 54 h 211"/>
                  <a:gd name="T36" fmla="*/ 311 w 317"/>
                  <a:gd name="T37" fmla="*/ 74 h 211"/>
                  <a:gd name="T38" fmla="*/ 316 w 317"/>
                  <a:gd name="T39" fmla="*/ 95 h 211"/>
                  <a:gd name="T40" fmla="*/ 317 w 317"/>
                  <a:gd name="T41" fmla="*/ 106 h 211"/>
                  <a:gd name="T42" fmla="*/ 317 w 317"/>
                  <a:gd name="T43" fmla="*/ 198 h 211"/>
                  <a:gd name="T44" fmla="*/ 314 w 317"/>
                  <a:gd name="T45" fmla="*/ 204 h 211"/>
                  <a:gd name="T46" fmla="*/ 310 w 317"/>
                  <a:gd name="T47" fmla="*/ 208 h 211"/>
                  <a:gd name="T48" fmla="*/ 304 w 317"/>
                  <a:gd name="T49" fmla="*/ 210 h 211"/>
                  <a:gd name="T50" fmla="*/ 298 w 317"/>
                  <a:gd name="T51" fmla="*/ 211 h 211"/>
                  <a:gd name="T52" fmla="*/ 293 w 317"/>
                  <a:gd name="T53" fmla="*/ 209 h 211"/>
                  <a:gd name="T54" fmla="*/ 288 w 317"/>
                  <a:gd name="T55" fmla="*/ 205 h 211"/>
                  <a:gd name="T56" fmla="*/ 286 w 317"/>
                  <a:gd name="T57" fmla="*/ 199 h 211"/>
                  <a:gd name="T58" fmla="*/ 285 w 317"/>
                  <a:gd name="T59" fmla="*/ 106 h 211"/>
                  <a:gd name="T60" fmla="*/ 283 w 317"/>
                  <a:gd name="T61" fmla="*/ 91 h 211"/>
                  <a:gd name="T62" fmla="*/ 278 w 317"/>
                  <a:gd name="T63" fmla="*/ 78 h 211"/>
                  <a:gd name="T64" fmla="*/ 271 w 317"/>
                  <a:gd name="T65" fmla="*/ 65 h 211"/>
                  <a:gd name="T66" fmla="*/ 262 w 317"/>
                  <a:gd name="T67" fmla="*/ 53 h 211"/>
                  <a:gd name="T68" fmla="*/ 250 w 317"/>
                  <a:gd name="T69" fmla="*/ 44 h 211"/>
                  <a:gd name="T70" fmla="*/ 237 w 317"/>
                  <a:gd name="T71" fmla="*/ 38 h 211"/>
                  <a:gd name="T72" fmla="*/ 222 w 317"/>
                  <a:gd name="T73" fmla="*/ 33 h 211"/>
                  <a:gd name="T74" fmla="*/ 206 w 317"/>
                  <a:gd name="T75" fmla="*/ 32 h 211"/>
                  <a:gd name="T76" fmla="*/ 103 w 317"/>
                  <a:gd name="T77" fmla="*/ 32 h 211"/>
                  <a:gd name="T78" fmla="*/ 87 w 317"/>
                  <a:gd name="T79" fmla="*/ 35 h 211"/>
                  <a:gd name="T80" fmla="*/ 73 w 317"/>
                  <a:gd name="T81" fmla="*/ 41 h 211"/>
                  <a:gd name="T82" fmla="*/ 60 w 317"/>
                  <a:gd name="T83" fmla="*/ 49 h 211"/>
                  <a:gd name="T84" fmla="*/ 50 w 317"/>
                  <a:gd name="T85" fmla="*/ 60 h 211"/>
                  <a:gd name="T86" fmla="*/ 41 w 317"/>
                  <a:gd name="T87" fmla="*/ 71 h 211"/>
                  <a:gd name="T88" fmla="*/ 35 w 317"/>
                  <a:gd name="T89" fmla="*/ 84 h 211"/>
                  <a:gd name="T90" fmla="*/ 32 w 317"/>
                  <a:gd name="T91" fmla="*/ 98 h 211"/>
                  <a:gd name="T92" fmla="*/ 32 w 317"/>
                  <a:gd name="T93" fmla="*/ 195 h 211"/>
                  <a:gd name="T94" fmla="*/ 31 w 317"/>
                  <a:gd name="T95" fmla="*/ 202 h 211"/>
                  <a:gd name="T96" fmla="*/ 27 w 317"/>
                  <a:gd name="T97" fmla="*/ 207 h 211"/>
                  <a:gd name="T98" fmla="*/ 22 w 317"/>
                  <a:gd name="T99" fmla="*/ 210 h 211"/>
                  <a:gd name="T100" fmla="*/ 16 w 317"/>
                  <a:gd name="T101" fmla="*/ 211 h 211"/>
                  <a:gd name="T102" fmla="*/ 10 w 317"/>
                  <a:gd name="T103" fmla="*/ 210 h 211"/>
                  <a:gd name="T104" fmla="*/ 5 w 317"/>
                  <a:gd name="T105" fmla="*/ 207 h 211"/>
                  <a:gd name="T106" fmla="*/ 1 w 317"/>
                  <a:gd name="T107" fmla="*/ 202 h 211"/>
                  <a:gd name="T108" fmla="*/ 0 w 317"/>
                  <a:gd name="T109" fmla="*/ 195 h 2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7"/>
                  <a:gd name="T166" fmla="*/ 0 h 211"/>
                  <a:gd name="T167" fmla="*/ 317 w 317"/>
                  <a:gd name="T168" fmla="*/ 211 h 2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7" h="211">
                    <a:moveTo>
                      <a:pt x="0" y="195"/>
                    </a:moveTo>
                    <a:lnTo>
                      <a:pt x="0" y="106"/>
                    </a:lnTo>
                    <a:lnTo>
                      <a:pt x="1" y="95"/>
                    </a:lnTo>
                    <a:lnTo>
                      <a:pt x="2" y="84"/>
                    </a:lnTo>
                    <a:lnTo>
                      <a:pt x="5" y="74"/>
                    </a:lnTo>
                    <a:lnTo>
                      <a:pt x="9" y="64"/>
                    </a:lnTo>
                    <a:lnTo>
                      <a:pt x="14" y="54"/>
                    </a:lnTo>
                    <a:lnTo>
                      <a:pt x="19" y="46"/>
                    </a:lnTo>
                    <a:lnTo>
                      <a:pt x="26" y="38"/>
                    </a:lnTo>
                    <a:lnTo>
                      <a:pt x="33" y="30"/>
                    </a:lnTo>
                    <a:lnTo>
                      <a:pt x="41" y="23"/>
                    </a:lnTo>
                    <a:lnTo>
                      <a:pt x="49" y="17"/>
                    </a:lnTo>
                    <a:lnTo>
                      <a:pt x="58" y="12"/>
                    </a:lnTo>
                    <a:lnTo>
                      <a:pt x="68" y="8"/>
                    </a:lnTo>
                    <a:lnTo>
                      <a:pt x="78" y="4"/>
                    </a:lnTo>
                    <a:lnTo>
                      <a:pt x="89" y="2"/>
                    </a:lnTo>
                    <a:lnTo>
                      <a:pt x="94" y="1"/>
                    </a:lnTo>
                    <a:lnTo>
                      <a:pt x="100" y="0"/>
                    </a:lnTo>
                    <a:lnTo>
                      <a:pt x="111" y="0"/>
                    </a:lnTo>
                    <a:lnTo>
                      <a:pt x="206" y="0"/>
                    </a:lnTo>
                    <a:lnTo>
                      <a:pt x="217" y="0"/>
                    </a:lnTo>
                    <a:lnTo>
                      <a:pt x="228" y="2"/>
                    </a:lnTo>
                    <a:lnTo>
                      <a:pt x="238" y="4"/>
                    </a:lnTo>
                    <a:lnTo>
                      <a:pt x="248" y="8"/>
                    </a:lnTo>
                    <a:lnTo>
                      <a:pt x="258" y="12"/>
                    </a:lnTo>
                    <a:lnTo>
                      <a:pt x="263" y="15"/>
                    </a:lnTo>
                    <a:lnTo>
                      <a:pt x="267" y="17"/>
                    </a:lnTo>
                    <a:lnTo>
                      <a:pt x="272" y="20"/>
                    </a:lnTo>
                    <a:lnTo>
                      <a:pt x="276" y="23"/>
                    </a:lnTo>
                    <a:lnTo>
                      <a:pt x="280" y="27"/>
                    </a:lnTo>
                    <a:lnTo>
                      <a:pt x="284" y="30"/>
                    </a:lnTo>
                    <a:lnTo>
                      <a:pt x="287" y="34"/>
                    </a:lnTo>
                    <a:lnTo>
                      <a:pt x="291" y="37"/>
                    </a:lnTo>
                    <a:lnTo>
                      <a:pt x="297" y="46"/>
                    </a:lnTo>
                    <a:lnTo>
                      <a:pt x="300" y="50"/>
                    </a:lnTo>
                    <a:lnTo>
                      <a:pt x="303" y="54"/>
                    </a:lnTo>
                    <a:lnTo>
                      <a:pt x="308" y="64"/>
                    </a:lnTo>
                    <a:lnTo>
                      <a:pt x="311" y="74"/>
                    </a:lnTo>
                    <a:lnTo>
                      <a:pt x="314" y="84"/>
                    </a:lnTo>
                    <a:lnTo>
                      <a:pt x="316" y="95"/>
                    </a:lnTo>
                    <a:lnTo>
                      <a:pt x="316" y="100"/>
                    </a:lnTo>
                    <a:lnTo>
                      <a:pt x="317" y="106"/>
                    </a:lnTo>
                    <a:lnTo>
                      <a:pt x="317" y="195"/>
                    </a:lnTo>
                    <a:lnTo>
                      <a:pt x="317" y="198"/>
                    </a:lnTo>
                    <a:lnTo>
                      <a:pt x="316" y="202"/>
                    </a:lnTo>
                    <a:lnTo>
                      <a:pt x="314" y="204"/>
                    </a:lnTo>
                    <a:lnTo>
                      <a:pt x="312" y="207"/>
                    </a:lnTo>
                    <a:lnTo>
                      <a:pt x="310" y="208"/>
                    </a:lnTo>
                    <a:lnTo>
                      <a:pt x="307" y="210"/>
                    </a:lnTo>
                    <a:lnTo>
                      <a:pt x="304" y="210"/>
                    </a:lnTo>
                    <a:lnTo>
                      <a:pt x="301" y="211"/>
                    </a:lnTo>
                    <a:lnTo>
                      <a:pt x="298" y="211"/>
                    </a:lnTo>
                    <a:lnTo>
                      <a:pt x="295" y="210"/>
                    </a:lnTo>
                    <a:lnTo>
                      <a:pt x="293" y="209"/>
                    </a:lnTo>
                    <a:lnTo>
                      <a:pt x="290" y="207"/>
                    </a:lnTo>
                    <a:lnTo>
                      <a:pt x="288" y="205"/>
                    </a:lnTo>
                    <a:lnTo>
                      <a:pt x="287" y="202"/>
                    </a:lnTo>
                    <a:lnTo>
                      <a:pt x="286" y="199"/>
                    </a:lnTo>
                    <a:lnTo>
                      <a:pt x="285" y="195"/>
                    </a:lnTo>
                    <a:lnTo>
                      <a:pt x="285" y="106"/>
                    </a:lnTo>
                    <a:lnTo>
                      <a:pt x="284" y="98"/>
                    </a:lnTo>
                    <a:lnTo>
                      <a:pt x="283" y="91"/>
                    </a:lnTo>
                    <a:lnTo>
                      <a:pt x="281" y="84"/>
                    </a:lnTo>
                    <a:lnTo>
                      <a:pt x="278" y="78"/>
                    </a:lnTo>
                    <a:lnTo>
                      <a:pt x="275" y="71"/>
                    </a:lnTo>
                    <a:lnTo>
                      <a:pt x="271" y="65"/>
                    </a:lnTo>
                    <a:lnTo>
                      <a:pt x="267" y="60"/>
                    </a:lnTo>
                    <a:lnTo>
                      <a:pt x="262" y="53"/>
                    </a:lnTo>
                    <a:lnTo>
                      <a:pt x="256" y="49"/>
                    </a:lnTo>
                    <a:lnTo>
                      <a:pt x="250" y="44"/>
                    </a:lnTo>
                    <a:lnTo>
                      <a:pt x="244" y="41"/>
                    </a:lnTo>
                    <a:lnTo>
                      <a:pt x="237" y="38"/>
                    </a:lnTo>
                    <a:lnTo>
                      <a:pt x="229" y="35"/>
                    </a:lnTo>
                    <a:lnTo>
                      <a:pt x="222" y="33"/>
                    </a:lnTo>
                    <a:lnTo>
                      <a:pt x="214" y="32"/>
                    </a:lnTo>
                    <a:lnTo>
                      <a:pt x="206" y="32"/>
                    </a:lnTo>
                    <a:lnTo>
                      <a:pt x="111" y="32"/>
                    </a:lnTo>
                    <a:lnTo>
                      <a:pt x="103" y="32"/>
                    </a:lnTo>
                    <a:lnTo>
                      <a:pt x="95" y="33"/>
                    </a:lnTo>
                    <a:lnTo>
                      <a:pt x="87" y="35"/>
                    </a:lnTo>
                    <a:lnTo>
                      <a:pt x="80" y="38"/>
                    </a:lnTo>
                    <a:lnTo>
                      <a:pt x="73" y="41"/>
                    </a:lnTo>
                    <a:lnTo>
                      <a:pt x="66" y="44"/>
                    </a:lnTo>
                    <a:lnTo>
                      <a:pt x="60" y="49"/>
                    </a:lnTo>
                    <a:lnTo>
                      <a:pt x="55" y="53"/>
                    </a:lnTo>
                    <a:lnTo>
                      <a:pt x="50" y="60"/>
                    </a:lnTo>
                    <a:lnTo>
                      <a:pt x="45" y="65"/>
                    </a:lnTo>
                    <a:lnTo>
                      <a:pt x="41" y="71"/>
                    </a:lnTo>
                    <a:lnTo>
                      <a:pt x="38" y="78"/>
                    </a:lnTo>
                    <a:lnTo>
                      <a:pt x="35" y="84"/>
                    </a:lnTo>
                    <a:lnTo>
                      <a:pt x="33" y="91"/>
                    </a:lnTo>
                    <a:lnTo>
                      <a:pt x="32" y="98"/>
                    </a:lnTo>
                    <a:lnTo>
                      <a:pt x="32" y="106"/>
                    </a:lnTo>
                    <a:lnTo>
                      <a:pt x="32" y="195"/>
                    </a:lnTo>
                    <a:lnTo>
                      <a:pt x="32" y="199"/>
                    </a:lnTo>
                    <a:lnTo>
                      <a:pt x="31" y="202"/>
                    </a:lnTo>
                    <a:lnTo>
                      <a:pt x="29" y="205"/>
                    </a:lnTo>
                    <a:lnTo>
                      <a:pt x="27" y="207"/>
                    </a:lnTo>
                    <a:lnTo>
                      <a:pt x="25" y="209"/>
                    </a:lnTo>
                    <a:lnTo>
                      <a:pt x="22" y="210"/>
                    </a:lnTo>
                    <a:lnTo>
                      <a:pt x="19" y="211"/>
                    </a:lnTo>
                    <a:lnTo>
                      <a:pt x="16" y="211"/>
                    </a:lnTo>
                    <a:lnTo>
                      <a:pt x="13" y="211"/>
                    </a:lnTo>
                    <a:lnTo>
                      <a:pt x="10" y="210"/>
                    </a:lnTo>
                    <a:lnTo>
                      <a:pt x="7" y="209"/>
                    </a:lnTo>
                    <a:lnTo>
                      <a:pt x="5" y="207"/>
                    </a:lnTo>
                    <a:lnTo>
                      <a:pt x="3" y="205"/>
                    </a:lnTo>
                    <a:lnTo>
                      <a:pt x="1" y="202"/>
                    </a:lnTo>
                    <a:lnTo>
                      <a:pt x="0" y="199"/>
                    </a:lnTo>
                    <a:lnTo>
                      <a:pt x="0" y="1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394" name="Text Box 462"/>
          <p:cNvSpPr txBox="1">
            <a:spLocks noChangeArrowheads="1"/>
          </p:cNvSpPr>
          <p:nvPr/>
        </p:nvSpPr>
        <p:spPr bwMode="auto">
          <a:xfrm>
            <a:off x="4171950" y="3211513"/>
            <a:ext cx="1119188" cy="153987"/>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Security &amp; Privacy</a:t>
            </a:r>
          </a:p>
        </p:txBody>
      </p:sp>
      <p:sp>
        <p:nvSpPr>
          <p:cNvPr id="14395" name="AutoShape 655"/>
          <p:cNvSpPr>
            <a:spLocks noChangeArrowheads="1"/>
          </p:cNvSpPr>
          <p:nvPr/>
        </p:nvSpPr>
        <p:spPr bwMode="auto">
          <a:xfrm>
            <a:off x="7348538" y="4364038"/>
            <a:ext cx="560387" cy="1873250"/>
          </a:xfrm>
          <a:prstGeom prst="upArrow">
            <a:avLst>
              <a:gd name="adj1" fmla="val 69398"/>
              <a:gd name="adj2" fmla="val 47712"/>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400" b="1">
                <a:solidFill>
                  <a:srgbClr val="000000"/>
                </a:solidFill>
                <a:ea typeface="MS PGothic" panose="020B0600070205080204" pitchFamily="34" charset="-128"/>
              </a:rPr>
              <a:t> </a:t>
            </a:r>
            <a:r>
              <a:rPr lang="de-DE" altLang="zh-CN" sz="1200">
                <a:solidFill>
                  <a:srgbClr val="000000"/>
                </a:solidFill>
                <a:ea typeface="MS PGothic" panose="020B0600070205080204" pitchFamily="34" charset="-128"/>
              </a:rPr>
              <a:t>Cloud based</a:t>
            </a:r>
          </a:p>
          <a:p>
            <a:pPr algn="ctr" eaLnBrk="1" hangingPunct="1"/>
            <a:r>
              <a:rPr lang="de-DE" altLang="zh-CN" sz="1400" b="1">
                <a:solidFill>
                  <a:srgbClr val="000000"/>
                </a:solidFill>
                <a:ea typeface="MS PGothic" panose="020B0600070205080204" pitchFamily="34" charset="-128"/>
              </a:rPr>
              <a:t>IT Transformation</a:t>
            </a:r>
            <a:endParaRPr lang="en-US" altLang="zh-CN" sz="1400" b="1">
              <a:solidFill>
                <a:srgbClr val="000000"/>
              </a:solidFill>
              <a:ea typeface="MS PGothic" panose="020B0600070205080204" pitchFamily="34" charset="-128"/>
            </a:endParaRPr>
          </a:p>
        </p:txBody>
      </p:sp>
      <p:sp>
        <p:nvSpPr>
          <p:cNvPr id="14396" name="Down Arrow 1"/>
          <p:cNvSpPr>
            <a:spLocks noChangeArrowheads="1"/>
          </p:cNvSpPr>
          <p:nvPr/>
        </p:nvSpPr>
        <p:spPr bwMode="auto">
          <a:xfrm>
            <a:off x="8205788" y="1625600"/>
            <a:ext cx="614362" cy="4014788"/>
          </a:xfrm>
          <a:prstGeom prst="downArrow">
            <a:avLst>
              <a:gd name="adj1" fmla="val 63250"/>
              <a:gd name="adj2" fmla="val 50040"/>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200">
                <a:solidFill>
                  <a:srgbClr val="000000"/>
                </a:solidFill>
                <a:ea typeface="MS PGothic" panose="020B0600070205080204" pitchFamily="34" charset="-128"/>
              </a:rPr>
              <a:t>Cloud enabled</a:t>
            </a:r>
          </a:p>
          <a:p>
            <a:pPr algn="ctr" eaLnBrk="1" hangingPunct="1"/>
            <a:r>
              <a:rPr lang="de-DE" altLang="zh-CN" sz="1400" b="1">
                <a:solidFill>
                  <a:srgbClr val="000000"/>
                </a:solidFill>
                <a:ea typeface="MS PGothic" panose="020B0600070205080204" pitchFamily="34" charset="-128"/>
              </a:rPr>
              <a:t>Digital Business Transformation</a:t>
            </a:r>
            <a:endParaRPr lang="en-US" altLang="zh-CN" sz="1400" b="1">
              <a:solidFill>
                <a:srgbClr val="000000"/>
              </a:solidFill>
              <a:ea typeface="MS PGothic" panose="020B0600070205080204" pitchFamily="34" charset="-128"/>
            </a:endParaRPr>
          </a:p>
        </p:txBody>
      </p:sp>
      <p:sp>
        <p:nvSpPr>
          <p:cNvPr id="1439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EB4876-1D5E-4ADC-93CD-8144C97F68EC}" type="slidenum">
              <a:rPr lang="de-DE" altLang="zh-CN"/>
              <a:pPr/>
              <a:t>6</a:t>
            </a:fld>
            <a:endParaRPr lang="de-DE"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163513" y="601663"/>
            <a:ext cx="5418137" cy="376237"/>
          </a:xfrm>
        </p:spPr>
        <p:txBody>
          <a:bodyPr/>
          <a:lstStyle/>
          <a:p>
            <a:r>
              <a:rPr lang="en-US" altLang="zh-CN" smtClean="0"/>
              <a:t>Application Services: AIS Offerings </a:t>
            </a:r>
          </a:p>
        </p:txBody>
      </p:sp>
      <p:graphicFrame>
        <p:nvGraphicFramePr>
          <p:cNvPr id="114745" name="Group 57"/>
          <p:cNvGraphicFramePr>
            <a:graphicFrameLocks noGrp="1"/>
          </p:cNvGraphicFramePr>
          <p:nvPr>
            <p:ph sz="half" idx="4294967295"/>
          </p:nvPr>
        </p:nvGraphicFramePr>
        <p:xfrm>
          <a:off x="142875" y="1222375"/>
          <a:ext cx="8812213" cy="3998913"/>
        </p:xfrm>
        <a:graphic>
          <a:graphicData uri="http://schemas.openxmlformats.org/drawingml/2006/table">
            <a:tbl>
              <a:tblPr/>
              <a:tblGrid>
                <a:gridCol w="771525"/>
                <a:gridCol w="939800"/>
                <a:gridCol w="4127500"/>
                <a:gridCol w="1209675"/>
                <a:gridCol w="1763713"/>
              </a:tblGrid>
              <a:tr h="269875">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22350">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Mobile Innovation in the Cloud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Mobile Innovation in the Cloud</a:t>
                      </a:r>
                      <a:r>
                        <a:rPr kumimoji="0" lang="en-US" sz="800" b="0" i="0" u="none" strike="noStrike" cap="none" normalizeH="0" baseline="0" smtClean="0">
                          <a:ln>
                            <a:noFill/>
                          </a:ln>
                          <a:solidFill>
                            <a:srgbClr val="000000"/>
                          </a:solidFill>
                          <a:effectLst/>
                          <a:latin typeface="Arial" panose="020B0604020202020204" pitchFamily="34" charset="0"/>
                        </a:rPr>
                        <a:t> is the first fully structured cloud </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outcomes based model</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in the market to meet the mobile solutions demands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404040"/>
                          </a:solidFill>
                          <a:effectLst/>
                          <a:latin typeface="Arial" panose="020B0604020202020204" pitchFamily="34" charset="0"/>
                        </a:rPr>
                        <a:t>Mobile Innovation in the Cloud is GBS / AIS led, xBrand offering for the delivery of applications on smart devices. The offering includes a menu of deliverables with fixed prices, including UI designs, port of code between platforms, new application development and maintenance.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0" i="0" u="none" strike="noStrike" cap="none" normalizeH="0" baseline="0" smtClean="0">
                          <a:ln>
                            <a:noFill/>
                          </a:ln>
                          <a:solidFill>
                            <a:srgbClr val="000000"/>
                          </a:solidFill>
                          <a:effectLst/>
                          <a:latin typeface="Arial" panose="020B0604020202020204" pitchFamily="34" charset="0"/>
                          <a:hlinkClick r:id="rId3"/>
                        </a:rPr>
                        <a:t>Mobile Application Development from the Cloud </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Blaine Dolph</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Mark Nielson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83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Modernization</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AIS / AMS Cloud Application Modernization Offering:</a:t>
                      </a:r>
                      <a:r>
                        <a:rPr kumimoji="0" lang="en-US" sz="800" b="0" i="0" u="none" strike="noStrike" cap="none" normalizeH="0" baseline="0" smtClean="0">
                          <a:ln>
                            <a:noFill/>
                          </a:ln>
                          <a:solidFill>
                            <a:srgbClr val="000000"/>
                          </a:solidFill>
                          <a:effectLst/>
                          <a:latin typeface="Arial" panose="020B0604020202020204" pitchFamily="34" charset="0"/>
                        </a:rPr>
                        <a:t> Application modernization efforts involves capabilities for a factory model for migration of applications to Cloud and modernization of applications using API-centric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analytical approach to decide on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cloudability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and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API</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for modernization of applications: Migrate / Transform / Rebuild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Ram Ravishankar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Mark Bearden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596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ADaaS (Application Development as a Service)</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ADaaS is a GBS / AIS Cloud Offering</a:t>
                      </a:r>
                      <a:r>
                        <a:rPr kumimoji="0" lang="en-US" sz="800" b="0" i="0" u="none" strike="noStrike" cap="none" normalizeH="0" baseline="0" smtClean="0">
                          <a:ln>
                            <a:noFill/>
                          </a:ln>
                          <a:solidFill>
                            <a:srgbClr val="000000"/>
                          </a:solidFill>
                          <a:effectLst/>
                          <a:latin typeface="Arial" panose="020B0604020202020204" pitchFamily="34" charset="0"/>
                        </a:rPr>
                        <a:t> to meet the growing demands of our clients.  A cloud-based Dev / Test / Prod environment that can be quickly spun up for IBM internal, as well as client access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chemeClr val="hlink"/>
                          </a:solidFill>
                          <a:effectLst/>
                          <a:latin typeface="Arial" panose="020B0604020202020204" pitchFamily="34" charset="0"/>
                          <a:hlinkClick r:id="rId8"/>
                        </a:rPr>
                        <a:t>John DeMarco</a:t>
                      </a:r>
                      <a:endParaRPr kumimoji="0" lang="en-US" sz="800" b="0" i="0" u="none" strike="noStrike" cap="none" normalizeH="0" baseline="0" smtClean="0">
                        <a:ln>
                          <a:noFill/>
                        </a:ln>
                        <a:solidFill>
                          <a:schemeClr val="hlink"/>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8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API  Architecture and Roadmap</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The API Centric Architecture and Roadmap</a:t>
                      </a: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offering is a prescriptive analysis for both Business and IT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It guides and helps determine the architecture and roadmap for an API Centric Architecture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Sham Vaidya</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039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2D006E-C544-43DB-82DE-8DAF16C13227}" type="slidenum">
              <a:rPr lang="de-DE" altLang="zh-CN"/>
              <a:pPr/>
              <a:t>60</a:t>
            </a:fld>
            <a:endParaRPr lang="de-DE"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65100" y="611188"/>
            <a:ext cx="4435475" cy="393700"/>
          </a:xfrm>
        </p:spPr>
        <p:txBody>
          <a:bodyPr/>
          <a:lstStyle/>
          <a:p>
            <a:r>
              <a:rPr lang="en-US" altLang="zh-CN" smtClean="0"/>
              <a:t>SAP Offerings</a:t>
            </a:r>
            <a:br>
              <a:rPr lang="en-US" altLang="zh-CN" smtClean="0"/>
            </a:br>
            <a:endParaRPr lang="en-US" altLang="zh-CN" smtClean="0"/>
          </a:p>
        </p:txBody>
      </p:sp>
      <p:graphicFrame>
        <p:nvGraphicFramePr>
          <p:cNvPr id="115756" name="Group 44"/>
          <p:cNvGraphicFramePr>
            <a:graphicFrameLocks noGrp="1"/>
          </p:cNvGraphicFramePr>
          <p:nvPr>
            <p:ph sz="half" idx="4294967295"/>
          </p:nvPr>
        </p:nvGraphicFramePr>
        <p:xfrm>
          <a:off x="271463" y="987425"/>
          <a:ext cx="8674100" cy="5500688"/>
        </p:xfrm>
        <a:graphic>
          <a:graphicData uri="http://schemas.openxmlformats.org/drawingml/2006/table">
            <a:tbl>
              <a:tblPr/>
              <a:tblGrid>
                <a:gridCol w="747712"/>
                <a:gridCol w="1471613"/>
                <a:gridCol w="3114675"/>
                <a:gridCol w="1384300"/>
                <a:gridCol w="1955800"/>
              </a:tblGrid>
              <a:tr h="24383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1" i="0" u="none" strike="noStrike" cap="none" normalizeH="0" baseline="0" smtClean="0">
                          <a:ln>
                            <a:noFill/>
                          </a:ln>
                          <a:solidFill>
                            <a:srgbClr val="000000"/>
                          </a:solidFill>
                          <a:effectLst/>
                          <a:latin typeface="Arial" panose="020B0604020202020204" pitchFamily="34" charset="0"/>
                        </a:rPr>
                        <a:t>DESCRIPTION</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82734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SmartCloud Express</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3333FF"/>
                          </a:solidFill>
                          <a:effectLst/>
                          <a:latin typeface="Arial" panose="020B0604020202020204" pitchFamily="34" charset="0"/>
                        </a:rPr>
                        <a:t>SAP Subscription based Hosting</a:t>
                      </a:r>
                      <a:r>
                        <a:rPr kumimoji="0" lang="en-US" sz="800" b="1" i="0" u="none" strike="noStrike" cap="none" normalizeH="0" baseline="0" smtClean="0">
                          <a:ln>
                            <a:noFill/>
                          </a:ln>
                          <a:solidFill>
                            <a:schemeClr val="accent1"/>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SAP Express Industry Solutions using a subscription-based Hosting model  allows for a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pay as you go</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option ,on a per user / per month basis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IBM</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SAP Express Industry Solutions will be offered via a Subscription based Hosting model as fixed monthly payments from 2 - 5 year contracts comprised of SAP licensing, ongoing software maintenance, application maintenance, hosting, OS and DB support and TSAM auto-provisioning. These services included in the offering lead to a reduced implementation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GB will leverage the existing GTS Cloud architecture and the Express Industry Solutions for the offering. Customers will use a Web portal to access a self-service catalog containing  Express Industry Solution images available for auto-provisioning.  Initial Industry Solutions available in the catalog include the Dairy solution in India, Solar in Germany, and Trade Promotions.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offering includes the following capabilities: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Pre- Packaged SAP Industry vertical solution: The IBM SbH solutions bundle SAP resell software, GBS industry solutions ,ongoing software maintenance, application maintenance, hosting, OS and DB support, and TSAM auto-provisioning. Accelerators included with the solution are documentation, tools, and content to support comprehensive scope and accelerated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Vertical business process : SAP ERP solutions provide a full range of integrated business processes at the micro- niche vertical level. </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00"/>
                          </a:solidFill>
                          <a:effectLst/>
                          <a:latin typeface="Arial" panose="020B0604020202020204" pitchFamily="34" charset="0"/>
                          <a:hlinkClick r:id="rId3"/>
                        </a:rPr>
                        <a:t>SAP Subscription based Hosting</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29506">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LCaaS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additional resources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chemeClr val="hlink"/>
                          </a:solidFill>
                          <a:effectLst/>
                          <a:latin typeface="Arial" panose="020B0604020202020204" pitchFamily="34" charset="0"/>
                        </a:rPr>
                        <a:t>SAP SmartCloud</a:t>
                      </a:r>
                      <a:r>
                        <a:rPr kumimoji="0" lang="en-US" sz="800" b="0" i="0" u="none" strike="noStrike" cap="none" normalizeH="0" baseline="0" smtClean="0">
                          <a:ln>
                            <a:noFill/>
                          </a:ln>
                          <a:solidFill>
                            <a:srgbClr val="000000"/>
                          </a:solidFill>
                          <a:effectLst/>
                          <a:latin typeface="Arial" panose="020B0604020202020204" pitchFamily="34" charset="0"/>
                        </a:rPr>
                        <a:t> is an enterprise-class fully managed PaaS (platform as a service) to run SAP production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chemeClr val="hlink"/>
                          </a:solidFill>
                          <a:effectLst/>
                          <a:latin typeface="Arial" panose="020B0604020202020204" pitchFamily="34" charset="0"/>
                        </a:rPr>
                        <a:t>LCaaS</a:t>
                      </a:r>
                      <a:r>
                        <a:rPr kumimoji="0" lang="en-US" sz="800" b="0" i="0" u="none" strike="noStrike" cap="none" normalizeH="0" baseline="0" smtClean="0">
                          <a:ln>
                            <a:noFill/>
                          </a:ln>
                          <a:solidFill>
                            <a:srgbClr val="000000"/>
                          </a:solidFill>
                          <a:effectLst/>
                          <a:latin typeface="Arial" panose="020B0604020202020204" pitchFamily="34" charset="0"/>
                        </a:rPr>
                        <a:t> is a holistic offering that provides rapid implementation from day one of the project in a safe, secure, dynamic, and shared or private hosted Cloud environment that can expand to support all non-production and production environments with both technical and functional support at predictable and cost-effective rates.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9"/>
                        </a:rPr>
                        <a:t>SAP Cloud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0"/>
                        </a:rPr>
                        <a:t>Lifecycle as a Service Examples and Timelines</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1"/>
                        </a:rPr>
                        <a:t>SAP Practice Cloud Strategy</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2"/>
                        </a:rPr>
                        <a:t>Launching SmartCloud for SAP</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A2F8B-F05C-4AEF-95C4-31EEEAE4E8EE}" type="slidenum">
              <a:rPr lang="de-DE" altLang="zh-CN"/>
              <a:pPr/>
              <a:t>61</a:t>
            </a:fld>
            <a:endParaRPr lang="de-DE"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p:txBody>
          <a:bodyPr/>
          <a:lstStyle/>
          <a:p>
            <a:r>
              <a:rPr lang="en-US" altLang="zh-CN" smtClean="0"/>
              <a:t>ISV: Salesforce.com</a:t>
            </a:r>
          </a:p>
        </p:txBody>
      </p:sp>
      <p:graphicFrame>
        <p:nvGraphicFramePr>
          <p:cNvPr id="116774" name="Group 38"/>
          <p:cNvGraphicFramePr>
            <a:graphicFrameLocks noGrp="1"/>
          </p:cNvGraphicFramePr>
          <p:nvPr>
            <p:ph sz="half" idx="4294967295"/>
          </p:nvPr>
        </p:nvGraphicFramePr>
        <p:xfrm>
          <a:off x="152400" y="1116013"/>
          <a:ext cx="8837613" cy="3894137"/>
        </p:xfrm>
        <a:graphic>
          <a:graphicData uri="http://schemas.openxmlformats.org/drawingml/2006/table">
            <a:tbl>
              <a:tblPr/>
              <a:tblGrid>
                <a:gridCol w="901700"/>
                <a:gridCol w="1358900"/>
                <a:gridCol w="3654425"/>
                <a:gridCol w="1343025"/>
                <a:gridCol w="1579563"/>
              </a:tblGrid>
              <a:tr h="26988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624249">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Salesforce.com</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Front Office Transformation and implementation services</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Service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Sales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Marketing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PaaS (Force.com)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Salesforce.com strategic roadmap and Governance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Cloud Integration Strategy and Implementation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Customer Focused Cloud Strategy</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Overview</a:t>
                      </a:r>
                      <a:r>
                        <a:rPr kumimoji="0" lang="en-US" sz="800" b="0" i="0" u="none" strike="noStrike" cap="none" normalizeH="0" baseline="0" smtClean="0">
                          <a:ln>
                            <a:noFill/>
                          </a:ln>
                          <a:solidFill>
                            <a:srgbClr val="0000FF"/>
                          </a:solidFill>
                          <a:effectLst/>
                          <a:latin typeface="Nexa Light"/>
                        </a:rPr>
                        <a:t> –</a:t>
                      </a:r>
                      <a:r>
                        <a:rPr kumimoji="0" lang="en-US" sz="800" b="0" i="0" u="none" strike="noStrike" cap="none" normalizeH="0" baseline="0" smtClean="0">
                          <a:ln>
                            <a:noFill/>
                          </a:ln>
                          <a:solidFill>
                            <a:srgbClr val="00B0F0"/>
                          </a:solidFill>
                          <a:effectLst/>
                          <a:latin typeface="Nexa Light"/>
                        </a:rPr>
                        <a:t> </a:t>
                      </a:r>
                      <a:r>
                        <a:rPr kumimoji="0" lang="en-US" sz="800" b="0" i="0" u="none" strike="noStrike" cap="none" normalizeH="0" baseline="0" smtClean="0">
                          <a:ln>
                            <a:noFill/>
                          </a:ln>
                          <a:solidFill>
                            <a:srgbClr val="000000"/>
                          </a:solidFill>
                          <a:effectLst/>
                          <a:latin typeface="Arial" panose="020B0604020202020204" pitchFamily="34" charset="0"/>
                          <a:ea typeface="Gulim" panose="020B0600000101010101" pitchFamily="34" charset="-127"/>
                        </a:rPr>
                        <a:t>Salesforce.com is currently the leader in Cloud-enabled CRM with competition getting stronger. IBM established a partnership with salesforce.com to leapfrog into the CRM Cloud services space. </a:t>
                      </a:r>
                      <a:r>
                        <a:rPr kumimoji="0" lang="en-US" sz="800" b="0" i="0" u="none" strike="noStrike" cap="none" normalizeH="0" baseline="0" smtClean="0">
                          <a:ln>
                            <a:noFill/>
                          </a:ln>
                          <a:solidFill>
                            <a:srgbClr val="000000"/>
                          </a:solidFill>
                          <a:effectLst/>
                          <a:latin typeface="Arial" panose="020B0604020202020204" pitchFamily="34" charset="0"/>
                        </a:rPr>
                        <a:t>IBM is a premier Global System Integrator (GSI) for salesforce.com.</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altLang="ja-JP" sz="800" b="1"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Market Insight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Salesforce.com is Gartner’s # 1 rated sales force automation tool</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IBM is Gartner’s #1 rated CRM services practice.</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sz="800" b="0" i="0" u="none" strike="noStrike" cap="none" normalizeH="0" baseline="0" smtClean="0">
                        <a:ln>
                          <a:noFill/>
                        </a:ln>
                        <a:solidFill>
                          <a:srgbClr val="00B0F0"/>
                        </a:solidFill>
                        <a:effectLst/>
                        <a:latin typeface="Nexa Light"/>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IBM Differentiators</a:t>
                      </a:r>
                      <a:r>
                        <a:rPr kumimoji="0" lang="en-US" sz="800" b="1" i="0" u="none" strike="noStrike" cap="none" normalizeH="0" baseline="0" smtClean="0">
                          <a:ln>
                            <a:noFill/>
                          </a:ln>
                          <a:solidFill>
                            <a:srgbClr val="000000"/>
                          </a:solidFill>
                          <a:effectLst/>
                          <a:latin typeface="Arial" panose="020B0604020202020204" pitchFamily="34" charset="0"/>
                        </a:rPr>
                        <a:t> </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Leading Global CRM Practice</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Business Strategy and Value Realization</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Core Consulting through Implementation, Support, Outsourcing</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IBM Cloud Integration and Analytics software portfolio</a:t>
                      </a:r>
                    </a:p>
                    <a:p>
                      <a:pPr marL="457200" marR="0" lvl="1" indent="-1143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endParaRPr kumimoji="0" lang="en-US" sz="800" b="0" i="0" u="none" strike="noStrike" cap="none" normalizeH="0" baseline="0" smtClean="0">
                        <a:ln>
                          <a:noFill/>
                        </a:ln>
                        <a:solidFill>
                          <a:srgbClr val="00B0F0"/>
                        </a:solidFill>
                        <a:effectLst/>
                        <a:latin typeface="Nexa Light"/>
                        <a:cs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Enterprise Global Delivery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Global sourcing model driving quality, efficiency and results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Proven global governance model for long term support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Large scale, enterprise implementation, integration and enablement</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Over 250 plus projects, over 130 Salesforce.com resources</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Have Salesforce.com Center of Competency in India</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We have software assts, such as Cast Iron® and capability to outsource business processes on a large scale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Salesforce.com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GBS Salesforce.com AMEX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IBM Salesforce.com Competitive Community</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Daniel Delos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7"/>
                        </a:rPr>
                        <a:t>Bevin Arnason</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8"/>
                        </a:rPr>
                        <a:t>Jos Kuijer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9"/>
                        </a:rPr>
                        <a:t>Melveer Blah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4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609E5E-A3C4-4FA7-A5B5-178C7EB773EF}" type="slidenum">
              <a:rPr lang="de-DE" altLang="zh-CN"/>
              <a:pPr/>
              <a:t>62</a:t>
            </a:fld>
            <a:endParaRPr lang="de-DE"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03" name="Group 43"/>
          <p:cNvGraphicFramePr>
            <a:graphicFrameLocks noGrp="1"/>
          </p:cNvGraphicFramePr>
          <p:nvPr>
            <p:ph sz="half" idx="4294967295"/>
          </p:nvPr>
        </p:nvGraphicFramePr>
        <p:xfrm>
          <a:off x="196850" y="976313"/>
          <a:ext cx="8724900" cy="5546725"/>
        </p:xfrm>
        <a:graphic>
          <a:graphicData uri="http://schemas.openxmlformats.org/drawingml/2006/table">
            <a:tbl>
              <a:tblPr/>
              <a:tblGrid>
                <a:gridCol w="752475"/>
                <a:gridCol w="1260475"/>
                <a:gridCol w="4111625"/>
                <a:gridCol w="1038225"/>
                <a:gridCol w="1562100"/>
              </a:tblGrid>
              <a:tr h="24386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30285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Advisory</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Customer cloud strategy, Package selection, On-premise vs. SaaS assessment, Human Capital Management Transformation, Finance Transformation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Implementation</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HCM, Financials, Payroll, CastIron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Maintenance</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Standard GD support model with Workday skills</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Overview</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 is the leader in cloud-based enterprise applications that combine a lower cost of ownership with an innovative approach for global businesses. Founded by PeopleSoft veterans Dave Duffield and Aneel Bhusri, Workday provides unified Financial Management and Human Capital Management applications designed for today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organizations and the way people work. Delivered in the cloud and leveraging a modern technology platform, Workday offers a fresh alternative to traditional solutions provided as Software as a Service (SaaS).</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Market Insight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Forrester Wave positions Workday as an HRMS leader, along with Oracle and SAP</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IDC, Forrester and Gartner predict that Workday will be #3 in market share for Enterprise HRIS in five years – May 2012</a:t>
                      </a:r>
                      <a:endParaRPr kumimoji="0" lang="en-US" sz="800" b="1"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Workday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Built from the Cloud Up</a:t>
                      </a:r>
                      <a:r>
                        <a:rPr kumimoji="0" lang="en-US" sz="800" b="0" i="0" u="none" strike="noStrike" cap="none" normalizeH="0" baseline="0" smtClean="0">
                          <a:ln>
                            <a:noFill/>
                          </a:ln>
                          <a:solidFill>
                            <a:srgbClr val="000000"/>
                          </a:solidFill>
                          <a:effectLst/>
                          <a:latin typeface="Arial" panose="020B0604020202020204" pitchFamily="34" charset="0"/>
                        </a:rPr>
                        <a:t>: Designed as a SaaS, Cloud based solution from its inception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Real Cloud</a:t>
                      </a:r>
                      <a:r>
                        <a:rPr kumimoji="0" lang="en-US" sz="800" b="0" i="0" u="none" strike="noStrike" cap="none" normalizeH="0" baseline="0" smtClean="0">
                          <a:ln>
                            <a:noFill/>
                          </a:ln>
                          <a:solidFill>
                            <a:srgbClr val="000000"/>
                          </a:solidFill>
                          <a:effectLst/>
                          <a:latin typeface="Arial" panose="020B0604020202020204" pitchFamily="34" charset="0"/>
                        </a:rPr>
                        <a:t>: One line of code and always up to date; Single version of Workday exists across all customers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Mobile</a:t>
                      </a:r>
                      <a:r>
                        <a:rPr kumimoji="0" lang="en-US" sz="800" b="0" i="0" u="none" strike="noStrike" cap="none" normalizeH="0" baseline="0" smtClean="0">
                          <a:ln>
                            <a:noFill/>
                          </a:ln>
                          <a:solidFill>
                            <a:srgbClr val="000000"/>
                          </a:solidFill>
                          <a:effectLst/>
                          <a:latin typeface="Arial" panose="020B0604020202020204" pitchFamily="34" charset="0"/>
                        </a:rPr>
                        <a:t>: Workday mobile apps available for use with iPhone and iPad (native support), as well as all other devices using HTML5 (mobile web support)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Global</a:t>
                      </a:r>
                      <a:r>
                        <a:rPr kumimoji="0" lang="en-US" sz="800" b="0" i="0" u="none" strike="noStrike" cap="none" normalizeH="0" baseline="0" smtClean="0">
                          <a:ln>
                            <a:noFill/>
                          </a:ln>
                          <a:solidFill>
                            <a:srgbClr val="000000"/>
                          </a:solidFill>
                          <a:effectLst/>
                          <a:latin typeface="Arial" panose="020B0604020202020204" pitchFamily="34" charset="0"/>
                        </a:rPr>
                        <a:t>: Ability to manage talent, revenue, cost, and growth around the globe from a single source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Actionable Insight</a:t>
                      </a:r>
                      <a:r>
                        <a:rPr kumimoji="0" lang="en-US" sz="800" b="0" i="0" u="none" strike="noStrike" cap="none" normalizeH="0" baseline="0" smtClean="0">
                          <a:ln>
                            <a:noFill/>
                          </a:ln>
                          <a:solidFill>
                            <a:srgbClr val="000000"/>
                          </a:solidFill>
                          <a:effectLst/>
                          <a:latin typeface="Arial" panose="020B0604020202020204" pitchFamily="34" charset="0"/>
                        </a:rPr>
                        <a:t>: Obtain data, analyze information, and take action in real time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Agility</a:t>
                      </a:r>
                      <a:r>
                        <a:rPr kumimoji="0" lang="en-US" sz="800" b="0" i="0" u="none" strike="noStrike" cap="none" normalizeH="0" baseline="0" smtClean="0">
                          <a:ln>
                            <a:noFill/>
                          </a:ln>
                          <a:solidFill>
                            <a:srgbClr val="000000"/>
                          </a:solidFill>
                          <a:effectLst/>
                          <a:latin typeface="Arial" panose="020B0604020202020204" pitchFamily="34" charset="0"/>
                        </a:rPr>
                        <a:t>: Workday is configurable to meet the needs of an organization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Security</a:t>
                      </a:r>
                      <a:r>
                        <a:rPr kumimoji="0" lang="en-US" sz="800" b="0" i="0" u="none" strike="noStrike" cap="none" normalizeH="0" baseline="0" smtClean="0">
                          <a:ln>
                            <a:noFill/>
                          </a:ln>
                          <a:solidFill>
                            <a:srgbClr val="000000"/>
                          </a:solidFill>
                          <a:effectLst/>
                          <a:latin typeface="Arial" panose="020B0604020202020204" pitchFamily="34" charset="0"/>
                        </a:rPr>
                        <a:t>: Workday takes a holistic approach to security, ranging from technical safety guards to understanding data privacy laws and compliance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Integration</a:t>
                      </a:r>
                      <a:r>
                        <a:rPr kumimoji="0" lang="en-US" sz="800" b="0" i="0" u="none" strike="noStrike" cap="none" normalizeH="0" baseline="0" smtClean="0">
                          <a:ln>
                            <a:noFill/>
                          </a:ln>
                          <a:solidFill>
                            <a:srgbClr val="000000"/>
                          </a:solidFill>
                          <a:effectLst/>
                          <a:latin typeface="Arial" panose="020B0604020202020204" pitchFamily="34" charset="0"/>
                        </a:rPr>
                        <a:t>: Every customer and partner in the Workday ecosystem gets access to a proven set of tools to build and deploy integrations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IBM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Enterprise Solutions</a:t>
                      </a:r>
                      <a:r>
                        <a:rPr kumimoji="0" lang="en-US" sz="800" b="0" i="0" u="none" strike="noStrike" cap="none" normalizeH="0" baseline="0" smtClean="0">
                          <a:ln>
                            <a:noFill/>
                          </a:ln>
                          <a:solidFill>
                            <a:srgbClr val="000000"/>
                          </a:solidFill>
                          <a:effectLst/>
                          <a:latin typeface="Arial" panose="020B0604020202020204" pitchFamily="34" charset="0"/>
                        </a:rPr>
                        <a:t>: Global end-to-end HCM and Finance Transformation capabilities, including Change Management, as well as AMS and BPO offerings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Global Financing: Supporting clients with transitioning from a Capital Expenditure to Operating Expenditure model</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Software: Surrounding Workday with our software portfolio is a unique differentiator.  Kenexa, CastIron, and so on</a:t>
                      </a:r>
                      <a:endParaRPr kumimoji="0" lang="en-US" sz="800" b="1"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Workday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Workday Wiki</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5"/>
                        </a:rPr>
                        <a:t>Gary Hill</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6"/>
                        </a:rPr>
                        <a:t>Mark Nichols</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Ken Fontenot</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Daniel Miller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Paige Bayliss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10"/>
                        </a:rPr>
                        <a:t>Andy Malay</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4286" name="Rectangle 30"/>
          <p:cNvSpPr>
            <a:spLocks noChangeArrowheads="1"/>
          </p:cNvSpPr>
          <p:nvPr/>
        </p:nvSpPr>
        <p:spPr bwMode="auto">
          <a:xfrm>
            <a:off x="161925" y="590550"/>
            <a:ext cx="34877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p>
            <a:pPr>
              <a:lnSpc>
                <a:spcPct val="90000"/>
              </a:lnSpc>
              <a:defRPr/>
            </a:pPr>
            <a:r>
              <a:rPr lang="en-US" sz="2200" dirty="0">
                <a:solidFill>
                  <a:schemeClr val="tx2"/>
                </a:solidFill>
                <a:latin typeface="+mj-lt"/>
                <a:ea typeface="+mj-ea"/>
                <a:cs typeface="+mj-cs"/>
              </a:rPr>
              <a:t>ISV: Workday Offerings </a:t>
            </a:r>
          </a:p>
        </p:txBody>
      </p:sp>
      <p:sp>
        <p:nvSpPr>
          <p:cNvPr id="106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EE2976-15D2-46D3-B714-B8557781FBDF}" type="slidenum">
              <a:rPr lang="de-DE" altLang="zh-CN"/>
              <a:pPr/>
              <a:t>63</a:t>
            </a:fld>
            <a:endParaRPr lang="de-DE"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r>
              <a:rPr lang="en-US" altLang="zh-CN" smtClean="0"/>
              <a:t>ISV: MS Dynamics Offerings and BVA    </a:t>
            </a:r>
          </a:p>
        </p:txBody>
      </p:sp>
      <p:graphicFrame>
        <p:nvGraphicFramePr>
          <p:cNvPr id="118822" name="Group 38"/>
          <p:cNvGraphicFramePr>
            <a:graphicFrameLocks noGrp="1"/>
          </p:cNvGraphicFramePr>
          <p:nvPr>
            <p:ph sz="half" idx="4294967295"/>
          </p:nvPr>
        </p:nvGraphicFramePr>
        <p:xfrm>
          <a:off x="304800" y="1049338"/>
          <a:ext cx="8674100" cy="5453062"/>
        </p:xfrm>
        <a:graphic>
          <a:graphicData uri="http://schemas.openxmlformats.org/drawingml/2006/table">
            <a:tbl>
              <a:tblPr/>
              <a:tblGrid>
                <a:gridCol w="747713"/>
                <a:gridCol w="1471612"/>
                <a:gridCol w="3514725"/>
                <a:gridCol w="1381125"/>
                <a:gridCol w="1558925"/>
              </a:tblGrid>
              <a:tr h="24384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2092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MS Dynamics</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AX</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CRM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AMS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Microsoft Dynamics  ERP Assessment</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AX -</a:t>
                      </a:r>
                      <a:r>
                        <a:rPr kumimoji="0" lang="en-US" sz="800" b="0" i="0" u="none" strike="noStrike" cap="none" normalizeH="0" baseline="0" smtClean="0">
                          <a:ln>
                            <a:noFill/>
                          </a:ln>
                          <a:solidFill>
                            <a:srgbClr val="000000"/>
                          </a:solidFill>
                          <a:effectLst/>
                          <a:latin typeface="Arial" panose="020B0604020202020204" pitchFamily="34" charset="0"/>
                        </a:rPr>
                        <a:t>Microsoft Dynamics AX (Axapta) ERP solution provides organizations a purpose-built foundation across industries, along with comprehensive, core ERP functionality for financial, human resources and operations management. IBM provides consulting and implementation services for Microsoft Dynamics AX, a comprehensive ERP solution for midsize and Enterprise organizations that empowers people to work effectively, manage change, and compete globally.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CRM - </a:t>
                      </a:r>
                      <a:r>
                        <a:rPr kumimoji="0" lang="en-US" sz="800" b="0" i="0" u="none" strike="noStrike" cap="none" normalizeH="0" baseline="0" smtClean="0">
                          <a:ln>
                            <a:noFill/>
                          </a:ln>
                          <a:solidFill>
                            <a:srgbClr val="000000"/>
                          </a:solidFill>
                          <a:effectLst/>
                          <a:latin typeface="Arial" panose="020B0604020202020204" pitchFamily="34" charset="0"/>
                        </a:rPr>
                        <a:t>Microsoft Dynamics CRM is a highly flexible customer relationship management (CRM) platform that can adapt, grow, and scale with your business. IBM provides consulting and implementation services for Microsoft Dynamics CRM solution, a fully integrated CRM system, which gives organizations the capability to easily create and maintain a clear view of their customers from first contact through purchase and post-sales.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AMS - </a:t>
                      </a:r>
                      <a:r>
                        <a:rPr kumimoji="0" lang="en-US" sz="800" b="0" i="0" u="none" strike="noStrike" cap="none" normalizeH="0" baseline="0" smtClean="0">
                          <a:ln>
                            <a:noFill/>
                          </a:ln>
                          <a:solidFill>
                            <a:srgbClr val="000000"/>
                          </a:solidFill>
                          <a:effectLst/>
                          <a:latin typeface="Arial" panose="020B0604020202020204" pitchFamily="34" charset="0"/>
                        </a:rPr>
                        <a:t>IBM provides Application Management Services (AMS) for Microsoft applications such as Dynamics AX, Dynamics CRM, SharePoint, and BizTalk. IBM AMS ensures the applications are optimized, responsive, and available to users when they need them. IBM Application Services can supplement client staff, co-manage applications, or even manage entire set of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ERP Assessment  - </a:t>
                      </a:r>
                      <a:r>
                        <a:rPr kumimoji="0" lang="en-US" sz="800" b="0" i="0" u="none" strike="noStrike" cap="none" normalizeH="0" baseline="0" smtClean="0">
                          <a:ln>
                            <a:noFill/>
                          </a:ln>
                          <a:solidFill>
                            <a:srgbClr val="000000"/>
                          </a:solidFill>
                          <a:effectLst/>
                          <a:latin typeface="Arial" panose="020B0604020202020204" pitchFamily="34" charset="0"/>
                        </a:rPr>
                        <a:t>With the Microsoft Dynamics ERP Assessment, we create a strategic approach for developing an ERP strategy that integrates business, user, and IT requirements and includes recommendations for ERP architecture, application development, and maintenance, as well as an implementation roadmap aligned to Microsoft Dynamics.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IBM Differentiators: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Microsoft practice has been a member of the Microsoft Certified Partner program since 1995 and is today is one of the largest globally managed Microsoft Gold Certified Partner.</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has over 5,000 fully dedicated staff globally with an average of 7+ years of Microsoft technology experience with 75% Microsoft Certification holders.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Capabilities in Large enterprise scale engagements requiring custom application development with complex system integration requirements. Our solutions include the entire suite of Microsoft products and technologies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Leading firm involved in joint development with Microsoft on .NET industry based standards and high-end clustering solutions at the IBM Kirkland Lab.</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Microsoft Dynamics  AX</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Microsoft Dynamics  CRM</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Microsoft Dynamics  AMS</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6"/>
                        </a:rPr>
                        <a:t>BVA - Microsoft Dynamics  ERP Assessment  </a:t>
                      </a: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7"/>
                        </a:rPr>
                        <a:t>GBS General Business Microsoft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8"/>
                        </a:rPr>
                        <a:t>GBS Global General Business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Kathy Piontek</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Jim Redman</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Iain Fox</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Michel Leblanc</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Amitaya Bose</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4"/>
                        </a:rPr>
                        <a:t>Luis Gallardo</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5"/>
                        </a:rPr>
                        <a:t>Cliff Howard</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856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A0491E-C879-4596-B234-8B9B5B60761E}" type="slidenum">
              <a:rPr lang="de-DE" altLang="zh-CN"/>
              <a:pPr/>
              <a:t>64</a:t>
            </a:fld>
            <a:endParaRPr lang="de-DE"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158750" y="600075"/>
            <a:ext cx="4489450" cy="363538"/>
          </a:xfrm>
        </p:spPr>
        <p:txBody>
          <a:bodyPr/>
          <a:lstStyle/>
          <a:p>
            <a:r>
              <a:rPr lang="en-US" altLang="zh-CN" smtClean="0"/>
              <a:t>Mobile BVA</a:t>
            </a:r>
            <a:r>
              <a:rPr lang="ja-JP" altLang="en-US" smtClean="0">
                <a:ea typeface="MS PGothic" panose="020B0600070205080204" pitchFamily="34" charset="-128"/>
              </a:rPr>
              <a:t>’</a:t>
            </a:r>
            <a:r>
              <a:rPr lang="en-US" altLang="ja-JP" smtClean="0">
                <a:ea typeface="MS PGothic" panose="020B0600070205080204" pitchFamily="34" charset="-128"/>
              </a:rPr>
              <a:t>s</a:t>
            </a:r>
            <a:r>
              <a:rPr lang="en-US" altLang="ja-JP" smtClean="0">
                <a:solidFill>
                  <a:srgbClr val="FF0000"/>
                </a:solidFill>
                <a:ea typeface="MS PGothic" panose="020B0600070205080204" pitchFamily="34" charset="-128"/>
              </a:rPr>
              <a:t> </a:t>
            </a:r>
            <a:br>
              <a:rPr lang="en-US" altLang="ja-JP" smtClean="0">
                <a:solidFill>
                  <a:srgbClr val="FF0000"/>
                </a:solidFill>
                <a:ea typeface="MS PGothic" panose="020B0600070205080204" pitchFamily="34" charset="-128"/>
              </a:rPr>
            </a:br>
            <a:endParaRPr lang="en-US" altLang="zh-CN" smtClean="0"/>
          </a:p>
        </p:txBody>
      </p:sp>
      <p:graphicFrame>
        <p:nvGraphicFramePr>
          <p:cNvPr id="119858" name="Group 50"/>
          <p:cNvGraphicFramePr>
            <a:graphicFrameLocks noGrp="1"/>
          </p:cNvGraphicFramePr>
          <p:nvPr>
            <p:ph sz="half" idx="4294967295"/>
          </p:nvPr>
        </p:nvGraphicFramePr>
        <p:xfrm>
          <a:off x="254000" y="1155700"/>
          <a:ext cx="8674100" cy="4360863"/>
        </p:xfrm>
        <a:graphic>
          <a:graphicData uri="http://schemas.openxmlformats.org/drawingml/2006/table">
            <a:tbl>
              <a:tblPr/>
              <a:tblGrid>
                <a:gridCol w="747713"/>
                <a:gridCol w="1471612"/>
                <a:gridCol w="3114675"/>
                <a:gridCol w="1371600"/>
                <a:gridCol w="1968500"/>
              </a:tblGrid>
              <a:tr h="333380">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67337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Mobile Strategy Accelerator </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The Mobile Strategy Accelerator</a:t>
                      </a:r>
                      <a:r>
                        <a:rPr kumimoji="0" lang="en-US" sz="800" b="0" i="0" u="none" strike="noStrike" cap="none" normalizeH="0" baseline="0" smtClean="0">
                          <a:ln>
                            <a:noFill/>
                          </a:ln>
                          <a:solidFill>
                            <a:srgbClr val="000000"/>
                          </a:solidFill>
                          <a:effectLst/>
                          <a:latin typeface="Arial" panose="020B0604020202020204" pitchFamily="34" charset="0"/>
                        </a:rPr>
                        <a:t> is a focused, yet flexible offering that is intended to help clients understand how to most effectively integrate the unique capabilities offered by mobile devices into their business.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approach is designed to develop an enterprise level mobile business vision and supporting rationale as well as a portfolio of mobile capabilities and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strategy is balanced by tactical recommendations addressing device/platform type, as well as infrastructure and integration requirements.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result is an actionable roadmap that optimizes mobile opportunities and accelerates time to market.</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Mobile Strategy Accelerator</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529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Omni-Channel Customer Experience Assessment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22860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In this accelerator, we help our clients assess and re-envision their digital presence across all touch points, including physical / store, web, mobile, and social.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facilitate intensive workshops, which include the use of our Customer Journey Mapping tools for visualizing how customers interact across channels.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also use our Channel Capabilities Maturity (CCM) Framework, which provides a structured way to rapidly analyze current and future capabilities across seven different channel competencies.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The result is a plan for building a new digital presence that will provide a consistent, more personalized, and more impactful experience across touch-points.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Omni- Channel Customer Experience Assessment</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Seller Education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Mobile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062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7F9F70-8448-421C-9F80-37DFA18BC5FF}" type="slidenum">
              <a:rPr lang="de-DE" altLang="zh-CN"/>
              <a:pPr/>
              <a:t>65</a:t>
            </a:fld>
            <a:endParaRPr lang="de-DE"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147638" y="573088"/>
            <a:ext cx="5551487" cy="325437"/>
          </a:xfrm>
        </p:spPr>
        <p:txBody>
          <a:bodyPr/>
          <a:lstStyle/>
          <a:p>
            <a:r>
              <a:rPr lang="en-US" altLang="zh-CN" smtClean="0"/>
              <a:t>SWG SaaS Offerings</a:t>
            </a:r>
            <a:endParaRPr lang="en-US" altLang="zh-CN" smtClean="0">
              <a:solidFill>
                <a:srgbClr val="FF0000"/>
              </a:solidFill>
            </a:endParaRPr>
          </a:p>
        </p:txBody>
      </p:sp>
      <p:graphicFrame>
        <p:nvGraphicFramePr>
          <p:cNvPr id="120889" name="Group 57"/>
          <p:cNvGraphicFramePr>
            <a:graphicFrameLocks noGrp="1"/>
          </p:cNvGraphicFramePr>
          <p:nvPr>
            <p:ph sz="half" idx="4294967295"/>
          </p:nvPr>
        </p:nvGraphicFramePr>
        <p:xfrm>
          <a:off x="461963" y="1143000"/>
          <a:ext cx="8194675" cy="4699000"/>
        </p:xfrm>
        <a:graphic>
          <a:graphicData uri="http://schemas.openxmlformats.org/drawingml/2006/table">
            <a:tbl>
              <a:tblPr/>
              <a:tblGrid>
                <a:gridCol w="706437"/>
                <a:gridCol w="1425575"/>
                <a:gridCol w="2906713"/>
                <a:gridCol w="1296987"/>
                <a:gridCol w="1858963"/>
              </a:tblGrid>
              <a:tr h="25554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9520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Buildings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Smarter Buildings</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James M. Caton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08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Maximo</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Maximo</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Joel McGlynn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16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Commerce, BPM, Analytics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IBM Commerce on Cloud</a:t>
                      </a: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enables companies to quickly upgrade their e-Commerce capabilities to deliver a seamless, end-to-end customer experience.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Benefits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Enhance the customer experience by providing buyers with visibility into product availability, order history and order status information.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Empower your business to create relationships with customers and personalize the shopping experience through precision marketing.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Minimize buyer</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remorse and accelerate the purchase to delivery process with flexible fulfillment options.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Ensure your business is positioned for success with the ability to change easily between cloud-based and on-premise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What's new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IBM Commerce on Cloud </a:t>
                      </a:r>
                      <a:r>
                        <a:rPr kumimoji="0" lang="en-US" sz="800" b="0" i="0" u="none" strike="noStrike" cap="none" normalizeH="0" baseline="0" smtClean="0">
                          <a:ln>
                            <a:noFill/>
                          </a:ln>
                          <a:solidFill>
                            <a:srgbClr val="000000"/>
                          </a:solidFill>
                          <a:effectLst/>
                          <a:latin typeface="Arial" panose="020B0604020202020204" pitchFamily="34" charset="0"/>
                        </a:rPr>
                        <a:t>offers the advantages of cloud economics and immediate access to Smarter Commerce™ solutions in order to accelerate your company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ability to transform the entire customer experience. </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7"/>
                        </a:rPr>
                        <a:t>IBM Commerce on the Cloud</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IBM Commerce on the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Steve Laughlin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Adam Steinberg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Juanita Engen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John Simone</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267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7ECFC5-6749-49AE-B76D-256F5C7DF40A}" type="slidenum">
              <a:rPr lang="de-DE" altLang="zh-CN"/>
              <a:pPr/>
              <a:t>66</a:t>
            </a:fld>
            <a:endParaRPr lang="de-DE"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147638" y="547688"/>
            <a:ext cx="5551487" cy="373062"/>
          </a:xfrm>
        </p:spPr>
        <p:txBody>
          <a:bodyPr/>
          <a:lstStyle/>
          <a:p>
            <a:r>
              <a:rPr lang="en-US" altLang="zh-CN" smtClean="0"/>
              <a:t>Industry Solutions</a:t>
            </a:r>
            <a:endParaRPr lang="en-US" altLang="zh-CN" smtClean="0">
              <a:solidFill>
                <a:srgbClr val="FF0000"/>
              </a:solidFill>
            </a:endParaRPr>
          </a:p>
        </p:txBody>
      </p:sp>
      <p:graphicFrame>
        <p:nvGraphicFramePr>
          <p:cNvPr id="121997" name="Group 141"/>
          <p:cNvGraphicFramePr>
            <a:graphicFrameLocks noGrp="1"/>
          </p:cNvGraphicFramePr>
          <p:nvPr>
            <p:ph sz="half" idx="4294967295"/>
          </p:nvPr>
        </p:nvGraphicFramePr>
        <p:xfrm>
          <a:off x="461963" y="1143000"/>
          <a:ext cx="8194675" cy="4806950"/>
        </p:xfrm>
        <a:graphic>
          <a:graphicData uri="http://schemas.openxmlformats.org/drawingml/2006/table">
            <a:tbl>
              <a:tblPr/>
              <a:tblGrid>
                <a:gridCol w="706437"/>
                <a:gridCol w="1460500"/>
                <a:gridCol w="2871788"/>
                <a:gridCol w="1296987"/>
                <a:gridCol w="1858963"/>
              </a:tblGrid>
              <a:tr h="24384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32889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PAO (Predictive Asset Optimization)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altLang="ja-JP" sz="800" b="0"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IBM Signature Solution - predictive asset optimization (PAO)</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 Anticipate asset failure before issues occur and improve overall operational efficiency</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 Maximizes operational performance and optimizes associated processes to drive enterprise-wide efficiencies and profitability.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 PAO enables users to perform two business critical tasks: a) Maintain, monitor and optimize production assets for better availability, utilization and performance, and b) Predict asset failure to optimize quality and supply chain processes.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Target Industries – Aerospace and Defense, Automotive, Electronics, Chemical &amp; Petroleum, Mining, Energy and Utilities, Telecommunications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PAO</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3421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NBA (Next Best Action)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23900" indent="-266700">
                        <a:spcBef>
                          <a:spcPct val="20000"/>
                        </a:spcBef>
                        <a:buClr>
                          <a:schemeClr val="tx1"/>
                        </a:buClr>
                        <a:defRPr sz="1400">
                          <a:solidFill>
                            <a:schemeClr val="tx1"/>
                          </a:solidFill>
                          <a:latin typeface="Arial" panose="020B0604020202020204" pitchFamily="34" charset="0"/>
                        </a:defRPr>
                      </a:lvl2pPr>
                      <a:lvl3pPr marL="1066800" indent="-228600">
                        <a:spcBef>
                          <a:spcPct val="20000"/>
                        </a:spcBef>
                        <a:buClr>
                          <a:schemeClr val="tx1"/>
                        </a:buClr>
                        <a:defRPr sz="1200">
                          <a:solidFill>
                            <a:schemeClr val="tx1"/>
                          </a:solidFill>
                          <a:latin typeface="Arial" panose="020B0604020202020204" pitchFamily="34" charset="0"/>
                        </a:defRPr>
                      </a:lvl3pPr>
                      <a:lvl4pPr marL="3838575" indent="-228600">
                        <a:spcBef>
                          <a:spcPct val="20000"/>
                        </a:spcBef>
                        <a:buClr>
                          <a:schemeClr val="tx1"/>
                        </a:buClr>
                        <a:defRPr sz="1200">
                          <a:solidFill>
                            <a:schemeClr val="tx1"/>
                          </a:solidFill>
                          <a:latin typeface="Arial" panose="020B0604020202020204" pitchFamily="34" charset="0"/>
                        </a:defRPr>
                      </a:lvl4pPr>
                      <a:lvl5pPr marL="4181475" indent="-228600">
                        <a:spcBef>
                          <a:spcPct val="20000"/>
                        </a:spcBef>
                        <a:buClr>
                          <a:schemeClr val="tx1"/>
                        </a:buClr>
                        <a:defRPr sz="1000">
                          <a:solidFill>
                            <a:schemeClr val="tx1"/>
                          </a:solidFill>
                          <a:latin typeface="Arial" panose="020B0604020202020204" pitchFamily="34" charset="0"/>
                        </a:defRPr>
                      </a:lvl5pPr>
                      <a:lvl6pPr marL="4638675" indent="-228600" fontAlgn="base">
                        <a:spcBef>
                          <a:spcPct val="20000"/>
                        </a:spcBef>
                        <a:spcAft>
                          <a:spcPct val="0"/>
                        </a:spcAft>
                        <a:buClr>
                          <a:schemeClr val="tx1"/>
                        </a:buClr>
                        <a:defRPr sz="1000">
                          <a:solidFill>
                            <a:schemeClr val="tx1"/>
                          </a:solidFill>
                          <a:latin typeface="Arial" panose="020B0604020202020204" pitchFamily="34" charset="0"/>
                        </a:defRPr>
                      </a:lvl6pPr>
                      <a:lvl7pPr marL="5095875" indent="-228600" fontAlgn="base">
                        <a:spcBef>
                          <a:spcPct val="20000"/>
                        </a:spcBef>
                        <a:spcAft>
                          <a:spcPct val="0"/>
                        </a:spcAft>
                        <a:buClr>
                          <a:schemeClr val="tx1"/>
                        </a:buClr>
                        <a:defRPr sz="1000">
                          <a:solidFill>
                            <a:schemeClr val="tx1"/>
                          </a:solidFill>
                          <a:latin typeface="Arial" panose="020B0604020202020204" pitchFamily="34" charset="0"/>
                        </a:defRPr>
                      </a:lvl7pPr>
                      <a:lvl8pPr marL="5553075" indent="-228600" fontAlgn="base">
                        <a:spcBef>
                          <a:spcPct val="20000"/>
                        </a:spcBef>
                        <a:spcAft>
                          <a:spcPct val="0"/>
                        </a:spcAft>
                        <a:buClr>
                          <a:schemeClr val="tx1"/>
                        </a:buClr>
                        <a:defRPr sz="1000">
                          <a:solidFill>
                            <a:schemeClr val="tx1"/>
                          </a:solidFill>
                          <a:latin typeface="Arial" panose="020B0604020202020204" pitchFamily="34" charset="0"/>
                        </a:defRPr>
                      </a:lvl8pPr>
                      <a:lvl9pPr marL="6010275"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IBM Signature Solution - next best action</a:t>
                      </a:r>
                      <a:r>
                        <a:rPr kumimoji="0" lang="en-US" sz="800" b="0" i="0" u="none" strike="noStrike" cap="none" normalizeH="0" baseline="0" smtClean="0">
                          <a:ln>
                            <a:noFill/>
                          </a:ln>
                          <a:solidFill>
                            <a:srgbClr val="000000"/>
                          </a:solidFill>
                          <a:effectLst/>
                          <a:latin typeface="Arial" panose="020B0604020202020204" pitchFamily="34" charset="0"/>
                        </a:rPr>
                        <a:t> delivers the most appropriate action at the right time through any channel. Personalized interactions are enabled by:</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Comprehensive view of a customer</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Real-time predictive analytics to anticipate customer behavior, preferences and attitudes</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Cross-channel delivery of best action to address customer need and enhance long term business revenue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Next Best Action allows clients to make informed decisions and drive the best possible outcome on each individual interaction in order to maximize customer profitability.</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Target Industries – Telco, Banking/FM, Insurance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NBA</a:t>
                      </a:r>
                      <a:endParaRPr kumimoji="0" lang="en-US" sz="800" b="0" i="0" u="none" strike="noStrike" cap="none" normalizeH="0" baseline="0" smtClean="0">
                        <a:ln>
                          <a:noFill/>
                        </a:ln>
                        <a:solidFill>
                          <a:srgbClr val="003399"/>
                        </a:solidFill>
                        <a:effectLst/>
                        <a:latin typeface="Arial" panose="020B0604020202020204" pitchFamily="34" charset="0"/>
                      </a:endParaRPr>
                    </a:p>
                    <a:p>
                      <a:pPr marL="2286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47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E81937-A1E2-4EB9-9AE4-49FC2EC425B7}" type="slidenum">
              <a:rPr lang="de-DE" altLang="zh-CN"/>
              <a:pPr/>
              <a:t>67</a:t>
            </a:fld>
            <a:endParaRPr lang="de-DE"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234950" y="590550"/>
            <a:ext cx="5551488" cy="376238"/>
          </a:xfrm>
        </p:spPr>
        <p:txBody>
          <a:bodyPr/>
          <a:lstStyle/>
          <a:p>
            <a:r>
              <a:rPr lang="en-US" altLang="zh-CN" smtClean="0"/>
              <a:t>S&amp;A Offerings </a:t>
            </a:r>
            <a:r>
              <a:rPr lang="en-US" altLang="zh-CN" smtClean="0">
                <a:solidFill>
                  <a:srgbClr val="FF0000"/>
                </a:solidFill>
              </a:rPr>
              <a:t> </a:t>
            </a:r>
          </a:p>
        </p:txBody>
      </p:sp>
      <p:graphicFrame>
        <p:nvGraphicFramePr>
          <p:cNvPr id="122973" name="Group 93"/>
          <p:cNvGraphicFramePr>
            <a:graphicFrameLocks noGrp="1"/>
          </p:cNvGraphicFramePr>
          <p:nvPr>
            <p:ph sz="half" idx="4294967295"/>
          </p:nvPr>
        </p:nvGraphicFramePr>
        <p:xfrm>
          <a:off x="461963" y="1143000"/>
          <a:ext cx="8194675" cy="2717800"/>
        </p:xfrm>
        <a:graphic>
          <a:graphicData uri="http://schemas.openxmlformats.org/drawingml/2006/table">
            <a:tbl>
              <a:tblPr/>
              <a:tblGrid>
                <a:gridCol w="706437"/>
                <a:gridCol w="1425575"/>
                <a:gridCol w="2906713"/>
                <a:gridCol w="1296987"/>
                <a:gridCol w="1858963"/>
              </a:tblGrid>
              <a:tr h="243886">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6395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(Anti-fraud, Waster, &amp; Abuse)</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FAMS </a:t>
                      </a:r>
                      <a:r>
                        <a:rPr kumimoji="0" lang="en-US" sz="800" b="0" i="0" u="none" strike="noStrike" cap="none" normalizeH="0" baseline="0" smtClean="0">
                          <a:ln>
                            <a:noFill/>
                          </a:ln>
                          <a:solidFill>
                            <a:srgbClr val="000000"/>
                          </a:solidFill>
                          <a:effectLst/>
                          <a:latin typeface="Arial" panose="020B0604020202020204" pitchFamily="34" charset="0"/>
                        </a:rPr>
                        <a:t>- Uses advanced analytics to detect fraud and abuse.  The solution contains pre-built fraud detection models that can be used to accelerate time-to-value.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can be used to detect suspicious behaviors before money is paid (near real-time) or retrospectively.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FAMS</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Rick Hoehne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BAO Jumpstart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BAO Jumpstart click on the resources link or Contact SME</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BAO Jumpstart</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enabled Signature Solutions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67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DCE58C-DD05-42EA-B888-06E9BEF87E7E}" type="slidenum">
              <a:rPr lang="de-DE" altLang="zh-CN"/>
              <a:pPr/>
              <a:t>68</a:t>
            </a:fld>
            <a:endParaRPr lang="de-DE"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203200" y="5302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358775" y="966788"/>
          <a:ext cx="8572500" cy="6027737"/>
        </p:xfrm>
        <a:graphic>
          <a:graphicData uri="http://schemas.openxmlformats.org/drawingml/2006/table">
            <a:tbl>
              <a:tblPr/>
              <a:tblGrid>
                <a:gridCol w="2692400"/>
                <a:gridCol w="825500"/>
                <a:gridCol w="1028700"/>
                <a:gridCol w="4025900"/>
              </a:tblGrid>
              <a:tr h="3905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Service Description:</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Platforms Supported</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Network Zones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Support Services: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153828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Private</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SmartCloud  Computing Offering (CIO Dev/Test Cloud)</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Wide range of custom and private images available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Resiliency built into the infrastructure; instances are highly stable/reliable</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rowSpan="3">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OS: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OS software maintenance, Troubleshoot OS system &amp; performance issues, System administration, Create/remove User IDs, Create file systems, </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Virtualization:</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Vmware, KVM, zVM; PowerVM, HyperV</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Provide ITCS104 Group 3 compliance, including security patch compliance, monitoring and notification, OS Security patch installation, TCP vulnerability scan, management, Antivirus management</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Middleware &amp; Solution: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Middleware Expertise/Support : Middleware installation, configuration and trouble shooting for Apache or IBM HTTP Server, Citrix or Windows Terminal Server, Cognos, Big Insight, Hadoop, DataStage/IIS, DB2, Domino, MQSeries, Oracle DB, SQL Server, WebSphere App Server, WebSphere Portal Server, WebSphere Process Server, WebSphere Edge, TSAM / TPM Cloud, TSM, Worklight, CastIron, Teleaf, End Point Manager, UrbanCode,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Solution &amp; Software Expertise/Support for SAP, Oracle Application Server, Oracle Rack, PeopleSoft, Power HA, Sysplex, GDPS, Hyperion Financial Planning, Rational RTC RQM, CA, BPA, RAM, ClearCase, ClearQuest, RegPro, Test Tools (RQM, Rational Test Workbench, RPT, RTVS)</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software maintenance, Automated monitoring of middleware/solutions upon request.</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85407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SoftLayer Cloud- Managed </a:t>
                      </a: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Services for Dev/Test Workload</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IBM Only Dev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76053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Traditional Infrastructure Hosting </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zSeries, 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Sun Solaris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MAC OS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48431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Smarter Mobile Development Platform</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easy-to-use</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development and deployment environment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with access to back end services, device management and security, mobile analytics, end-to-end mobile application lifecycle management, Rational Test Suite tools and remote license-enabled build and enterprise app distribution</a:t>
                      </a:r>
                      <a:r>
                        <a:rPr kumimoji="0" lang="en-US" sz="1000" b="0"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Arial" panose="020B0604020202020204" pitchFamily="34" charset="0"/>
                        </a:rPr>
                        <a:t>.</a:t>
                      </a:r>
                      <a:endParaRPr kumimoji="0" lang="en-US" sz="1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xSeries, </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Windows,</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MAC OS,</a:t>
                      </a:r>
                      <a:b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Blackberry</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Endpoint Manager</a:t>
                      </a:r>
                      <a:endPar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Images:  </a:t>
                      </a: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Studio/Mobile Test Workbench on Win 7 and MAC, </a:t>
                      </a: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Server on RedHat Enterprise Linux 5,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Endpoint Manager on Windows Server 2008,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Rational Functional, Integration, Performance Tester,  Rational Collaborative Lifecycle Management, Tealeaf CX on Windows Server 2008, Tealeaf Passive Capture Application on Linux 5</a:t>
                      </a:r>
                    </a:p>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Support for Worklight Software, OS &amp; Security Support</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 Virtual Appliance, </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Build Envoy Remote Build Engine on Linux 5/MAC</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8817" name="Slide Number Placeholder 6"/>
          <p:cNvSpPr txBox="1">
            <a:spLocks noGrp="1"/>
          </p:cNvSpPr>
          <p:nvPr/>
        </p:nvSpPr>
        <p:spPr bwMode="auto">
          <a:xfrm>
            <a:off x="0" y="6610350"/>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E80F71AD-1E47-45E3-B13C-37750EDC129B}" type="slidenum">
              <a:rPr lang="en-US" altLang="zh-CN" sz="1000">
                <a:solidFill>
                  <a:schemeClr val="hlink"/>
                </a:solidFill>
                <a:ea typeface="MS PGothic" panose="020B0600070205080204" pitchFamily="34" charset="-128"/>
              </a:rPr>
              <a:pPr eaLnBrk="1" hangingPunct="1">
                <a:spcBef>
                  <a:spcPct val="0"/>
                </a:spcBef>
                <a:buClrTx/>
                <a:buFontTx/>
                <a:buNone/>
              </a:pPr>
              <a:t>69</a:t>
            </a:fld>
            <a:endParaRPr lang="en-US" altLang="zh-CN" sz="1000">
              <a:solidFill>
                <a:schemeClr val="hlink"/>
              </a:solidFill>
              <a:ea typeface="MS PGothic" panose="020B0600070205080204" pitchFamily="34" charset="-128"/>
            </a:endParaRPr>
          </a:p>
        </p:txBody>
      </p:sp>
      <p:sp>
        <p:nvSpPr>
          <p:cNvPr id="11881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99F897-BBCB-4D64-AF7D-994056DE7070}" type="slidenum">
              <a:rPr lang="de-DE" altLang="zh-CN"/>
              <a:pPr/>
              <a:t>69</a:t>
            </a:fld>
            <a:endParaRPr lang="de-DE" altLang="zh-CN"/>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图表 9"/>
          <p:cNvGraphicFramePr>
            <a:graphicFrameLocks/>
          </p:cNvGraphicFramePr>
          <p:nvPr/>
        </p:nvGraphicFramePr>
        <p:xfrm>
          <a:off x="601663" y="2119313"/>
          <a:ext cx="7716837" cy="2011362"/>
        </p:xfrm>
        <a:graphic>
          <a:graphicData uri="http://schemas.openxmlformats.org/presentationml/2006/ole">
            <mc:AlternateContent xmlns:mc="http://schemas.openxmlformats.org/markup-compatibility/2006">
              <mc:Choice xmlns:v="urn:schemas-microsoft-com:vml" Requires="v">
                <p:oleObj spid="_x0000_s15373" r:id="rId5" imgW="8163251" imgH="2389839" progId="">
                  <p:embed/>
                </p:oleObj>
              </mc:Choice>
              <mc:Fallback>
                <p:oleObj r:id="rId5" imgW="8163251" imgH="2389839" progId="">
                  <p:embed/>
                  <p:pic>
                    <p:nvPicPr>
                      <p:cNvPr id="0" name="图表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3" y="2119313"/>
                        <a:ext cx="7716837"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3" name="图表 15"/>
          <p:cNvGraphicFramePr>
            <a:graphicFrameLocks/>
          </p:cNvGraphicFramePr>
          <p:nvPr/>
        </p:nvGraphicFramePr>
        <p:xfrm>
          <a:off x="525463" y="3997325"/>
          <a:ext cx="7169150" cy="2524125"/>
        </p:xfrm>
        <a:graphic>
          <a:graphicData uri="http://schemas.openxmlformats.org/presentationml/2006/ole">
            <mc:AlternateContent xmlns:mc="http://schemas.openxmlformats.org/markup-compatibility/2006">
              <mc:Choice xmlns:v="urn:schemas-microsoft-com:vml" Requires="v">
                <p:oleObj spid="_x0000_s15374" r:id="rId8" imgW="7590178" imgH="2670279" progId="">
                  <p:embed/>
                </p:oleObj>
              </mc:Choice>
              <mc:Fallback>
                <p:oleObj r:id="rId8" imgW="7590178" imgH="2670279" progId="">
                  <p:embed/>
                  <p:pic>
                    <p:nvPicPr>
                      <p:cNvPr id="0" name="图表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463" y="3997325"/>
                        <a:ext cx="71691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Rectangle 2"/>
          <p:cNvSpPr txBox="1">
            <a:spLocks noChangeArrowheads="1"/>
          </p:cNvSpPr>
          <p:nvPr/>
        </p:nvSpPr>
        <p:spPr bwMode="auto">
          <a:xfrm>
            <a:off x="265113" y="565150"/>
            <a:ext cx="838517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000">
                <a:solidFill>
                  <a:schemeClr val="tx2"/>
                </a:solidFill>
                <a:ea typeface="宋体" panose="02010600030101010101" pitchFamily="2" charset="-122"/>
              </a:rPr>
              <a:t>GCG Cloud Market :  5B in 2014 </a:t>
            </a:r>
            <a:endParaRPr lang="zh-CN" altLang="en-US" sz="2000">
              <a:solidFill>
                <a:schemeClr val="tx2"/>
              </a:solidFill>
              <a:ea typeface="宋体" panose="02010600030101010101" pitchFamily="2" charset="-122"/>
            </a:endParaRPr>
          </a:p>
        </p:txBody>
      </p:sp>
      <p:sp>
        <p:nvSpPr>
          <p:cNvPr id="15365" name="TextBox 2"/>
          <p:cNvSpPr txBox="1">
            <a:spLocks noChangeArrowheads="1"/>
          </p:cNvSpPr>
          <p:nvPr/>
        </p:nvSpPr>
        <p:spPr bwMode="auto">
          <a:xfrm>
            <a:off x="2716213" y="3057525"/>
            <a:ext cx="7635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5B</a:t>
            </a:r>
            <a:endParaRPr lang="zh-CN" altLang="en-US" sz="1200" b="1">
              <a:solidFill>
                <a:srgbClr val="000000"/>
              </a:solidFill>
              <a:ea typeface="宋体" panose="02010600030101010101" pitchFamily="2" charset="-122"/>
            </a:endParaRPr>
          </a:p>
        </p:txBody>
      </p:sp>
      <p:sp>
        <p:nvSpPr>
          <p:cNvPr id="15366" name="TextBox 8"/>
          <p:cNvSpPr txBox="1">
            <a:spLocks noChangeArrowheads="1"/>
          </p:cNvSpPr>
          <p:nvPr/>
        </p:nvSpPr>
        <p:spPr bwMode="auto">
          <a:xfrm>
            <a:off x="5897563" y="2119313"/>
            <a:ext cx="76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12B</a:t>
            </a:r>
            <a:endParaRPr lang="zh-CN" altLang="en-US" sz="1200" b="1">
              <a:solidFill>
                <a:srgbClr val="000000"/>
              </a:solidFill>
              <a:ea typeface="宋体" panose="02010600030101010101" pitchFamily="2" charset="-122"/>
            </a:endParaRPr>
          </a:p>
        </p:txBody>
      </p:sp>
      <p:cxnSp>
        <p:nvCxnSpPr>
          <p:cNvPr id="8" name="直接箭头连接符 7"/>
          <p:cNvCxnSpPr/>
          <p:nvPr/>
        </p:nvCxnSpPr>
        <p:spPr>
          <a:xfrm flipV="1">
            <a:off x="3340100" y="2363788"/>
            <a:ext cx="2611438" cy="750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68" name="TextBox 10"/>
          <p:cNvSpPr txBox="1">
            <a:spLocks noChangeArrowheads="1"/>
          </p:cNvSpPr>
          <p:nvPr/>
        </p:nvSpPr>
        <p:spPr bwMode="auto">
          <a:xfrm rot="-937939">
            <a:off x="3998913" y="2524125"/>
            <a:ext cx="10652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CAGR 37%</a:t>
            </a:r>
            <a:endParaRPr lang="zh-CN" altLang="en-US" sz="1200" b="1">
              <a:solidFill>
                <a:srgbClr val="000000"/>
              </a:solidFill>
              <a:ea typeface="宋体" panose="02010600030101010101" pitchFamily="2" charset="-122"/>
            </a:endParaRPr>
          </a:p>
        </p:txBody>
      </p:sp>
      <p:sp>
        <p:nvSpPr>
          <p:cNvPr id="15369" name="TextBox 84"/>
          <p:cNvSpPr txBox="1">
            <a:spLocks noChangeArrowheads="1"/>
          </p:cNvSpPr>
          <p:nvPr/>
        </p:nvSpPr>
        <p:spPr bwMode="auto">
          <a:xfrm>
            <a:off x="323850" y="6427788"/>
            <a:ext cx="307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BFBFBF"/>
                </a:solidFill>
                <a:ea typeface="宋体" panose="02010600030101010101" pitchFamily="2" charset="-122"/>
              </a:rPr>
              <a:t>Source: GMV for GCG view, Cross Brand Cloud 2H13, 19 September, 2013 (Plan Rate)</a:t>
            </a:r>
            <a:endParaRPr lang="zh-CN" altLang="en-US" sz="1000">
              <a:solidFill>
                <a:srgbClr val="BFBFBF"/>
              </a:solidFill>
              <a:ea typeface="宋体" panose="02010600030101010101" pitchFamily="2" charset="-122"/>
            </a:endParaRPr>
          </a:p>
        </p:txBody>
      </p:sp>
      <p:sp>
        <p:nvSpPr>
          <p:cNvPr id="6" name="TextBox 5"/>
          <p:cNvSpPr txBox="1"/>
          <p:nvPr/>
        </p:nvSpPr>
        <p:spPr>
          <a:xfrm>
            <a:off x="263525" y="879475"/>
            <a:ext cx="8535988" cy="1016000"/>
          </a:xfrm>
          <a:prstGeom prst="rect">
            <a:avLst/>
          </a:prstGeom>
          <a:solidFill>
            <a:schemeClr val="accent1">
              <a:lumMod val="50000"/>
            </a:schemeClr>
          </a:solidFill>
          <a:ln>
            <a:noFill/>
          </a:ln>
          <a:effectLst/>
        </p:spPr>
        <p:txBody>
          <a:bodyPr>
            <a:spAutoFit/>
          </a:bodyPr>
          <a:lstStyle/>
          <a:p>
            <a:pPr>
              <a:spcBef>
                <a:spcPct val="20000"/>
              </a:spcBef>
              <a:buClr>
                <a:srgbClr val="000000"/>
              </a:buClr>
              <a:tabLst>
                <a:tab pos="1489075" algn="l"/>
              </a:tabLst>
              <a:defRPr/>
            </a:pPr>
            <a:r>
              <a:rPr lang="en-US" altLang="en-US" b="1" dirty="0">
                <a:solidFill>
                  <a:srgbClr val="FFFFFF"/>
                </a:solidFill>
                <a:latin typeface="Arial"/>
                <a:ea typeface="宋体" pitchFamily="2" charset="-122"/>
              </a:rPr>
              <a:t>GCG Cloud Objective: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Achieve 2015 Spring plan rev. target: $795M (9% market share), growing to 15% share by 2017</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Position IBM as the leader in enterprise cloud services by offering differentiated value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Grow multi-stack IBM deals from just over 10% in 2013 to over 50% by 2015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0" name="Title 1"/>
          <p:cNvSpPr>
            <a:spLocks noGrp="1"/>
          </p:cNvSpPr>
          <p:nvPr>
            <p:ph type="title" idx="4294967295"/>
          </p:nvPr>
        </p:nvSpPr>
        <p:spPr>
          <a:xfrm>
            <a:off x="276225" y="577850"/>
            <a:ext cx="8686800" cy="338138"/>
          </a:xfrm>
        </p:spPr>
        <p:txBody>
          <a:bodyPr/>
          <a:lstStyle/>
          <a:p>
            <a:pPr>
              <a:defRPr/>
            </a:pPr>
            <a:r>
              <a:rPr lang="en-US" altLang="zh-CN" kern="1200" dirty="0" smtClean="0">
                <a:solidFill>
                  <a:srgbClr val="00B0F0"/>
                </a:solidFill>
              </a:rPr>
              <a:t>WW DST Services</a:t>
            </a:r>
          </a:p>
        </p:txBody>
      </p:sp>
      <p:graphicFrame>
        <p:nvGraphicFramePr>
          <p:cNvPr id="6" name="Group 31"/>
          <p:cNvGraphicFramePr>
            <a:graphicFrameLocks noGrp="1"/>
          </p:cNvGraphicFramePr>
          <p:nvPr/>
        </p:nvGraphicFramePr>
        <p:xfrm>
          <a:off x="304800" y="1014413"/>
          <a:ext cx="8542338" cy="5595937"/>
        </p:xfrm>
        <a:graphic>
          <a:graphicData uri="http://schemas.openxmlformats.org/drawingml/2006/table">
            <a:tbl>
              <a:tblPr/>
              <a:tblGrid>
                <a:gridCol w="2671762"/>
                <a:gridCol w="798513"/>
                <a:gridCol w="1096962"/>
                <a:gridCol w="3975100"/>
              </a:tblGrid>
              <a:tr h="376280">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Service Description</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Platforms Supported</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Network Zones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Support Services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2040168">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DevOps Deployment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Leverage DevOps UrbanCode  Deploy (UCD)  for Continuous Delivery to Dev/Test and Lightweight DST Production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Teams perform on-demand self-deployments to Dev/Test and Lightweight production, and production environment self-management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Utilize automation of CIO Software Roadmap stand Operating System (OS) and Middleware (MW) to expedite repeatable deployments and reduce errors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Basic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Standard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clustered high availability UCD shared service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hardware, OS and Security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CIO Software Roadmap OS Templates and Chef Scripts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For each application, prepare  the UCD environment with common components and processes.   </a:t>
                      </a: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Note</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  </a:t>
                      </a:r>
                      <a:r>
                        <a:rPr kumimoji="0" lang="en-US" sz="10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 are required to customize application specific UCD components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educational materials and  guidance to enable app teams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Custom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Build custom  templates and chef scripts for non-standard OS/MW</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MW and/or UCD/Chef Script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463207">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Product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Shared GaIN hosting for IBM teams supporting commercial accounts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Dedicated Rational hosting and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Collab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Installation, configuration and administration of the following Rational products: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CLM (Collaboration Lifecycle Management - RTC/RQM/RRC)</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RTC (Rational Team Concert), RQM (Rational Quality Manager)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RRC (Rational Requirements Composer)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RAM (Rational Asset Mgr), RFP (Rational Focal Point)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Rational Insight, RSA (Rational Software Architect)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 (System Architect), ClearCase, ClearQuest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ReqPro</a:t>
                      </a:r>
                      <a:endPar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716282">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Provide valuable expertise to Application Teams on scaling  / hardening applications for optimized performance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Increasingly valuable to IBM Research and Global Delivery application teams with less experience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Help move </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innovations</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from Research to mainstream Operation (commercial products, application services, etc.)</a:t>
                      </a: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Sun Solaris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 Collab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Certified Application &amp; Infrastructure Architects: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Perform application Architecture, Infrastructure, Network and Database reviews to make best practice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Inspect performance and scalability characteristics and advise on improvements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Participate in testing and make code refactoring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All Middleware, Application, SAP and  Rational products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Advise on application methods (Agile)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983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65DF6D-E91E-4977-BAF3-A1E4336A2FBB}" type="slidenum">
              <a:rPr lang="de-DE" altLang="zh-CN"/>
              <a:pPr/>
              <a:t>70</a:t>
            </a:fld>
            <a:endParaRPr lang="de-DE" altLang="zh-CN"/>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a:xfrm>
            <a:off x="249238" y="5810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266700" y="1117600"/>
          <a:ext cx="8572500" cy="4318000"/>
        </p:xfrm>
        <a:graphic>
          <a:graphicData uri="http://schemas.openxmlformats.org/drawingml/2006/table">
            <a:tbl>
              <a:tblPr firstRow="1" bandRow="1">
                <a:tableStyleId>{5C22544A-7EE6-4342-B048-85BDC9FD1C3A}</a:tableStyleId>
              </a:tblPr>
              <a:tblGrid>
                <a:gridCol w="2692400"/>
                <a:gridCol w="838200"/>
                <a:gridCol w="1028700"/>
                <a:gridCol w="4013200"/>
              </a:tblGrid>
              <a:tr h="396512">
                <a:tc>
                  <a:txBody>
                    <a:bodyPr/>
                    <a:lstStyle/>
                    <a:p>
                      <a:pPr algn="l"/>
                      <a:r>
                        <a:rPr lang="en-US" sz="1100" dirty="0" smtClean="0"/>
                        <a:t>Service Description:</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Platforms Supported</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Network Zones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Support</a:t>
                      </a:r>
                      <a:r>
                        <a:rPr lang="en-US" sz="1100" baseline="0" dirty="0" smtClean="0"/>
                        <a:t> Services: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r>
              <a:tr h="1940288">
                <a:tc>
                  <a:txBody>
                    <a:bodyPr/>
                    <a:lstStyle/>
                    <a:p>
                      <a:r>
                        <a:rPr lang="en-US" sz="1100" b="1" dirty="0" smtClean="0"/>
                        <a:t>Backup Services / Support  for Dev/Test </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baseline="0" dirty="0" smtClean="0"/>
                        <a:t>Cloud </a:t>
                      </a:r>
                      <a:r>
                        <a:rPr lang="en-US" sz="1100" b="1" u="sng" baseline="0" dirty="0" smtClean="0"/>
                        <a:t>Self-Service</a:t>
                      </a:r>
                      <a:r>
                        <a:rPr lang="en-US" sz="1100" b="1" baseline="0" dirty="0" smtClean="0"/>
                        <a:t> Backup and Restore</a:t>
                      </a:r>
                    </a:p>
                    <a:p>
                      <a:pPr marL="114300" marR="0" indent="-114300" algn="l" defTabSz="914400" rtl="0" eaLnBrk="1" fontAlgn="auto" latinLnBrk="0" hangingPunct="1">
                        <a:lnSpc>
                          <a:spcPct val="100000"/>
                        </a:lnSpc>
                        <a:spcBef>
                          <a:spcPts val="0"/>
                        </a:spcBef>
                        <a:spcAft>
                          <a:spcPts val="0"/>
                        </a:spcAft>
                        <a:buClrTx/>
                        <a:buSzTx/>
                        <a:buFont typeface="Arial"/>
                        <a:buChar char="•"/>
                        <a:tabLst/>
                        <a:defRPr/>
                      </a:pPr>
                      <a:r>
                        <a:rPr lang="en-US" sz="1100" b="1" baseline="0" dirty="0" smtClean="0"/>
                        <a:t>TSM Backup</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setup and configuration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Initial TSM backup, testing for connectivity, validation of the files to include / exclude , and verification backup log reaches the destination</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Backup monitoring (based on the requested backup frequency)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Troubleshooting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Restores from TSM backup as needed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Ad hoc TSM backup requests </a:t>
                      </a:r>
                      <a:endParaRPr lang="en-US" sz="1100" baseline="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r h="1981200">
                <a:tc>
                  <a:txBody>
                    <a:bodyPr/>
                    <a:lstStyle/>
                    <a:p>
                      <a:r>
                        <a:rPr lang="en-US" sz="1100" b="1" dirty="0" smtClean="0"/>
                        <a:t>Network</a:t>
                      </a:r>
                      <a:r>
                        <a:rPr lang="en-US" sz="1100" b="1" baseline="0" dirty="0" smtClean="0"/>
                        <a:t> Administration</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dirty="0" smtClean="0"/>
                        <a:t>Blue Zone Services</a:t>
                      </a:r>
                    </a:p>
                    <a:p>
                      <a:pPr marL="228600" indent="-114300">
                        <a:buFont typeface="Lucida Grande"/>
                        <a:buChar char="-"/>
                      </a:pPr>
                      <a:r>
                        <a:rPr lang="en-US" sz="1100" dirty="0" smtClean="0"/>
                        <a:t>Troubleshoot network problems within DST controlled networks</a:t>
                      </a:r>
                    </a:p>
                    <a:p>
                      <a:pPr marL="228600" indent="-114300">
                        <a:buFont typeface="Lucida Grande"/>
                        <a:buChar char="-"/>
                      </a:pPr>
                      <a:r>
                        <a:rPr lang="en-US" sz="1100" dirty="0" smtClean="0"/>
                        <a:t>Compliance with IBM security standard ITCS104 Group 3, unless otherwise specified </a:t>
                      </a:r>
                    </a:p>
                    <a:p>
                      <a:pPr marL="228600" indent="-114300">
                        <a:buFont typeface="Lucida Grande"/>
                        <a:buChar char="-"/>
                      </a:pPr>
                      <a:r>
                        <a:rPr lang="en-US" sz="1100" i="0" dirty="0" smtClean="0">
                          <a:solidFill>
                            <a:schemeClr val="tx1"/>
                          </a:solidFill>
                        </a:rPr>
                        <a:t>Yellow</a:t>
                      </a:r>
                      <a:r>
                        <a:rPr lang="en-US" sz="1100" i="0" baseline="0" dirty="0" smtClean="0">
                          <a:solidFill>
                            <a:schemeClr val="tx1"/>
                          </a:solidFill>
                        </a:rPr>
                        <a:t> Zone Services:</a:t>
                      </a:r>
                    </a:p>
                    <a:p>
                      <a:pPr marL="228600" indent="-114300">
                        <a:buFont typeface="Lucida Grande"/>
                        <a:buChar char="-"/>
                      </a:pPr>
                      <a:r>
                        <a:rPr lang="en-US" sz="1100" dirty="0" smtClean="0"/>
                        <a:t>Annual revalidation  and certification process for IES devices</a:t>
                      </a:r>
                    </a:p>
                    <a:p>
                      <a:pPr marL="228600" indent="-114300">
                        <a:buFont typeface="Lucida Grande"/>
                        <a:buChar char="-"/>
                      </a:pPr>
                      <a:r>
                        <a:rPr lang="en-US" sz="1100" dirty="0" smtClean="0"/>
                        <a:t>Compliance with ITCS104 policy</a:t>
                      </a:r>
                    </a:p>
                    <a:p>
                      <a:pPr marL="228600" indent="-114300">
                        <a:buFont typeface="Lucida Grande"/>
                        <a:buChar char="-"/>
                      </a:pPr>
                      <a:r>
                        <a:rPr lang="en-US" sz="1100" dirty="0" smtClean="0"/>
                        <a:t>Firewall administration</a:t>
                      </a:r>
                    </a:p>
                    <a:p>
                      <a:pPr marL="228600" indent="-114300">
                        <a:buFont typeface="Lucida Grande"/>
                        <a:buChar char="-"/>
                      </a:pPr>
                      <a:r>
                        <a:rPr lang="en-US" sz="1100" dirty="0" smtClean="0"/>
                        <a:t>External connection monitoring and troubleshooting</a:t>
                      </a: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bl>
          </a:graphicData>
        </a:graphic>
      </p:graphicFrame>
      <p:sp>
        <p:nvSpPr>
          <p:cNvPr id="120857" name="Rounded Rectangle 9"/>
          <p:cNvSpPr>
            <a:spLocks noChangeArrowheads="1"/>
          </p:cNvSpPr>
          <p:nvPr/>
        </p:nvSpPr>
        <p:spPr bwMode="auto">
          <a:xfrm>
            <a:off x="290513" y="5667375"/>
            <a:ext cx="8604250" cy="669925"/>
          </a:xfrm>
          <a:prstGeom prst="roundRect">
            <a:avLst>
              <a:gd name="adj" fmla="val 50000"/>
            </a:avLst>
          </a:prstGeom>
          <a:solidFill>
            <a:srgbClr val="3068CA"/>
          </a:solidFill>
          <a:ln>
            <a:noFill/>
          </a:ln>
          <a:extLst>
            <a:ext uri="{91240B29-F687-4F45-9708-019B960494DF}">
              <a14:hiddenLine xmlns:a14="http://schemas.microsoft.com/office/drawing/2010/main" w="9525" algn="ctr">
                <a:solidFill>
                  <a:srgbClr val="000000"/>
                </a:solidFill>
                <a:round/>
                <a:headEnd/>
                <a:tailEnd/>
              </a14:hiddenLine>
            </a:ext>
          </a:extLst>
        </p:spPr>
        <p:txBody>
          <a:bodyPr lIns="91370" tIns="45687" rIns="91370" bIns="45687"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sz="1200" b="1">
                <a:solidFill>
                  <a:schemeClr val="bg1"/>
                </a:solidFill>
              </a:rPr>
              <a:t>No Change Freezes to impact Developer Productivity</a:t>
            </a:r>
          </a:p>
          <a:p>
            <a:pPr algn="ctr"/>
            <a:r>
              <a:rPr lang="en-US" altLang="zh-CN" sz="1200" b="1">
                <a:solidFill>
                  <a:schemeClr val="bg1"/>
                </a:solidFill>
              </a:rPr>
              <a:t>Optimized raised floor </a:t>
            </a:r>
            <a:r>
              <a:rPr lang="en-US" altLang="zh-CN" sz="1200" b="1" u="sng">
                <a:solidFill>
                  <a:schemeClr val="bg1"/>
                </a:solidFill>
              </a:rPr>
              <a:t>dedicated solely to Dev/Test </a:t>
            </a:r>
            <a:r>
              <a:rPr lang="en-US" altLang="zh-CN" sz="1200" b="1">
                <a:solidFill>
                  <a:schemeClr val="bg1"/>
                </a:solidFill>
              </a:rPr>
              <a:t>Workload allows for  constant productivity </a:t>
            </a:r>
          </a:p>
        </p:txBody>
      </p:sp>
      <p:sp>
        <p:nvSpPr>
          <p:cNvPr id="1208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DA56EC-C07F-43F0-9BCB-DC27831F150C}" type="slidenum">
              <a:rPr lang="de-DE" altLang="zh-CN"/>
              <a:pPr/>
              <a:t>71</a:t>
            </a:fld>
            <a:endParaRPr lang="de-DE" altLang="zh-CN"/>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260350" y="549275"/>
            <a:ext cx="7483475" cy="533400"/>
          </a:xfrm>
        </p:spPr>
        <p:txBody>
          <a:bodyPr/>
          <a:lstStyle/>
          <a:p>
            <a:r>
              <a:rPr lang="en-US" altLang="zh-CN" sz="1700" i="1" smtClean="0">
                <a:solidFill>
                  <a:srgbClr val="00B0F0"/>
                </a:solidFill>
              </a:rPr>
              <a:t>AIRBUS Software Factory</a:t>
            </a:r>
            <a:r>
              <a:rPr lang="en-US" altLang="zh-CN" sz="1700" smtClean="0">
                <a:solidFill>
                  <a:srgbClr val="00B0F0"/>
                </a:solidFill>
              </a:rPr>
              <a:t> </a:t>
            </a:r>
            <a:r>
              <a:rPr lang="en-US" altLang="zh-CN" sz="1700" i="1" smtClean="0">
                <a:solidFill>
                  <a:srgbClr val="00B0F0"/>
                </a:solidFill>
              </a:rPr>
              <a:t>choose DST Smart Cloud Dev &amp; Test solutions </a:t>
            </a:r>
            <a:br>
              <a:rPr lang="en-US" altLang="zh-CN" sz="1700" i="1" smtClean="0">
                <a:solidFill>
                  <a:srgbClr val="00B0F0"/>
                </a:solidFill>
              </a:rPr>
            </a:br>
            <a:r>
              <a:rPr lang="en-US" altLang="zh-CN" sz="1700" i="1" smtClean="0">
                <a:solidFill>
                  <a:srgbClr val="00B0F0"/>
                </a:solidFill>
              </a:rPr>
              <a:t>for their New Delivery Operating Model of </a:t>
            </a:r>
            <a:r>
              <a:rPr lang="en-US" altLang="zh-CN" sz="1800" i="1" smtClean="0">
                <a:solidFill>
                  <a:srgbClr val="00B0F0"/>
                </a:solidFill>
              </a:rPr>
              <a:t>Applications Development.  </a:t>
            </a:r>
            <a:endParaRPr lang="fr-FR" altLang="zh-CN" sz="1800" i="1" smtClean="0">
              <a:solidFill>
                <a:srgbClr val="00B0F0"/>
              </a:solidFill>
            </a:endParaRPr>
          </a:p>
        </p:txBody>
      </p:sp>
      <p:sp>
        <p:nvSpPr>
          <p:cNvPr id="121859" name="Rectangle 3"/>
          <p:cNvSpPr>
            <a:spLocks noChangeArrowheads="1"/>
          </p:cNvSpPr>
          <p:nvPr/>
        </p:nvSpPr>
        <p:spPr bwMode="auto">
          <a:xfrm>
            <a:off x="457200" y="1093788"/>
            <a:ext cx="4527550" cy="548640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r>
              <a:rPr lang="en-US" altLang="zh-CN" sz="1200" i="1" u="sng">
                <a:solidFill>
                  <a:srgbClr val="000000"/>
                </a:solidFill>
                <a:latin typeface="Verdana" panose="020B0604030504040204" pitchFamily="34" charset="0"/>
                <a:ea typeface="MS PGothic" panose="020B0600070205080204" pitchFamily="34" charset="-128"/>
                <a:hlinkClick r:id="rId3"/>
              </a:rPr>
              <a:t>(eBird video) </a:t>
            </a:r>
            <a:r>
              <a:rPr lang="en-US" altLang="zh-CN" sz="1200" i="1" u="sng">
                <a:solidFill>
                  <a:srgbClr val="000000"/>
                </a:solidFill>
                <a:latin typeface="Verdana" panose="020B0604030504040204" pitchFamily="34" charset="0"/>
                <a:ea typeface="MS PGothic" panose="020B0600070205080204" pitchFamily="34" charset="-128"/>
                <a:hlinkClick r:id="rId4"/>
              </a:rPr>
              <a:t>(23 April 2013 Airbus Press Release)</a:t>
            </a: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b="1">
                <a:solidFill>
                  <a:srgbClr val="000000"/>
                </a:solidFill>
                <a:ea typeface="MS PGothic" panose="020B0600070205080204" pitchFamily="34" charset="-128"/>
              </a:rPr>
              <a:t>Airbus, </a:t>
            </a:r>
            <a:r>
              <a:rPr lang="en-US" altLang="zh-CN" sz="1200">
                <a:solidFill>
                  <a:srgbClr val="000000"/>
                </a:solidFill>
                <a:ea typeface="MS PGothic" panose="020B0600070205080204" pitchFamily="34" charset="-128"/>
              </a:rPr>
              <a:t>the world’s leading aircraft manufacturer of passenger Airlines, and </a:t>
            </a:r>
            <a:r>
              <a:rPr lang="en-US" altLang="zh-CN" sz="1200" b="1">
                <a:solidFill>
                  <a:srgbClr val="000000"/>
                </a:solidFill>
                <a:ea typeface="MS PGothic" panose="020B0600070205080204" pitchFamily="34" charset="-128"/>
              </a:rPr>
              <a:t>IBM,</a:t>
            </a:r>
            <a:r>
              <a:rPr lang="en-US" altLang="zh-CN" sz="1200">
                <a:solidFill>
                  <a:srgbClr val="000000"/>
                </a:solidFill>
                <a:ea typeface="MS PGothic" panose="020B0600070205080204" pitchFamily="34" charset="-128"/>
              </a:rPr>
              <a:t> are embarking on a new partnership to enhance the operational efficiencies of the world’s airlines.  Airbus Smarter Fleet Solutions </a:t>
            </a:r>
            <a:r>
              <a:rPr lang="en-US" altLang="zh-CN" sz="1200">
                <a:solidFill>
                  <a:schemeClr val="hlink"/>
                </a:solidFill>
                <a:ea typeface="MS PGothic" panose="020B0600070205080204" pitchFamily="34" charset="-128"/>
              </a:rPr>
              <a:t>(ASFS is an Intelligent Operation Center "IOC" like solution)</a:t>
            </a:r>
            <a:r>
              <a:rPr lang="en-US" altLang="zh-CN" sz="1200">
                <a:solidFill>
                  <a:srgbClr val="000000"/>
                </a:solidFill>
                <a:ea typeface="MS PGothic" panose="020B0600070205080204" pitchFamily="34" charset="-128"/>
              </a:rPr>
              <a:t>, helping airlines manage their aircraft and customer service s, will be improved with new development models and better use of big data solutions.  </a:t>
            </a:r>
            <a:r>
              <a:rPr lang="en-US" altLang="zh-CN" sz="1200" b="1">
                <a:solidFill>
                  <a:srgbClr val="000000"/>
                </a:solidFill>
                <a:ea typeface="MS PGothic" panose="020B0600070205080204" pitchFamily="34" charset="-128"/>
              </a:rPr>
              <a:t>DST provides to Airbus Software Factory </a:t>
            </a:r>
            <a:r>
              <a:rPr lang="en-US" altLang="zh-CN" sz="1200">
                <a:solidFill>
                  <a:srgbClr val="000000"/>
                </a:solidFill>
                <a:ea typeface="MS PGothic" panose="020B0600070205080204" pitchFamily="34" charset="-128"/>
              </a:rPr>
              <a:t>(an ASFS's subset of the project) </a:t>
            </a:r>
            <a:r>
              <a:rPr lang="en-US" altLang="zh-CN" sz="1200" b="1">
                <a:solidFill>
                  <a:srgbClr val="000000"/>
                </a:solidFill>
                <a:ea typeface="MS PGothic" panose="020B0600070205080204" pitchFamily="34" charset="-128"/>
              </a:rPr>
              <a:t>all the development platforms thru the cloud </a:t>
            </a:r>
            <a:r>
              <a:rPr lang="en-US" altLang="zh-CN" sz="1200">
                <a:solidFill>
                  <a:srgbClr val="000000"/>
                </a:solidFill>
                <a:ea typeface="MS PGothic" panose="020B0600070205080204" pitchFamily="34" charset="-128"/>
              </a:rPr>
              <a:t>(IT, OS, middleware, solutions,  managed security , development tools &amp;  Application consultancy)  to develop a new Delivery Operating Model for future AIRBUS ASFS Applications releases.</a:t>
            </a:r>
          </a:p>
          <a:p>
            <a:pPr eaLnBrk="1" hangingPunct="1">
              <a:spcBef>
                <a:spcPct val="0"/>
              </a:spcBef>
              <a:buClrTx/>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b="1">
                <a:solidFill>
                  <a:srgbClr val="000000"/>
                </a:solidFill>
                <a:ea typeface="MS PGothic" panose="020B0600070205080204" pitchFamily="34" charset="-128"/>
              </a:rPr>
              <a:t>More than 100 cloud VMs provided </a:t>
            </a:r>
            <a:r>
              <a:rPr lang="en-US" altLang="zh-CN" sz="1200">
                <a:solidFill>
                  <a:srgbClr val="000000"/>
                </a:solidFill>
                <a:ea typeface="MS PGothic" panose="020B0600070205080204" pitchFamily="34" charset="-128"/>
              </a:rPr>
              <a:t>to support development of 32 applications and integration/qualification test of 22 applications  :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54 servers (212 vCPUs; 464 Gb RAM; 11.5 TB)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25 Linux; 78 Windows; Mac OS with Visual Xcode; Desktop XWIN 7; Red Hat Server; Windows 2008 Server;</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Two cloud development sites for redundancy (cloud DST – SCE), Network Yellow zone, ITSC104 compliance, Backup facilities.</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Application development &amp; Dev tools support</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 </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Large GBS deal:  TCV $120M over 7 years (DST deal:  $ 9M) </a:t>
            </a:r>
          </a:p>
        </p:txBody>
      </p:sp>
      <p:sp>
        <p:nvSpPr>
          <p:cNvPr id="121860" name="Rectangle 5"/>
          <p:cNvSpPr>
            <a:spLocks noChangeArrowheads="1"/>
          </p:cNvSpPr>
          <p:nvPr/>
        </p:nvSpPr>
        <p:spPr bwMode="auto">
          <a:xfrm>
            <a:off x="4976813" y="1093788"/>
            <a:ext cx="3735387"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1861" name="Text Box 7"/>
          <p:cNvSpPr txBox="1">
            <a:spLocks noChangeArrowheads="1"/>
          </p:cNvSpPr>
          <p:nvPr/>
        </p:nvSpPr>
        <p:spPr bwMode="auto">
          <a:xfrm>
            <a:off x="5019675" y="1169988"/>
            <a:ext cx="3679825"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361950" indent="-180975"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Transforming time into value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  </a:t>
            </a:r>
          </a:p>
          <a:p>
            <a:pPr lvl="1" eaLnBrk="1" hangingPunct="1">
              <a:buClrTx/>
              <a:buFont typeface="Courier New" panose="02070309020205020404" pitchFamily="49" charset="0"/>
              <a:buChar char="o"/>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10 Cloud VMs provided in 3 days after the Go, easy ramp up to 50 VM’s in few months  (ORACLE, TSM). Up to 100 fully featured Cloud VM’s at full configuration.  </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Optimized cloud development environment with fast delivery was one of the key client factors to close the deal (saving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Client satisfaction of DST cloud Dev value –add leveraged new Airbus development projects and new DST Smart-Cloud dev opportunity (Air ARABIA)</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Airbus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Fast, optimized, fully featured and secured access to the latest Cloud development technology helped AIRBUS resources to focus on their core competencies, accelerating time to value, improving quality and reducing defects.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Worldwide DST support answered client ticket management queries in different time zone and mitigated risks.</a:t>
            </a:r>
          </a:p>
        </p:txBody>
      </p:sp>
      <p:pic>
        <p:nvPicPr>
          <p:cNvPr id="1218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5422900"/>
            <a:ext cx="515938" cy="42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186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5422900"/>
            <a:ext cx="550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4"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1865" name="Picture 4" descr="http://logo.maxilogo.info/images/logo_airbus/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6500" y="1193800"/>
            <a:ext cx="22542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57BEC1-FED0-49E6-9462-C1EFE67E50DE}" type="slidenum">
              <a:rPr lang="de-DE" altLang="zh-CN"/>
              <a:pPr/>
              <a:t>72</a:t>
            </a:fld>
            <a:endParaRPr lang="de-DE" altLang="zh-CN"/>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11"/>
          <p:cNvSpPr>
            <a:spLocks noGrp="1"/>
          </p:cNvSpPr>
          <p:nvPr>
            <p:ph type="body" sz="quarter" idx="10"/>
          </p:nvPr>
        </p:nvSpPr>
        <p:spPr>
          <a:xfrm>
            <a:off x="247650" y="549275"/>
            <a:ext cx="8534400" cy="533400"/>
          </a:xfrm>
        </p:spPr>
        <p:txBody>
          <a:bodyPr/>
          <a:lstStyle/>
          <a:p>
            <a:pPr>
              <a:buFont typeface="Arial" panose="020B0604020202020204" pitchFamily="34" charset="0"/>
              <a:buNone/>
              <a:defRPr/>
            </a:pPr>
            <a:r>
              <a:rPr lang="en-US" sz="1700" b="1" i="1" smtClean="0">
                <a:solidFill>
                  <a:srgbClr val="00B0F0"/>
                </a:solidFill>
              </a:rPr>
              <a:t>Miami Dade USA </a:t>
            </a:r>
            <a:r>
              <a:rPr lang="en-US" sz="1700" i="1" smtClean="0">
                <a:solidFill>
                  <a:srgbClr val="00B0F0"/>
                </a:solidFill>
              </a:rPr>
              <a:t>goes to DST to test development porting from COBOL</a:t>
            </a:r>
            <a:endParaRPr lang="fr-FR" sz="1700" i="1" smtClean="0">
              <a:solidFill>
                <a:srgbClr val="00B0F0"/>
              </a:solidFill>
            </a:endParaRPr>
          </a:p>
        </p:txBody>
      </p:sp>
      <p:sp>
        <p:nvSpPr>
          <p:cNvPr id="123907" name="Rectangle 3"/>
          <p:cNvSpPr>
            <a:spLocks noChangeArrowheads="1"/>
          </p:cNvSpPr>
          <p:nvPr/>
        </p:nvSpPr>
        <p:spPr bwMode="auto">
          <a:xfrm>
            <a:off x="376238" y="1087438"/>
            <a:ext cx="4610100" cy="553085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Tx/>
              <a:buNone/>
            </a:pPr>
            <a:r>
              <a:rPr lang="en-US" altLang="zh-CN" sz="1200" b="1">
                <a:ea typeface="MS PGothic" panose="020B0600070205080204" pitchFamily="34" charset="-128"/>
              </a:rPr>
              <a:t>Miami Dade </a:t>
            </a:r>
            <a:r>
              <a:rPr lang="en-US" altLang="zh-CN" sz="1200">
                <a:ea typeface="MS PGothic" panose="020B0600070205080204" pitchFamily="34" charset="-128"/>
              </a:rPr>
              <a:t>is a blue customer with all range of IBM servers &amp; software, including PeopleSoft solutions. Much of the development is done with COBOL on mainframe, with developers close to retirement. Opportunity for GBS to penetrate the account for Development and Test projects with following strategy :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Open the door by providing a free 30 day Proof of Concept that enables Miami-Dade to use the DST Cloud,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Have Miami-Dade pay for the continued use of DST environments to develop mainframe apps with Rational tools to mitigate erosion of mainframe COBOL developers skills.</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Final target being to have all future PeopleSoft development projects hosted in the DST Cloud managed services.</a:t>
            </a:r>
          </a:p>
          <a:p>
            <a:pPr eaLnBrk="1" hangingPunct="1">
              <a:spcBef>
                <a:spcPct val="0"/>
              </a:spcBef>
              <a:buClrTx/>
              <a:buFontTx/>
              <a:buNone/>
            </a:pPr>
            <a:endParaRPr lang="en-US" altLang="zh-CN" sz="1200">
              <a:solidFill>
                <a:srgbClr val="7889FB"/>
              </a:solidFill>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Cloud image includes: 6 developer workstations running on Windows 7 connecting to RTC, Rational Application Developer, and </a:t>
            </a:r>
            <a:r>
              <a:rPr lang="en-US" altLang="zh-CN" sz="1200" b="1">
                <a:ea typeface="MS PGothic" panose="020B0600070205080204" pitchFamily="34" charset="-128"/>
              </a:rPr>
              <a:t>HATS (a RAD plug-in that enables mainframe application development within the Rational tools).</a:t>
            </a:r>
            <a:r>
              <a:rPr lang="en-US" altLang="zh-CN" sz="1200">
                <a:ea typeface="MS PGothic" panose="020B0600070205080204" pitchFamily="34" charset="-128"/>
              </a:rPr>
              <a:t> The Miami-Dade requirement was for Miami-Dade to </a:t>
            </a:r>
            <a:r>
              <a:rPr lang="en-US" altLang="zh-CN" sz="1200" b="1">
                <a:ea typeface="MS PGothic" panose="020B0600070205080204" pitchFamily="34" charset="-128"/>
              </a:rPr>
              <a:t>use the DST Cloud workstations and Rational tools to access a Miami-Dade mainframe through a VPN </a:t>
            </a:r>
            <a:r>
              <a:rPr lang="en-US" altLang="zh-CN" sz="1200">
                <a:ea typeface="MS PGothic" panose="020B0600070205080204" pitchFamily="34" charset="-128"/>
              </a:rPr>
              <a:t>for developing mainframe applications, including screens and web services. DST contacted the GBS Rational practice to provide Miami-Dade with a one day HATS work session as part of the free PoC.</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 TCV &amp;2.5M signed, (DST $100K)</a:t>
            </a:r>
            <a:br>
              <a:rPr lang="en-US" altLang="zh-CN" sz="1200">
                <a:solidFill>
                  <a:srgbClr val="000000"/>
                </a:solidFill>
                <a:ea typeface="MS PGothic" panose="020B0600070205080204" pitchFamily="34" charset="-128"/>
              </a:rPr>
            </a:br>
            <a:r>
              <a:rPr lang="en-US" altLang="zh-CN" sz="1200">
                <a:solidFill>
                  <a:srgbClr val="000000"/>
                </a:solidFill>
                <a:ea typeface="MS PGothic" panose="020B0600070205080204" pitchFamily="34" charset="-128"/>
              </a:rPr>
              <a:t>More to come with Application development deals.</a:t>
            </a:r>
          </a:p>
        </p:txBody>
      </p:sp>
      <p:sp>
        <p:nvSpPr>
          <p:cNvPr id="123908" name="Rectangle 5"/>
          <p:cNvSpPr>
            <a:spLocks noChangeArrowheads="1"/>
          </p:cNvSpPr>
          <p:nvPr/>
        </p:nvSpPr>
        <p:spPr bwMode="auto">
          <a:xfrm>
            <a:off x="4999038" y="1087438"/>
            <a:ext cx="3783012" cy="553085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3909" name="Text Box 7"/>
          <p:cNvSpPr txBox="1">
            <a:spLocks noChangeArrowheads="1"/>
          </p:cNvSpPr>
          <p:nvPr/>
        </p:nvSpPr>
        <p:spPr bwMode="auto">
          <a:xfrm>
            <a:off x="4991100" y="1179513"/>
            <a:ext cx="3690938"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Rational tools enabled developers to quickly enhance very old applications using modern best practices and state-of-the-art software, rather than antiquated tools and techniques. </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First of a kind : DST Cloud development platform with Rational tools to access a mainframe through a VPN, to develop Mainframe application. Thank to HATS (a RAD plug-in that enables mainframe application development within the Rational tools).</a:t>
            </a:r>
            <a:r>
              <a:rPr lang="en-US" altLang="zh-CN" sz="1000">
                <a:solidFill>
                  <a:srgbClr val="FFFFFF"/>
                </a:solidFill>
                <a:latin typeface="Verdana" panose="020B0604030504040204" pitchFamily="34" charset="0"/>
                <a:ea typeface="MS PGothic" panose="020B0600070205080204" pitchFamily="34" charset="-128"/>
              </a:rPr>
              <a:t>   </a:t>
            </a: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Miami Dade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Developer productivity was increased exponentially. The new applications and web services were delivered in days rather than weeks.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Morale was increased because developers were able to use the latest sw tools</a:t>
            </a:r>
          </a:p>
        </p:txBody>
      </p:sp>
      <p:sp>
        <p:nvSpPr>
          <p:cNvPr id="123910"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3911" name="Picture 4" descr="http://logo.maxilogo.info/images/logo_airbus/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6163" y="1168400"/>
            <a:ext cx="1225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Slide Number Placeholder 6"/>
          <p:cNvSpPr txBox="1">
            <a:spLocks noGrp="1"/>
          </p:cNvSpPr>
          <p:nvPr/>
        </p:nvSpPr>
        <p:spPr bwMode="auto">
          <a:xfrm>
            <a:off x="-4763" y="6897688"/>
            <a:ext cx="552451"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4AB6B2D4-5893-4C85-ADD6-60B330729AAF}" type="slidenum">
              <a:rPr lang="en-US" altLang="zh-CN" sz="1000">
                <a:solidFill>
                  <a:schemeClr val="hlink"/>
                </a:solidFill>
                <a:ea typeface="MS PGothic" panose="020B0600070205080204" pitchFamily="34" charset="-128"/>
              </a:rPr>
              <a:pPr eaLnBrk="1" hangingPunct="1">
                <a:spcBef>
                  <a:spcPct val="0"/>
                </a:spcBef>
                <a:buClrTx/>
                <a:buFontTx/>
                <a:buNone/>
              </a:pPr>
              <a:t>73</a:t>
            </a:fld>
            <a:endParaRPr lang="en-US" altLang="zh-CN" sz="1000">
              <a:solidFill>
                <a:schemeClr val="hlink"/>
              </a:solidFill>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ChangeArrowheads="1"/>
          </p:cNvSpPr>
          <p:nvPr/>
        </p:nvSpPr>
        <p:spPr bwMode="auto">
          <a:xfrm>
            <a:off x="381000" y="1233488"/>
            <a:ext cx="4419600" cy="5265737"/>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 typeface="Wingdings" panose="05000000000000000000" pitchFamily="2" charset="2"/>
              <a:buNone/>
            </a:pPr>
            <a:r>
              <a:rPr lang="en-US" altLang="zh-CN" sz="1200" b="1">
                <a:ea typeface="MS PGothic" panose="020B0600070205080204" pitchFamily="34" charset="-128"/>
              </a:rPr>
              <a:t>Airtel, </a:t>
            </a:r>
            <a:r>
              <a:rPr lang="en-US" altLang="zh-CN" sz="1200">
                <a:ea typeface="MS PGothic" panose="020B0600070205080204" pitchFamily="34" charset="-128"/>
              </a:rPr>
              <a:t>is one of the top mobile operators in Africa, driven by the vision of providing affordable and innovative mobile services to its clients located in 17 African Countries: Burkina Faso, Chad, Democratic Republic of the Congo, and Republic of the Congo, Gabon, Ghana, Kenya, Malawi, Madagascar, Niger, Nigeria, Rwanda, Seychelles, Sierra Leone, Tanzania, Uganda and Zambia. </a:t>
            </a:r>
          </a:p>
          <a:p>
            <a:pPr eaLnBrk="1" hangingPunct="1">
              <a:spcBef>
                <a:spcPct val="0"/>
              </a:spcBef>
              <a:buClrTx/>
              <a:buFont typeface="Wingdings" panose="05000000000000000000" pitchFamily="2" charset="2"/>
              <a:buNone/>
            </a:pPr>
            <a:r>
              <a:rPr lang="en-US" altLang="zh-CN" sz="1200">
                <a:ea typeface="MS PGothic" panose="020B0600070205080204" pitchFamily="34" charset="-128"/>
              </a:rPr>
              <a:t>After a successful pilot, DST is anticipating business expansion in the rest of the 17 AirTel African Countries. </a:t>
            </a:r>
          </a:p>
          <a:p>
            <a:pPr eaLnBrk="1" hangingPunct="1">
              <a:spcBef>
                <a:spcPct val="0"/>
              </a:spcBef>
              <a:buClrTx/>
              <a:buFont typeface="Wingdings" panose="05000000000000000000" pitchFamily="2" charset="2"/>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ea typeface="MS PGothic" panose="020B0600070205080204" pitchFamily="34" charset="-128"/>
              </a:rPr>
              <a:t>As a pilot start in AirTel Kenya, DST has provided a development &amp; testing environment, which can be accessed externally by AirTel developers, allowing them to utilize the following products, </a:t>
            </a:r>
            <a:r>
              <a:rPr lang="en-US" altLang="zh-CN" sz="1200">
                <a:solidFill>
                  <a:schemeClr val="hlink"/>
                </a:solidFill>
                <a:ea typeface="MS PGothic" panose="020B0600070205080204" pitchFamily="34" charset="-128"/>
              </a:rPr>
              <a:t>, </a:t>
            </a:r>
            <a:r>
              <a:rPr lang="en-US" altLang="zh-CN" sz="1200">
                <a:ea typeface="MS PGothic" panose="020B0600070205080204" pitchFamily="34" charset="-128"/>
              </a:rPr>
              <a:t>including support and consultancy from DST experts:   </a:t>
            </a:r>
            <a:br>
              <a:rPr lang="en-US" altLang="zh-CN" sz="1200">
                <a:ea typeface="MS PGothic" panose="020B0600070205080204" pitchFamily="34" charset="-128"/>
              </a:rPr>
            </a:br>
            <a:r>
              <a:rPr lang="en-US" altLang="zh-CN" sz="1200">
                <a:ea typeface="MS PGothic" panose="020B0600070205080204" pitchFamily="34" charset="-128"/>
              </a:rPr>
              <a:t>- WebSphere Commerce Server,</a:t>
            </a:r>
            <a:br>
              <a:rPr lang="en-US" altLang="zh-CN" sz="1200">
                <a:ea typeface="MS PGothic" panose="020B0600070205080204" pitchFamily="34" charset="-128"/>
              </a:rPr>
            </a:br>
            <a:r>
              <a:rPr lang="en-US" altLang="zh-CN" sz="1200">
                <a:ea typeface="MS PGothic" panose="020B0600070205080204" pitchFamily="34" charset="-128"/>
              </a:rPr>
              <a:t>- WebSphere Portal Server, </a:t>
            </a:r>
            <a:br>
              <a:rPr lang="en-US" altLang="zh-CN" sz="1200">
                <a:ea typeface="MS PGothic" panose="020B0600070205080204" pitchFamily="34" charset="-128"/>
              </a:rPr>
            </a:br>
            <a:r>
              <a:rPr lang="en-US" altLang="zh-CN" sz="1200">
                <a:ea typeface="MS PGothic" panose="020B0600070205080204" pitchFamily="34" charset="-128"/>
              </a:rPr>
              <a:t>- WebSphere Application Server, </a:t>
            </a:r>
            <a:br>
              <a:rPr lang="en-US" altLang="zh-CN" sz="1200">
                <a:ea typeface="MS PGothic" panose="020B0600070205080204" pitchFamily="34" charset="-128"/>
              </a:rPr>
            </a:br>
            <a:r>
              <a:rPr lang="en-US" altLang="zh-CN" sz="1200">
                <a:ea typeface="MS PGothic" panose="020B0600070205080204" pitchFamily="34" charset="-128"/>
              </a:rPr>
              <a:t>- Enterprise Content Manager, </a:t>
            </a:r>
            <a:br>
              <a:rPr lang="en-US" altLang="zh-CN" sz="1200">
                <a:ea typeface="MS PGothic" panose="020B0600070205080204" pitchFamily="34" charset="-128"/>
              </a:rPr>
            </a:br>
            <a:r>
              <a:rPr lang="en-US" altLang="zh-CN" sz="1200">
                <a:ea typeface="MS PGothic" panose="020B0600070205080204" pitchFamily="34" charset="-128"/>
              </a:rPr>
              <a:t>- IBM HTTP Server, DB2 Server, </a:t>
            </a:r>
            <a:br>
              <a:rPr lang="en-US" altLang="zh-CN" sz="1200">
                <a:ea typeface="MS PGothic" panose="020B0600070205080204" pitchFamily="34" charset="-128"/>
              </a:rPr>
            </a:br>
            <a:r>
              <a:rPr lang="en-US" altLang="zh-CN" sz="1200">
                <a:ea typeface="MS PGothic" panose="020B0600070205080204" pitchFamily="34" charset="-128"/>
              </a:rPr>
              <a:t>-Yellow Zone Demo Collab used</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
                <a:srgbClr val="7889FB"/>
              </a:buClr>
              <a:buFontTx/>
              <a:buNone/>
            </a:pPr>
            <a:r>
              <a:rPr lang="en-US" altLang="zh-CN" sz="1200">
                <a:solidFill>
                  <a:srgbClr val="000000"/>
                </a:solidFill>
                <a:ea typeface="MS PGothic" panose="020B0600070205080204" pitchFamily="34" charset="-128"/>
              </a:rPr>
              <a:t>Confidential multi million deal signed,   (</a:t>
            </a:r>
            <a:r>
              <a:rPr lang="en-US" altLang="zh-CN" sz="1200">
                <a:ea typeface="MS PGothic" panose="020B0600070205080204" pitchFamily="34" charset="-128"/>
              </a:rPr>
              <a:t>DST $ 200K )</a:t>
            </a:r>
          </a:p>
        </p:txBody>
      </p:sp>
      <p:sp>
        <p:nvSpPr>
          <p:cNvPr id="125955" name="Rectangle 5"/>
          <p:cNvSpPr>
            <a:spLocks noChangeArrowheads="1"/>
          </p:cNvSpPr>
          <p:nvPr/>
        </p:nvSpPr>
        <p:spPr bwMode="auto">
          <a:xfrm>
            <a:off x="4800600" y="1249363"/>
            <a:ext cx="3822700" cy="5281612"/>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5956" name="Text Box 7"/>
          <p:cNvSpPr txBox="1">
            <a:spLocks noChangeArrowheads="1"/>
          </p:cNvSpPr>
          <p:nvPr/>
        </p:nvSpPr>
        <p:spPr bwMode="auto">
          <a:xfrm>
            <a:off x="4800600" y="1309688"/>
            <a:ext cx="36957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Ongoing support &amp; maintenance for installed Middleware &amp; Applications  </a:t>
            </a:r>
          </a:p>
          <a:p>
            <a:pPr eaLnBrk="1" hangingPunct="1">
              <a:spcBef>
                <a:spcPct val="0"/>
              </a:spcBef>
              <a:buClrTx/>
              <a:buFont typeface="Arial" panose="020B0604020202020204" pitchFamily="34" charset="0"/>
              <a:buChar char="•"/>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IBM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Could provide this environment to the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customer in a very short timeframe thanks to Cloud Technology Automation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Providing this environment was a first of a kind delivered in CEWA</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First DST project in CEWA region  </a:t>
            </a:r>
            <a:b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b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AIRTEL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DST Could provide this environment to the customer in a very short timeframe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Saving a lot of time used to manually setup the environment by utilizing DST's expertise and automation process to achieve that</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AIRTEL users were rapidly able to open remote access to the dev &amp; tests environment on DST Cloud from outside IBM network</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This project was a pilot enabling the customer to have new technology and could possible roll-out to 17 other countries  </a:t>
            </a:r>
          </a:p>
        </p:txBody>
      </p:sp>
      <p:pic>
        <p:nvPicPr>
          <p:cNvPr id="125957" name="Picture 6" descr="airtel-nigeria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00" y="1301750"/>
            <a:ext cx="954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7" descr="airtel-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4386263"/>
            <a:ext cx="744538"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9" name="Rectangle 9"/>
          <p:cNvSpPr>
            <a:spLocks noChangeArrowheads="1"/>
          </p:cNvSpPr>
          <p:nvPr/>
        </p:nvSpPr>
        <p:spPr bwMode="auto">
          <a:xfrm>
            <a:off x="222250" y="534988"/>
            <a:ext cx="7472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2000" b="1" i="1">
                <a:solidFill>
                  <a:srgbClr val="00B0F0"/>
                </a:solidFill>
                <a:ea typeface="MS PGothic" panose="020B0600070205080204" pitchFamily="34" charset="-128"/>
              </a:rPr>
              <a:t>AIRTEL Telco Africa </a:t>
            </a:r>
            <a:r>
              <a:rPr lang="en-US" altLang="zh-CN" sz="2000" i="1">
                <a:solidFill>
                  <a:srgbClr val="00B0F0"/>
                </a:solidFill>
                <a:ea typeface="MS PGothic" panose="020B0600070205080204" pitchFamily="34" charset="-128"/>
              </a:rPr>
              <a:t>use DST Dev &amp; Test platform for a pilot</a:t>
            </a:r>
            <a:r>
              <a:rPr lang="en-US" altLang="zh-CN" sz="2000" b="1" i="1">
                <a:solidFill>
                  <a:srgbClr val="00B0F0"/>
                </a:solidFill>
                <a:ea typeface="MS PGothic" panose="020B0600070205080204" pitchFamily="34" charset="-128"/>
              </a:rPr>
              <a:t> </a:t>
            </a:r>
            <a:endParaRPr lang="en-US" altLang="zh-CN" sz="2000">
              <a:solidFill>
                <a:schemeClr val="hlink"/>
              </a:solidFill>
              <a:ea typeface="MS PGothic" panose="020B0600070205080204" pitchFamily="34" charset="-128"/>
            </a:endParaRPr>
          </a:p>
        </p:txBody>
      </p:sp>
      <p:sp>
        <p:nvSpPr>
          <p:cNvPr id="12596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6EA8FE-F5BB-493A-9161-1C8E0388FC47}" type="slidenum">
              <a:rPr lang="de-DE" altLang="zh-CN"/>
              <a:pPr/>
              <a:t>74</a:t>
            </a:fld>
            <a:endParaRPr lang="de-DE" altLang="zh-CN"/>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69863" y="539750"/>
            <a:ext cx="7483475" cy="615950"/>
          </a:xfrm>
        </p:spPr>
        <p:txBody>
          <a:bodyPr/>
          <a:lstStyle/>
          <a:p>
            <a:r>
              <a:rPr lang="en-US" altLang="zh-CN" sz="2000" b="1" i="1" smtClean="0">
                <a:solidFill>
                  <a:srgbClr val="00B0F0"/>
                </a:solidFill>
                <a:ea typeface="MS PGothic" panose="020B0600070205080204" pitchFamily="34" charset="-128"/>
              </a:rPr>
              <a:t>SAP Migration project: CMA-CGM</a:t>
            </a:r>
            <a:r>
              <a:rPr lang="en-US" altLang="zh-CN" sz="2000" i="1" smtClean="0">
                <a:solidFill>
                  <a:srgbClr val="00B0F0"/>
                </a:solidFill>
                <a:ea typeface="MS PGothic" panose="020B0600070205080204" pitchFamily="34" charset="-128"/>
              </a:rPr>
              <a:t> choose DST Smart Cloud Dev &amp; Test solutions for their SAP Business Blue Print (BBP)</a:t>
            </a:r>
            <a:endParaRPr lang="fr-FR" altLang="zh-CN" sz="2000" i="1" smtClean="0">
              <a:solidFill>
                <a:srgbClr val="00B0F0"/>
              </a:solidFill>
              <a:ea typeface="MS PGothic" panose="020B0600070205080204" pitchFamily="34" charset="-128"/>
            </a:endParaRPr>
          </a:p>
        </p:txBody>
      </p:sp>
      <p:sp>
        <p:nvSpPr>
          <p:cNvPr id="126979" name="Rectangle 3"/>
          <p:cNvSpPr>
            <a:spLocks noChangeArrowheads="1"/>
          </p:cNvSpPr>
          <p:nvPr/>
        </p:nvSpPr>
        <p:spPr bwMode="auto">
          <a:xfrm>
            <a:off x="422275" y="1193800"/>
            <a:ext cx="4618038" cy="5486400"/>
          </a:xfrm>
          <a:prstGeom prst="rect">
            <a:avLst/>
          </a:prstGeom>
          <a:solidFill>
            <a:schemeClr val="accent1">
              <a:alpha val="18823"/>
            </a:schemeClr>
          </a:solidFill>
          <a:ln w="9525">
            <a:solidFill>
              <a:schemeClr val="tx1"/>
            </a:solidFill>
            <a:round/>
            <a:headEnd/>
            <a:tailEnd/>
          </a:ln>
        </p:spPr>
        <p:txBody>
          <a:bodyPr/>
          <a:lstStyle>
            <a:lvl1pPr>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Context:</a:t>
            </a:r>
            <a:r>
              <a:rPr lang="en-US" altLang="zh-CN" sz="1200">
                <a:ea typeface="MS PGothic" panose="020B0600070205080204" pitchFamily="34" charset="-128"/>
              </a:rPr>
              <a:t> </a:t>
            </a:r>
          </a:p>
          <a:p>
            <a:pPr eaLnBrk="1" hangingPunct="1">
              <a:spcBef>
                <a:spcPct val="30000"/>
              </a:spcBef>
              <a:spcAft>
                <a:spcPts val="88"/>
              </a:spcAft>
              <a:buClr>
                <a:srgbClr val="7889FB"/>
              </a:buClr>
              <a:buFontTx/>
              <a:buNone/>
            </a:pPr>
            <a:r>
              <a:rPr lang="en-US" altLang="zh-CN" sz="1200" b="1">
                <a:ea typeface="MS PGothic" panose="020B0600070205080204" pitchFamily="34" charset="-128"/>
              </a:rPr>
              <a:t>CMA CGM</a:t>
            </a:r>
            <a:r>
              <a:rPr lang="en-US" altLang="zh-CN" sz="1200">
                <a:ea typeface="MS PGothic" panose="020B0600070205080204" pitchFamily="34" charset="-128"/>
              </a:rPr>
              <a:t> (SO Large account) is the world’s 3</a:t>
            </a:r>
            <a:r>
              <a:rPr lang="en-US" altLang="zh-CN" sz="1200" baseline="30000">
                <a:ea typeface="MS PGothic" panose="020B0600070205080204" pitchFamily="34" charset="-128"/>
              </a:rPr>
              <a:t>rd</a:t>
            </a:r>
            <a:r>
              <a:rPr lang="en-US" altLang="zh-CN" sz="1200">
                <a:ea typeface="MS PGothic" panose="020B0600070205080204" pitchFamily="34" charset="-128"/>
              </a:rPr>
              <a:t> largest container shipping group. In 2013 CMA took the decision to change its historical  WW shipping management application by SAP as part of a large corporate project that is key for the client and for IBM. CMASYSTeMS company is the IBM-CMA joint venture &amp; SO large account delivering IT computing for CMA CGM needs.  </a:t>
            </a:r>
            <a:br>
              <a:rPr lang="en-US" altLang="zh-CN" sz="1200">
                <a:ea typeface="MS PGothic" panose="020B0600070205080204" pitchFamily="34" charset="-128"/>
              </a:rPr>
            </a:br>
            <a:r>
              <a:rPr lang="en-US" altLang="zh-CN" sz="1200">
                <a:ea typeface="MS PGothic" panose="020B0600070205080204" pitchFamily="34" charset="-128"/>
              </a:rPr>
              <a:t>The SAP migration project is made of 3 phases:</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Business Blue Print (BBP) : </a:t>
            </a:r>
            <a:r>
              <a:rPr lang="en-US" altLang="zh-CN" sz="1200">
                <a:ea typeface="MS PGothic" panose="020B0600070205080204" pitchFamily="34" charset="-128"/>
              </a:rPr>
              <a:t>High Level design prototype to validate blue print (Estimated duration : 8 Months) DST involved.</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Dev&amp;Test</a:t>
            </a:r>
            <a:r>
              <a:rPr lang="en-US" altLang="zh-CN" sz="1200">
                <a:ea typeface="MS PGothic" panose="020B0600070205080204" pitchFamily="34" charset="-128"/>
              </a:rPr>
              <a:t>  = SAP specific development project (multi year development project), DST on the preferred list. </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Go to Production</a:t>
            </a:r>
            <a:r>
              <a:rPr lang="en-US" altLang="zh-CN" sz="1200">
                <a:ea typeface="MS PGothic" panose="020B0600070205080204" pitchFamily="34" charset="-128"/>
              </a:rPr>
              <a:t> </a:t>
            </a:r>
          </a:p>
          <a:p>
            <a:pPr eaLnBrk="1" hangingPunct="1">
              <a:spcBef>
                <a:spcPct val="0"/>
              </a:spcBef>
              <a:buClrTx/>
              <a:buFontTx/>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Solution &amp; Technical elements for Phase1</a:t>
            </a:r>
          </a:p>
          <a:p>
            <a:pPr eaLnBrk="1" hangingPunct="1">
              <a:spcBef>
                <a:spcPct val="30000"/>
              </a:spcBef>
              <a:spcAft>
                <a:spcPts val="88"/>
              </a:spcAft>
              <a:buClr>
                <a:srgbClr val="7889FB"/>
              </a:buClr>
              <a:buFontTx/>
              <a:buNone/>
            </a:pPr>
            <a:r>
              <a:rPr lang="en-US" altLang="zh-CN" sz="1200">
                <a:ea typeface="MS PGothic" panose="020B0600070205080204" pitchFamily="34" charset="-128"/>
              </a:rPr>
              <a:t>14 VMs (AIX ; Windows; SAP; Adobe: DB2; Mssql) provisioned to support BBP SAP landscape made of 18 applications.  </a:t>
            </a:r>
          </a:p>
          <a:p>
            <a:pPr eaLnBrk="1" hangingPunct="1">
              <a:spcBef>
                <a:spcPct val="0"/>
              </a:spcBef>
              <a:buClrTx/>
              <a:buFontTx/>
              <a:buNone/>
            </a:pPr>
            <a:r>
              <a:rPr lang="en-US" altLang="zh-CN" sz="1200">
                <a:ea typeface="MS PGothic" panose="020B0600070205080204" pitchFamily="34" charset="-128"/>
              </a:rPr>
              <a:t>1 Power  &amp; 1x86 servers  for BBP environment (AS &amp; DB),</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42 vCPUs; 166 Gb RAM; 2.7 TB disk)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13 AIX (7.1 &amp; 6.1); 1 Windows SRV; DB2; MSSQL</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SAP SOLMAN + SAPRouter setup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VPN access from DST Montpellier to CMASYSTeMS Marseille.</a:t>
            </a:r>
          </a:p>
          <a:p>
            <a:pPr eaLnBrk="1" hangingPunct="1">
              <a:spcBef>
                <a:spcPct val="0"/>
              </a:spcBef>
              <a:buClrTx/>
              <a:buFontTx/>
              <a:buNone/>
            </a:pPr>
            <a:endParaRPr lang="en-US" altLang="zh-CN" sz="1200" i="1" u="sng">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Large SO account , Corporate multi years project</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TCV $ 28M ( DST $ 1M deal)</a:t>
            </a:r>
          </a:p>
        </p:txBody>
      </p:sp>
      <p:sp>
        <p:nvSpPr>
          <p:cNvPr id="126980" name="Rectangle 5"/>
          <p:cNvSpPr>
            <a:spLocks noChangeArrowheads="1"/>
          </p:cNvSpPr>
          <p:nvPr/>
        </p:nvSpPr>
        <p:spPr bwMode="auto">
          <a:xfrm>
            <a:off x="5048250" y="1193800"/>
            <a:ext cx="3686175"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6981" name="Text Box 7"/>
          <p:cNvSpPr txBox="1">
            <a:spLocks noChangeArrowheads="1"/>
          </p:cNvSpPr>
          <p:nvPr/>
        </p:nvSpPr>
        <p:spPr bwMode="auto">
          <a:xfrm>
            <a:off x="5097463" y="1270000"/>
            <a:ext cx="3636962"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SAP expertise,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DB2 provisioning and support, ssVPN fast creation/setup between site.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live demonstration shown to influence client's choice </a:t>
            </a:r>
            <a:br>
              <a:rPr lang="en-US" altLang="zh-CN" sz="1000">
                <a:solidFill>
                  <a:srgbClr val="FFFFFF"/>
                </a:solidFill>
                <a:latin typeface="Verdana" panose="020B0604030504040204" pitchFamily="34" charset="0"/>
                <a:ea typeface="MS PGothic" panose="020B0600070205080204" pitchFamily="34" charset="-128"/>
              </a:rPr>
            </a:b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respect short term targets was key to sign the deal</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CMASYSTeMS satisfaction after SOLMAN setup was key in DST choice for whole BBP</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deliver BD2 on the cloud was key to influence client's final choice</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Client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provisioning helped to keep target, DST SAP support over passed client expectations and helped closing setup.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choose cloud options on the catalog services like SAP support , DB2.</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and secured Smartcloud Blue print environment to start SAP migration.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Cloud flexibility to adapt to any change</a:t>
            </a:r>
          </a:p>
        </p:txBody>
      </p:sp>
      <p:sp>
        <p:nvSpPr>
          <p:cNvPr id="126982"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6983" name="Picture 4" descr="http://logo.maxilogo.info/images/logo_airbus/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163" y="1331913"/>
            <a:ext cx="8874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2" descr="A leader and visionary container shipping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825" y="1312863"/>
            <a:ext cx="23066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838" y="4892675"/>
            <a:ext cx="7032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19075" y="577850"/>
            <a:ext cx="7613650" cy="522288"/>
          </a:xfrm>
        </p:spPr>
        <p:txBody>
          <a:bodyPr/>
          <a:lstStyle/>
          <a:p>
            <a:r>
              <a:rPr lang="en-US" altLang="zh-CN" sz="1700" b="1" i="1" smtClean="0">
                <a:solidFill>
                  <a:srgbClr val="00B0F0"/>
                </a:solidFill>
              </a:rPr>
              <a:t>Cardinal Health Signature Savings Program </a:t>
            </a:r>
            <a:r>
              <a:rPr lang="en-US" altLang="zh-CN" sz="1700" i="1" smtClean="0">
                <a:solidFill>
                  <a:srgbClr val="00B0F0"/>
                </a:solidFill>
              </a:rPr>
              <a:t>choose DST Smart Cloud Dev Test solutions for New Delivery Operating Model of Applications  Development.  </a:t>
            </a:r>
            <a:endParaRPr lang="fr-FR" altLang="zh-CN" sz="1700" i="1" smtClean="0">
              <a:solidFill>
                <a:srgbClr val="00B0F0"/>
              </a:solidFill>
            </a:endParaRPr>
          </a:p>
        </p:txBody>
      </p:sp>
      <p:sp>
        <p:nvSpPr>
          <p:cNvPr id="129027" name="Rectangle 3"/>
          <p:cNvSpPr>
            <a:spLocks noChangeArrowheads="1"/>
          </p:cNvSpPr>
          <p:nvPr/>
        </p:nvSpPr>
        <p:spPr bwMode="auto">
          <a:xfrm>
            <a:off x="531813" y="1401763"/>
            <a:ext cx="4238625" cy="5281612"/>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p>
          <a:p>
            <a:pPr eaLnBrk="1" hangingPunct="1">
              <a:spcBef>
                <a:spcPct val="30000"/>
              </a:spcBef>
              <a:spcAft>
                <a:spcPts val="88"/>
              </a:spcAft>
              <a:buClr>
                <a:srgbClr val="7889FB"/>
              </a:buClr>
              <a:buFontTx/>
              <a:buNone/>
            </a:pPr>
            <a:r>
              <a:rPr lang="en-US" altLang="zh-CN" sz="1200">
                <a:ea typeface="MS PGothic" panose="020B0600070205080204" pitchFamily="34" charset="-128"/>
              </a:rPr>
              <a:t>Signature Savings Program (SSP) is an initiative within the Cardinal Health Medical Segment to shift customer product assortment mix to higher margin and lower cost products. Due to recent loss of its biggest customer, and increasing commoditization of Medical products, SSP is a strategic priority for Cardinal Health Medical. The IBM solution will deliver the following high-level capabilities, Pricing scenario analysis, Proposal generation and output, Workflow-based approvals</a:t>
            </a:r>
          </a:p>
          <a:p>
            <a:pPr eaLnBrk="1" hangingPunct="1">
              <a:spcBef>
                <a:spcPct val="30000"/>
              </a:spcBef>
              <a:spcAft>
                <a:spcPts val="88"/>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capabilities has been delivered through a Demand Signal Repository (DSR) solution, consisting of several key components:  POSmart Foundations V 7.0 software from Relational Solutions,  IBM PureData Appliance;  IBM Cognos TM1, IBM Cast Iron Appliance and Custom HTML User Interface</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b="1">
                <a:ea typeface="MS PGothic" panose="020B0600070205080204" pitchFamily="34" charset="-128"/>
              </a:rPr>
              <a:t>TCV</a:t>
            </a:r>
            <a:r>
              <a:rPr lang="en-US" altLang="zh-CN" sz="1200">
                <a:ea typeface="MS PGothic" panose="020B0600070205080204" pitchFamily="34" charset="-128"/>
              </a:rPr>
              <a:t>:  $ 8.7M (DST $2.3M)</a:t>
            </a:r>
          </a:p>
          <a:p>
            <a:pPr lvl="1" eaLnBrk="1" hangingPunct="1">
              <a:spcBef>
                <a:spcPct val="30000"/>
              </a:spcBef>
              <a:spcAft>
                <a:spcPct val="20000"/>
              </a:spcAft>
              <a:buClrTx/>
              <a:buFont typeface="Arial" panose="020B0604020202020204" pitchFamily="34" charset="0"/>
              <a:buNone/>
            </a:pPr>
            <a:endParaRPr lang="en-US" altLang="zh-CN" sz="1200">
              <a:ea typeface="MS PGothic" panose="020B0600070205080204" pitchFamily="34" charset="-128"/>
            </a:endParaRPr>
          </a:p>
          <a:p>
            <a:pPr lvl="1" eaLnBrk="1" hangingPunct="1">
              <a:spcBef>
                <a:spcPct val="30000"/>
              </a:spcBef>
              <a:spcAft>
                <a:spcPct val="20000"/>
              </a:spcAft>
              <a:buClrTx/>
              <a:buFont typeface="Arial" panose="020B0604020202020204" pitchFamily="34" charset="0"/>
              <a:buChar char="•"/>
            </a:pPr>
            <a:endParaRPr lang="en-US" altLang="zh-CN" sz="1200">
              <a:ea typeface="MS PGothic" panose="020B0600070205080204" pitchFamily="34" charset="-128"/>
            </a:endParaRPr>
          </a:p>
        </p:txBody>
      </p:sp>
      <p:sp>
        <p:nvSpPr>
          <p:cNvPr id="129028" name="Rectangle 5"/>
          <p:cNvSpPr>
            <a:spLocks noChangeArrowheads="1"/>
          </p:cNvSpPr>
          <p:nvPr/>
        </p:nvSpPr>
        <p:spPr bwMode="auto">
          <a:xfrm>
            <a:off x="4762500" y="1414463"/>
            <a:ext cx="3790950" cy="52546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9029" name="Text Box 7"/>
          <p:cNvSpPr txBox="1">
            <a:spLocks noChangeArrowheads="1"/>
          </p:cNvSpPr>
          <p:nvPr/>
        </p:nvSpPr>
        <p:spPr bwMode="auto">
          <a:xfrm>
            <a:off x="4927600" y="2620963"/>
            <a:ext cx="32639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Product and User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data warehouse performance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System consolidation</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revenue growth= $30M</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Gross profit  Improvement = $6M</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cycle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Improvement in proposal completion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Reduce/eliminate manual intervention</a:t>
            </a:r>
            <a:endParaRPr lang="en-US" altLang="zh-CN" sz="1000">
              <a:solidFill>
                <a:schemeClr val="bg1"/>
              </a:solidFill>
              <a:latin typeface="Verdana" panose="020B0604030504040204" pitchFamily="34" charset="0"/>
              <a:ea typeface="MS PGothic" panose="020B0600070205080204" pitchFamily="34" charset="-128"/>
              <a:cs typeface="Times New Roman" panose="02020603050405020304" pitchFamily="18" charset="0"/>
            </a:endParaRPr>
          </a:p>
        </p:txBody>
      </p:sp>
      <p:pic>
        <p:nvPicPr>
          <p:cNvPr id="129030" name="Picture 1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11888" y="1535113"/>
            <a:ext cx="19669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8EF9BD-C965-4C46-9F7C-E5318CC534A0}" type="slidenum">
              <a:rPr lang="de-DE" altLang="zh-CN"/>
              <a:pPr/>
              <a:t>76</a:t>
            </a:fld>
            <a:endParaRPr lang="de-DE" altLang="zh-CN"/>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190500" y="554038"/>
            <a:ext cx="8901113" cy="4762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defRPr/>
            </a:pPr>
            <a:r>
              <a:rPr lang="en-US" altLang="zh-CN" sz="2000" kern="1200" dirty="0"/>
              <a:t>GCG Cloud : Route to Market (where money will be spent)</a:t>
            </a:r>
          </a:p>
        </p:txBody>
      </p:sp>
      <p:sp>
        <p:nvSpPr>
          <p:cNvPr id="17411" name="TextBox 84"/>
          <p:cNvSpPr txBox="1">
            <a:spLocks noChangeArrowheads="1"/>
          </p:cNvSpPr>
          <p:nvPr/>
        </p:nvSpPr>
        <p:spPr bwMode="auto">
          <a:xfrm>
            <a:off x="254000" y="6326188"/>
            <a:ext cx="52149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000000"/>
                </a:solidFill>
                <a:ea typeface="宋体" panose="02010600030101010101" pitchFamily="2" charset="-122"/>
              </a:rPr>
              <a:t>Source: GMV for GCG view, Cross Brand Cloud 2H13, 19 September, 2013 (Plan Rate)</a:t>
            </a:r>
            <a:endParaRPr lang="zh-CN" altLang="en-US" sz="1000">
              <a:solidFill>
                <a:srgbClr val="000000"/>
              </a:solidFill>
              <a:ea typeface="宋体" panose="02010600030101010101" pitchFamily="2" charset="-122"/>
            </a:endParaRPr>
          </a:p>
        </p:txBody>
      </p:sp>
      <p:pic>
        <p:nvPicPr>
          <p:cNvPr id="17412" name="Picture 88" descr="Not Ok Mark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2888" y="-2605246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630238" y="1952625"/>
            <a:ext cx="909637" cy="411797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14" name="Picture 3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4700588"/>
            <a:ext cx="531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415" name="Picture 14" descr="hp-logo.png"/>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35025" y="3965575"/>
            <a:ext cx="5429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6" descr="microsoft-logo.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550" y="3232150"/>
            <a:ext cx="736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7" descr="20101227114947983.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2013" y="2732088"/>
            <a:ext cx="4476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8" descr="zte_logo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513" y="5443538"/>
            <a:ext cx="5667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2400300" y="1952625"/>
            <a:ext cx="908050" cy="29511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0" name="Picture 69" descr="logo_sjhl.jpg"/>
          <p:cNvPicPr>
            <a:picLocks noChangeAspect="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460625" y="3668713"/>
            <a:ext cx="8143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66" descr="china_telecom.png"/>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3188" y="2474913"/>
            <a:ext cx="4222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67" descr="Logo_of_China_Unicom.gif"/>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2863" y="2041525"/>
            <a:ext cx="5715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4238625" y="1952625"/>
            <a:ext cx="911225" cy="137318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30" name="Rounded Rectangle 29"/>
          <p:cNvSpPr/>
          <p:nvPr/>
        </p:nvSpPr>
        <p:spPr>
          <a:xfrm>
            <a:off x="4214813" y="4354513"/>
            <a:ext cx="909637" cy="171608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5" name="Picture 30" descr="2627934_081058059_2.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322763" y="4705350"/>
            <a:ext cx="6969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31" descr="01300000278470122580847120756.jpg"/>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276725" y="5602288"/>
            <a:ext cx="808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p:nvPr/>
        </p:nvCxnSpPr>
        <p:spPr>
          <a:xfrm>
            <a:off x="1606550" y="3530600"/>
            <a:ext cx="627697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06550" y="5110163"/>
            <a:ext cx="624522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7429" name="Picture 39" descr="Alibaba Cloud Computing.jpg"/>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2713" y="3125788"/>
            <a:ext cx="387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ounded Rectangle 40"/>
          <p:cNvSpPr/>
          <p:nvPr/>
        </p:nvSpPr>
        <p:spPr>
          <a:xfrm>
            <a:off x="6738938" y="1908175"/>
            <a:ext cx="909637" cy="4049713"/>
          </a:xfrm>
          <a:prstGeom prst="roundRect">
            <a:avLst/>
          </a:prstGeom>
          <a:noFill/>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42" name="Right Arrow 41"/>
          <p:cNvSpPr/>
          <p:nvPr/>
        </p:nvSpPr>
        <p:spPr>
          <a:xfrm>
            <a:off x="1607325" y="3260606"/>
            <a:ext cx="727572" cy="549143"/>
          </a:xfrm>
          <a:prstGeom prst="rightArrow">
            <a:avLst>
              <a:gd name="adj1" fmla="val 66856"/>
              <a:gd name="adj2" fmla="val 47191"/>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3" name="Right Arrow 42"/>
          <p:cNvSpPr/>
          <p:nvPr/>
        </p:nvSpPr>
        <p:spPr>
          <a:xfrm>
            <a:off x="3426254" y="2294702"/>
            <a:ext cx="727572" cy="549143"/>
          </a:xfrm>
          <a:prstGeom prst="rightArrow">
            <a:avLst>
              <a:gd name="adj1" fmla="val 66856"/>
              <a:gd name="adj2" fmla="val 47191"/>
            </a:avLst>
          </a:prstGeom>
          <a:solidFill>
            <a:schemeClr val="bg2">
              <a:lumMod val="50000"/>
            </a:schemeClr>
          </a:solidFill>
          <a:ln>
            <a:solidFill>
              <a:schemeClr val="bg2">
                <a:lumMod val="50000"/>
              </a:schemeClr>
            </a:solidFill>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4" name="Right Arrow 43"/>
          <p:cNvSpPr/>
          <p:nvPr/>
        </p:nvSpPr>
        <p:spPr>
          <a:xfrm>
            <a:off x="5771959" y="2388850"/>
            <a:ext cx="727572" cy="549143"/>
          </a:xfrm>
          <a:prstGeom prst="rightArrow">
            <a:avLst>
              <a:gd name="adj1" fmla="val 66856"/>
              <a:gd name="adj2" fmla="val 47191"/>
            </a:avLst>
          </a:prstGeom>
          <a:solidFill>
            <a:schemeClr val="bg1"/>
          </a:solidFill>
          <a:ln>
            <a:prstDash val="dash"/>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5" name="TextBox 4"/>
          <p:cNvSpPr txBox="1"/>
          <p:nvPr/>
        </p:nvSpPr>
        <p:spPr>
          <a:xfrm>
            <a:off x="568325" y="1585913"/>
            <a:ext cx="977900"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Enabler</a:t>
            </a:r>
            <a:endParaRPr lang="zh-CN" altLang="en-US" sz="1200" b="1" smtClean="0">
              <a:solidFill>
                <a:srgbClr val="000000"/>
              </a:solidFill>
              <a:ea typeface="宋体" panose="02010600030101010101" pitchFamily="2" charset="-122"/>
            </a:endParaRPr>
          </a:p>
        </p:txBody>
      </p:sp>
      <p:sp>
        <p:nvSpPr>
          <p:cNvPr id="48" name="TextBox 47"/>
          <p:cNvSpPr txBox="1"/>
          <p:nvPr/>
        </p:nvSpPr>
        <p:spPr>
          <a:xfrm>
            <a:off x="2276475" y="1571625"/>
            <a:ext cx="1160463" cy="2524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1200" b="1" dirty="0" err="1">
                <a:solidFill>
                  <a:srgbClr val="000000"/>
                </a:solidFill>
              </a:rPr>
              <a:t>IaaS</a:t>
            </a:r>
            <a:r>
              <a:rPr lang="en-US" altLang="zh-CN" sz="1200" b="1" dirty="0">
                <a:solidFill>
                  <a:srgbClr val="000000"/>
                </a:solidFill>
              </a:rPr>
              <a:t> Provider</a:t>
            </a:r>
          </a:p>
        </p:txBody>
      </p:sp>
      <p:sp>
        <p:nvSpPr>
          <p:cNvPr id="51" name="TextBox 50"/>
          <p:cNvSpPr txBox="1"/>
          <p:nvPr/>
        </p:nvSpPr>
        <p:spPr>
          <a:xfrm>
            <a:off x="4202113" y="1584325"/>
            <a:ext cx="960437" cy="2524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SaaS Provider</a:t>
            </a:r>
            <a:endParaRPr lang="zh-CN" altLang="en-US" sz="1200" b="1" smtClean="0">
              <a:solidFill>
                <a:srgbClr val="000000"/>
              </a:solidFill>
              <a:ea typeface="宋体" panose="02010600030101010101" pitchFamily="2" charset="-122"/>
            </a:endParaRPr>
          </a:p>
        </p:txBody>
      </p:sp>
      <p:sp>
        <p:nvSpPr>
          <p:cNvPr id="54" name="TextBox 53"/>
          <p:cNvSpPr txBox="1"/>
          <p:nvPr/>
        </p:nvSpPr>
        <p:spPr>
          <a:xfrm>
            <a:off x="2843213" y="5827713"/>
            <a:ext cx="1192212" cy="42068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Solution Provider</a:t>
            </a:r>
          </a:p>
          <a:p>
            <a:pPr>
              <a:defRPr/>
            </a:pPr>
            <a:r>
              <a:rPr lang="en-US" altLang="zh-CN" sz="1200" b="1" smtClean="0">
                <a:solidFill>
                  <a:srgbClr val="000000"/>
                </a:solidFill>
                <a:ea typeface="宋体" panose="02010600030101010101" pitchFamily="2" charset="-122"/>
              </a:rPr>
              <a:t>System Integrator</a:t>
            </a:r>
            <a:endParaRPr lang="zh-CN" altLang="en-US" sz="1200" b="1" smtClean="0">
              <a:solidFill>
                <a:srgbClr val="000000"/>
              </a:solidFill>
              <a:ea typeface="宋体" panose="02010600030101010101" pitchFamily="2" charset="-122"/>
            </a:endParaRPr>
          </a:p>
        </p:txBody>
      </p:sp>
      <p:sp>
        <p:nvSpPr>
          <p:cNvPr id="57" name="TextBox 56"/>
          <p:cNvSpPr txBox="1"/>
          <p:nvPr/>
        </p:nvSpPr>
        <p:spPr>
          <a:xfrm>
            <a:off x="6792913" y="1547813"/>
            <a:ext cx="801687"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User</a:t>
            </a:r>
            <a:endParaRPr lang="zh-CN" altLang="en-US" sz="1200" b="1" smtClean="0">
              <a:solidFill>
                <a:srgbClr val="000000"/>
              </a:solidFill>
              <a:ea typeface="宋体" panose="02010600030101010101" pitchFamily="2" charset="-122"/>
            </a:endParaRPr>
          </a:p>
        </p:txBody>
      </p:sp>
      <p:sp>
        <p:nvSpPr>
          <p:cNvPr id="63" name="TextBox 62"/>
          <p:cNvSpPr txBox="1"/>
          <p:nvPr/>
        </p:nvSpPr>
        <p:spPr>
          <a:xfrm>
            <a:off x="7839188" y="2113746"/>
            <a:ext cx="338554" cy="1062150"/>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Public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4" name="TextBox 63"/>
          <p:cNvSpPr txBox="1"/>
          <p:nvPr/>
        </p:nvSpPr>
        <p:spPr>
          <a:xfrm>
            <a:off x="7870301" y="5077099"/>
            <a:ext cx="338554" cy="1139094"/>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5" name="TextBox 64"/>
          <p:cNvSpPr txBox="1"/>
          <p:nvPr/>
        </p:nvSpPr>
        <p:spPr>
          <a:xfrm>
            <a:off x="7848105" y="3451192"/>
            <a:ext cx="492443" cy="1538242"/>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Virtual/Outsource </a:t>
            </a:r>
          </a:p>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17448" name="TextBox 66"/>
          <p:cNvSpPr txBox="1">
            <a:spLocks noChangeArrowheads="1"/>
          </p:cNvSpPr>
          <p:nvPr/>
        </p:nvSpPr>
        <p:spPr bwMode="auto">
          <a:xfrm>
            <a:off x="6640513" y="4189413"/>
            <a:ext cx="12398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49" name="TextBox 67"/>
          <p:cNvSpPr txBox="1">
            <a:spLocks noChangeArrowheads="1"/>
          </p:cNvSpPr>
          <p:nvPr/>
        </p:nvSpPr>
        <p:spPr bwMode="auto">
          <a:xfrm>
            <a:off x="6908800" y="2552700"/>
            <a:ext cx="574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SME</a:t>
            </a:r>
            <a:endParaRPr lang="zh-CN" altLang="en-US" sz="1400" b="1">
              <a:solidFill>
                <a:srgbClr val="000000"/>
              </a:solidFill>
              <a:ea typeface="宋体" panose="02010600030101010101" pitchFamily="2" charset="-122"/>
            </a:endParaRPr>
          </a:p>
        </p:txBody>
      </p:sp>
      <p:sp>
        <p:nvSpPr>
          <p:cNvPr id="17450" name="TextBox 68"/>
          <p:cNvSpPr txBox="1">
            <a:spLocks noChangeArrowheads="1"/>
          </p:cNvSpPr>
          <p:nvPr/>
        </p:nvSpPr>
        <p:spPr bwMode="auto">
          <a:xfrm>
            <a:off x="6700838" y="3895725"/>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1" name="TextBox 73"/>
          <p:cNvSpPr txBox="1">
            <a:spLocks noChangeArrowheads="1"/>
          </p:cNvSpPr>
          <p:nvPr/>
        </p:nvSpPr>
        <p:spPr bwMode="auto">
          <a:xfrm>
            <a:off x="3527425" y="2825750"/>
            <a:ext cx="6858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r>
              <a:rPr lang="en-US" altLang="zh-CN" sz="1200" b="1">
                <a:solidFill>
                  <a:srgbClr val="FF0000"/>
                </a:solidFill>
                <a:ea typeface="宋体" panose="02010600030101010101" pitchFamily="2" charset="-122"/>
              </a:rPr>
              <a:t>(Public)</a:t>
            </a:r>
            <a:endParaRPr lang="zh-CN" altLang="en-US" sz="1200" b="1">
              <a:solidFill>
                <a:srgbClr val="FF0000"/>
              </a:solidFill>
              <a:ea typeface="宋体" panose="02010600030101010101" pitchFamily="2" charset="-122"/>
            </a:endParaRPr>
          </a:p>
        </p:txBody>
      </p:sp>
      <p:sp>
        <p:nvSpPr>
          <p:cNvPr id="77" name="Right Arrow 76"/>
          <p:cNvSpPr/>
          <p:nvPr/>
        </p:nvSpPr>
        <p:spPr>
          <a:xfrm>
            <a:off x="5743402" y="5507625"/>
            <a:ext cx="727572" cy="549144"/>
          </a:xfrm>
          <a:prstGeom prst="rightArrow">
            <a:avLst>
              <a:gd name="adj1" fmla="val 66856"/>
              <a:gd name="adj2" fmla="val 47191"/>
            </a:avLst>
          </a:prstGeom>
          <a:solidFill>
            <a:srgbClr val="58003B"/>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17455" name="TextBox 75"/>
          <p:cNvSpPr txBox="1">
            <a:spLocks noChangeArrowheads="1"/>
          </p:cNvSpPr>
          <p:nvPr/>
        </p:nvSpPr>
        <p:spPr bwMode="auto">
          <a:xfrm>
            <a:off x="6619875" y="5499100"/>
            <a:ext cx="1238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56" name="TextBox 78"/>
          <p:cNvSpPr txBox="1">
            <a:spLocks noChangeArrowheads="1"/>
          </p:cNvSpPr>
          <p:nvPr/>
        </p:nvSpPr>
        <p:spPr bwMode="auto">
          <a:xfrm>
            <a:off x="6680200" y="5205413"/>
            <a:ext cx="1071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7" name="TextBox 79"/>
          <p:cNvSpPr txBox="1">
            <a:spLocks noChangeArrowheads="1"/>
          </p:cNvSpPr>
          <p:nvPr/>
        </p:nvSpPr>
        <p:spPr bwMode="auto">
          <a:xfrm>
            <a:off x="1566863" y="3789363"/>
            <a:ext cx="80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600" b="1">
                <a:solidFill>
                  <a:srgbClr val="FF0000"/>
                </a:solidFill>
                <a:ea typeface="宋体" panose="02010600030101010101" pitchFamily="2" charset="-122"/>
              </a:rPr>
              <a:t>$ 1.2B </a:t>
            </a:r>
            <a:r>
              <a:rPr lang="en-US" altLang="zh-CN" b="1">
                <a:solidFill>
                  <a:srgbClr val="FF0000"/>
                </a:solidFill>
                <a:ea typeface="宋体" panose="02010600030101010101" pitchFamily="2" charset="-122"/>
              </a:rPr>
              <a:t>(CSP)</a:t>
            </a:r>
            <a:endParaRPr lang="zh-CN" altLang="en-US" b="1">
              <a:solidFill>
                <a:srgbClr val="FF0000"/>
              </a:solidFill>
              <a:ea typeface="宋体" panose="02010600030101010101" pitchFamily="2" charset="-122"/>
            </a:endParaRPr>
          </a:p>
        </p:txBody>
      </p:sp>
      <p:sp>
        <p:nvSpPr>
          <p:cNvPr id="17458" name="TextBox 92"/>
          <p:cNvSpPr txBox="1">
            <a:spLocks noChangeArrowheads="1"/>
          </p:cNvSpPr>
          <p:nvPr/>
        </p:nvSpPr>
        <p:spPr bwMode="auto">
          <a:xfrm flipH="1">
            <a:off x="5624513" y="3941763"/>
            <a:ext cx="93662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$ 0.7B</a:t>
            </a:r>
          </a:p>
          <a:p>
            <a:r>
              <a:rPr lang="en-US" altLang="zh-CN" sz="1200" b="1">
                <a:solidFill>
                  <a:srgbClr val="FF0000"/>
                </a:solidFill>
                <a:ea typeface="宋体" panose="02010600030101010101" pitchFamily="2" charset="-122"/>
              </a:rPr>
              <a:t>(Hosted Private)</a:t>
            </a:r>
            <a:endParaRPr lang="zh-CN" altLang="en-US" sz="1200" b="1">
              <a:solidFill>
                <a:srgbClr val="FF0000"/>
              </a:solidFill>
              <a:ea typeface="宋体" panose="02010600030101010101" pitchFamily="2" charset="-122"/>
            </a:endParaRPr>
          </a:p>
        </p:txBody>
      </p:sp>
      <p:sp>
        <p:nvSpPr>
          <p:cNvPr id="17459" name="TextBox 93"/>
          <p:cNvSpPr txBox="1">
            <a:spLocks noChangeArrowheads="1"/>
          </p:cNvSpPr>
          <p:nvPr/>
        </p:nvSpPr>
        <p:spPr bwMode="auto">
          <a:xfrm flipH="1">
            <a:off x="5586413" y="4889500"/>
            <a:ext cx="1017587"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$ 0.3B </a:t>
            </a:r>
          </a:p>
          <a:p>
            <a:r>
              <a:rPr lang="en-US" altLang="zh-CN" sz="1200" b="1">
                <a:solidFill>
                  <a:srgbClr val="FF0000"/>
                </a:solidFill>
                <a:ea typeface="宋体" panose="02010600030101010101" pitchFamily="2" charset="-122"/>
              </a:rPr>
              <a:t>(Managed Private)</a:t>
            </a:r>
            <a:endParaRPr lang="zh-CN" altLang="en-US" sz="1200" b="1">
              <a:solidFill>
                <a:srgbClr val="FF0000"/>
              </a:solidFill>
              <a:ea typeface="宋体" panose="02010600030101010101" pitchFamily="2" charset="-122"/>
            </a:endParaRPr>
          </a:p>
        </p:txBody>
      </p:sp>
      <p:pic>
        <p:nvPicPr>
          <p:cNvPr id="17460"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06663" y="4564063"/>
            <a:ext cx="7159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1" name="Picture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9113" y="2354263"/>
            <a:ext cx="7556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2"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18000" y="2038350"/>
            <a:ext cx="752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3"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6888" y="5387975"/>
            <a:ext cx="70008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4" name="Picture 3" descr="C:\Users\IBM_ADMIN\AppData\Roaming\Tencent\Users\2670224114\QQ\WinTemp\RichOle\@KS(K@LPC{{%@{SI3@SSNC6.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10063" y="5068888"/>
            <a:ext cx="7366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ight Arrow 74"/>
          <p:cNvSpPr/>
          <p:nvPr/>
        </p:nvSpPr>
        <p:spPr>
          <a:xfrm>
            <a:off x="3426257" y="3370222"/>
            <a:ext cx="2546502" cy="549144"/>
          </a:xfrm>
          <a:prstGeom prst="rightArrow">
            <a:avLst>
              <a:gd name="adj1" fmla="val 66856"/>
              <a:gd name="adj2" fmla="val 47191"/>
            </a:avLst>
          </a:prstGeom>
          <a:solidFill>
            <a:srgbClr val="C0000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68" name="Picture 3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4213" y="4418013"/>
            <a:ext cx="3889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469" name="Group 46"/>
          <p:cNvGrpSpPr>
            <a:grpSpLocks/>
          </p:cNvGrpSpPr>
          <p:nvPr/>
        </p:nvGrpSpPr>
        <p:grpSpPr bwMode="auto">
          <a:xfrm>
            <a:off x="2643188" y="4046538"/>
            <a:ext cx="530225" cy="358775"/>
            <a:chOff x="4433" y="1312"/>
            <a:chExt cx="1180" cy="323"/>
          </a:xfrm>
        </p:grpSpPr>
        <p:pic>
          <p:nvPicPr>
            <p:cNvPr id="17482" name="Picture 41" descr="Smart_Cloud_wordmark_black-0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3" name="Picture 40" descr="ent ent+blu"/>
            <p:cNvPicPr>
              <a:picLocks noChangeAspect="1" noChangeArrowheads="1"/>
            </p:cNvPicPr>
            <p:nvPr/>
          </p:nvPicPr>
          <p:blipFill>
            <a:blip r:embed="rId21"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70" name="图片 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684213" y="2262188"/>
            <a:ext cx="820737"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85950" y="1146175"/>
            <a:ext cx="4225925" cy="30797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a:spcAft>
                <a:spcPts val="600"/>
              </a:spcAft>
              <a:buClr>
                <a:srgbClr val="000000"/>
              </a:buClr>
              <a:defRPr/>
            </a:pPr>
            <a:r>
              <a:rPr lang="en-US" altLang="zh-CN" sz="1600" dirty="0">
                <a:solidFill>
                  <a:srgbClr val="FF0000"/>
                </a:solidFill>
                <a:latin typeface="Arial"/>
                <a:ea typeface="宋体" pitchFamily="2" charset="-122"/>
              </a:rPr>
              <a:t>Private Cloud ~ 2B;     Public Cloud ~ 3B</a:t>
            </a:r>
          </a:p>
        </p:txBody>
      </p:sp>
      <p:sp>
        <p:nvSpPr>
          <p:cNvPr id="17472" name="TextBox 2"/>
          <p:cNvSpPr txBox="1">
            <a:spLocks noChangeArrowheads="1"/>
          </p:cNvSpPr>
          <p:nvPr/>
        </p:nvSpPr>
        <p:spPr bwMode="auto">
          <a:xfrm>
            <a:off x="3314700" y="1925638"/>
            <a:ext cx="8826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ISP license</a:t>
            </a:r>
            <a:endParaRPr lang="zh-CN" altLang="en-US" sz="1000">
              <a:solidFill>
                <a:srgbClr val="000000"/>
              </a:solidFill>
              <a:ea typeface="宋体" panose="02010600030101010101" pitchFamily="2" charset="-122"/>
            </a:endParaRPr>
          </a:p>
        </p:txBody>
      </p:sp>
      <p:sp>
        <p:nvSpPr>
          <p:cNvPr id="17473" name="TextBox 65"/>
          <p:cNvSpPr txBox="1">
            <a:spLocks noChangeArrowheads="1"/>
          </p:cNvSpPr>
          <p:nvPr/>
        </p:nvSpPr>
        <p:spPr bwMode="auto">
          <a:xfrm>
            <a:off x="5637213" y="2035175"/>
            <a:ext cx="9223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VATS license</a:t>
            </a:r>
            <a:endParaRPr lang="zh-CN" altLang="en-US" sz="1000">
              <a:solidFill>
                <a:srgbClr val="000000"/>
              </a:solidFill>
              <a:ea typeface="宋体" panose="02010600030101010101" pitchFamily="2" charset="-122"/>
            </a:endParaRPr>
          </a:p>
        </p:txBody>
      </p:sp>
      <p:sp>
        <p:nvSpPr>
          <p:cNvPr id="17474" name="TextBox 5"/>
          <p:cNvSpPr txBox="1">
            <a:spLocks noChangeArrowheads="1"/>
          </p:cNvSpPr>
          <p:nvPr/>
        </p:nvSpPr>
        <p:spPr bwMode="auto">
          <a:xfrm>
            <a:off x="5510213" y="6419850"/>
            <a:ext cx="135572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100">
                <a:solidFill>
                  <a:srgbClr val="000000"/>
                </a:solidFill>
                <a:ea typeface="宋体" panose="02010600030101010101" pitchFamily="2" charset="-122"/>
              </a:rPr>
              <a:t>The bulk of GCG Cloud business</a:t>
            </a:r>
            <a:endParaRPr lang="zh-CN" altLang="en-US" sz="1100">
              <a:solidFill>
                <a:srgbClr val="000000"/>
              </a:solidFill>
              <a:ea typeface="宋体" panose="02010600030101010101" pitchFamily="2" charset="-122"/>
            </a:endParaRPr>
          </a:p>
        </p:txBody>
      </p:sp>
      <p:sp>
        <p:nvSpPr>
          <p:cNvPr id="7" name="椭圆 6"/>
          <p:cNvSpPr/>
          <p:nvPr/>
        </p:nvSpPr>
        <p:spPr>
          <a:xfrm>
            <a:off x="5200650" y="5654675"/>
            <a:ext cx="1793875" cy="981075"/>
          </a:xfrm>
          <a:prstGeom prst="ellipse">
            <a:avLst/>
          </a:prstGeom>
          <a:noFill/>
          <a:ln w="19050">
            <a:solidFill>
              <a:srgbClr val="0000FF"/>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b="1" smtClean="0">
              <a:solidFill>
                <a:srgbClr val="000000"/>
              </a:solidFill>
              <a:ea typeface="宋体" panose="02010600030101010101" pitchFamily="2" charset="-122"/>
              <a:cs typeface="Times New Roman" panose="02020603050405020304" pitchFamily="18" charset="0"/>
            </a:endParaRPr>
          </a:p>
        </p:txBody>
      </p:sp>
      <p:pic>
        <p:nvPicPr>
          <p:cNvPr id="17476" name="Picture 4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9925" y="2690813"/>
            <a:ext cx="5445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7477" name="TextBox 94"/>
          <p:cNvSpPr txBox="1">
            <a:spLocks noChangeArrowheads="1"/>
          </p:cNvSpPr>
          <p:nvPr/>
        </p:nvSpPr>
        <p:spPr bwMode="auto">
          <a:xfrm>
            <a:off x="5597525" y="5945188"/>
            <a:ext cx="15795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p>
          <a:p>
            <a:r>
              <a:rPr lang="en-US" altLang="zh-CN" sz="1200" b="1">
                <a:solidFill>
                  <a:srgbClr val="FF0000"/>
                </a:solidFill>
                <a:ea typeface="宋体" panose="02010600030101010101" pitchFamily="2" charset="-122"/>
              </a:rPr>
              <a:t>(Enterprise)</a:t>
            </a:r>
            <a:endParaRPr lang="zh-CN" altLang="en-US" sz="1200" b="1">
              <a:solidFill>
                <a:srgbClr val="FF0000"/>
              </a:solidFill>
              <a:ea typeface="宋体" panose="02010600030101010101" pitchFamily="2" charset="-122"/>
            </a:endParaRPr>
          </a:p>
        </p:txBody>
      </p:sp>
      <p:sp>
        <p:nvSpPr>
          <p:cNvPr id="83" name="Right Arrow 82"/>
          <p:cNvSpPr/>
          <p:nvPr/>
        </p:nvSpPr>
        <p:spPr>
          <a:xfrm>
            <a:off x="5718842" y="4392018"/>
            <a:ext cx="727572" cy="549143"/>
          </a:xfrm>
          <a:prstGeom prst="rightArrow">
            <a:avLst>
              <a:gd name="adj1" fmla="val 66856"/>
              <a:gd name="adj2" fmla="val 47191"/>
            </a:avLst>
          </a:prstGeom>
          <a:solidFill>
            <a:schemeClr val="tx1">
              <a:lumMod val="95000"/>
              <a:lumOff val="5000"/>
            </a:schemeClr>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81"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4363" y="3013075"/>
            <a:ext cx="6413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988" y="522288"/>
            <a:ext cx="8686800" cy="452437"/>
          </a:xfrm>
        </p:spPr>
        <p:txBody>
          <a:bodyPr/>
          <a:lstStyle/>
          <a:p>
            <a:pPr eaLnBrk="1" hangingPunct="1"/>
            <a:r>
              <a:rPr lang="en-US" altLang="zh-CN" sz="2400" smtClean="0">
                <a:latin typeface="Calibri" panose="020F0502020204030204" pitchFamily="34" charset="0"/>
                <a:ea typeface="宋体" panose="02010600030101010101" pitchFamily="2" charset="-122"/>
              </a:rPr>
              <a:t>GCG Cloud Strategy</a:t>
            </a:r>
            <a:endParaRPr lang="zh-CN" altLang="en-US" sz="2400" smtClean="0">
              <a:latin typeface="Calibri" panose="020F0502020204030204" pitchFamily="34" charset="0"/>
              <a:ea typeface="宋体" panose="02010600030101010101" pitchFamily="2" charset="-122"/>
            </a:endParaRPr>
          </a:p>
        </p:txBody>
      </p:sp>
      <p:sp>
        <p:nvSpPr>
          <p:cNvPr id="19459" name="Rectangle 4"/>
          <p:cNvSpPr>
            <a:spLocks noChangeArrowheads="1"/>
          </p:cNvSpPr>
          <p:nvPr/>
        </p:nvSpPr>
        <p:spPr bwMode="auto">
          <a:xfrm>
            <a:off x="619125" y="931863"/>
            <a:ext cx="3205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AutoNum type="arabicPeriod"/>
            </a:pPr>
            <a:r>
              <a:rPr lang="en-US" altLang="en-US" sz="1400" b="1">
                <a:solidFill>
                  <a:srgbClr val="000000"/>
                </a:solidFill>
              </a:rPr>
              <a:t>Build a base;    </a:t>
            </a:r>
          </a:p>
          <a:p>
            <a:pPr>
              <a:buFontTx/>
              <a:buAutoNum type="arabicPeriod"/>
            </a:pPr>
            <a:r>
              <a:rPr lang="en-US" altLang="en-US" sz="1400" b="1">
                <a:solidFill>
                  <a:srgbClr val="000000"/>
                </a:solidFill>
              </a:rPr>
              <a:t>Embed IBM-inside Cloud infra;    </a:t>
            </a:r>
            <a:endParaRPr lang="en-US" altLang="zh-CN" sz="1400">
              <a:solidFill>
                <a:srgbClr val="000000"/>
              </a:solidFill>
              <a:ea typeface="宋体" panose="02010600030101010101" pitchFamily="2" charset="-122"/>
            </a:endParaRPr>
          </a:p>
        </p:txBody>
      </p:sp>
      <p:grpSp>
        <p:nvGrpSpPr>
          <p:cNvPr id="19460" name="Group 4"/>
          <p:cNvGrpSpPr>
            <a:grpSpLocks/>
          </p:cNvGrpSpPr>
          <p:nvPr/>
        </p:nvGrpSpPr>
        <p:grpSpPr bwMode="auto">
          <a:xfrm>
            <a:off x="153988" y="1695450"/>
            <a:ext cx="8383587" cy="5051425"/>
            <a:chOff x="153988" y="1119188"/>
            <a:chExt cx="8801100" cy="5627687"/>
          </a:xfrm>
        </p:grpSpPr>
        <p:sp>
          <p:nvSpPr>
            <p:cNvPr id="168008" name="Text Box 72"/>
            <p:cNvSpPr txBox="1">
              <a:spLocks noChangeArrowheads="1"/>
            </p:cNvSpPr>
            <p:nvPr/>
          </p:nvSpPr>
          <p:spPr bwMode="auto">
            <a:xfrm>
              <a:off x="5506977" y="5710475"/>
              <a:ext cx="1001602"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a:solidFill>
                    <a:srgbClr val="FF6600"/>
                  </a:solidFill>
                  <a:latin typeface="Arial" charset="0"/>
                </a:rPr>
                <a:t>Build and Scale Cloud Infra</a:t>
              </a:r>
            </a:p>
          </p:txBody>
        </p:sp>
        <p:sp>
          <p:nvSpPr>
            <p:cNvPr id="168007" name="Text Box 71"/>
            <p:cNvSpPr txBox="1">
              <a:spLocks noChangeArrowheads="1"/>
            </p:cNvSpPr>
            <p:nvPr/>
          </p:nvSpPr>
          <p:spPr bwMode="auto">
            <a:xfrm>
              <a:off x="2695491" y="4734208"/>
              <a:ext cx="1933209"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IBM HW and SW inside the Cloud Infra of MSPs, CSPs &amp; Enterprises</a:t>
              </a:r>
            </a:p>
          </p:txBody>
        </p:sp>
        <p:sp>
          <p:nvSpPr>
            <p:cNvPr id="167994" name="Text Box 58"/>
            <p:cNvSpPr txBox="1">
              <a:spLocks noChangeArrowheads="1"/>
            </p:cNvSpPr>
            <p:nvPr/>
          </p:nvSpPr>
          <p:spPr bwMode="auto">
            <a:xfrm>
              <a:off x="1593895" y="2160894"/>
              <a:ext cx="5502979" cy="456299"/>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Re-oriented the Long Term Signing Tiger Team to develop Cloud-based multi-year opportunities engagement (example </a:t>
              </a:r>
              <a:r>
                <a:rPr lang="en-US" altLang="zh-CN" sz="1000" b="1" dirty="0" err="1">
                  <a:solidFill>
                    <a:srgbClr val="FF6600"/>
                  </a:solidFill>
                  <a:latin typeface="Arial" charset="0"/>
                </a:rPr>
                <a:t>SuNing</a:t>
              </a:r>
              <a:r>
                <a:rPr lang="en-US" altLang="zh-CN" sz="1000" b="1" dirty="0">
                  <a:solidFill>
                    <a:srgbClr val="FF6600"/>
                  </a:solidFill>
                  <a:latin typeface="Arial" charset="0"/>
                </a:rPr>
                <a:t>)</a:t>
              </a:r>
            </a:p>
          </p:txBody>
        </p:sp>
        <p:grpSp>
          <p:nvGrpSpPr>
            <p:cNvPr id="19465" name="Group 59"/>
            <p:cNvGrpSpPr>
              <a:grpSpLocks/>
            </p:cNvGrpSpPr>
            <p:nvPr/>
          </p:nvGrpSpPr>
          <p:grpSpPr bwMode="auto">
            <a:xfrm>
              <a:off x="1350963" y="3898900"/>
              <a:ext cx="309562" cy="309563"/>
              <a:chOff x="5450" y="2203"/>
              <a:chExt cx="195" cy="195"/>
            </a:xfrm>
          </p:grpSpPr>
          <p:sp>
            <p:nvSpPr>
              <p:cNvPr id="19523" name="Oval 60"/>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3" name="Text Box 61"/>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3</a:t>
                </a:r>
              </a:p>
            </p:txBody>
          </p:sp>
        </p:grpSp>
        <p:sp>
          <p:nvSpPr>
            <p:cNvPr id="2" name="Text Box 58"/>
            <p:cNvSpPr txBox="1">
              <a:spLocks noChangeArrowheads="1"/>
            </p:cNvSpPr>
            <p:nvPr/>
          </p:nvSpPr>
          <p:spPr bwMode="auto">
            <a:xfrm>
              <a:off x="1568896" y="3917114"/>
              <a:ext cx="4816357" cy="458068"/>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SWG &amp; GBS to provide industry-specific SaaS landing in China and build an ecosystem of ISVs and SIs to sell with &amp; through</a:t>
              </a:r>
            </a:p>
          </p:txBody>
        </p:sp>
        <p:sp>
          <p:nvSpPr>
            <p:cNvPr id="167939" name="Text Box 3"/>
            <p:cNvSpPr txBox="1">
              <a:spLocks noChangeArrowheads="1"/>
            </p:cNvSpPr>
            <p:nvPr/>
          </p:nvSpPr>
          <p:spPr bwMode="auto">
            <a:xfrm>
              <a:off x="3255455" y="4306206"/>
              <a:ext cx="1339914" cy="30950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Private Cloud</a:t>
              </a:r>
            </a:p>
          </p:txBody>
        </p:sp>
        <p:sp>
          <p:nvSpPr>
            <p:cNvPr id="167940" name="Text Box 4"/>
            <p:cNvSpPr txBox="1">
              <a:spLocks noChangeArrowheads="1"/>
            </p:cNvSpPr>
            <p:nvPr/>
          </p:nvSpPr>
          <p:spPr bwMode="auto">
            <a:xfrm>
              <a:off x="6420252" y="4318587"/>
              <a:ext cx="1276585" cy="30773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Public Cloud</a:t>
              </a:r>
            </a:p>
          </p:txBody>
        </p:sp>
        <p:grpSp>
          <p:nvGrpSpPr>
            <p:cNvPr id="6" name="Group 74"/>
            <p:cNvGrpSpPr>
              <a:grpSpLocks/>
            </p:cNvGrpSpPr>
            <p:nvPr/>
          </p:nvGrpSpPr>
          <p:grpSpPr bwMode="auto">
            <a:xfrm>
              <a:off x="1116013" y="5687742"/>
              <a:ext cx="1301750" cy="693738"/>
              <a:chOff x="703" y="3612"/>
              <a:chExt cx="820" cy="437"/>
            </a:xfrm>
            <a:gradFill>
              <a:gsLst>
                <a:gs pos="0">
                  <a:schemeClr val="accent1">
                    <a:lumMod val="60000"/>
                    <a:lumOff val="40000"/>
                  </a:schemeClr>
                </a:gs>
                <a:gs pos="100000">
                  <a:schemeClr val="accent1">
                    <a:lumMod val="75000"/>
                  </a:schemeClr>
                </a:gs>
              </a:gsLst>
              <a:lin ang="5400000" scaled="0"/>
            </a:gradFill>
          </p:grpSpPr>
          <p:sp>
            <p:nvSpPr>
              <p:cNvPr id="33865" name="AutoShape 5"/>
              <p:cNvSpPr>
                <a:spLocks noChangeArrowheads="1"/>
              </p:cNvSpPr>
              <p:nvPr/>
            </p:nvSpPr>
            <p:spPr bwMode="auto">
              <a:xfrm>
                <a:off x="703" y="3612"/>
                <a:ext cx="820" cy="437"/>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defRPr/>
                </a:pPr>
                <a:endParaRPr lang="en-US" altLang="en-US" sz="2000" smtClean="0">
                  <a:solidFill>
                    <a:srgbClr val="7889FB"/>
                  </a:solidFill>
                  <a:ea typeface="MS PGothic" pitchFamily="34" charset="-128"/>
                </a:endParaRPr>
              </a:p>
            </p:txBody>
          </p:sp>
          <p:sp>
            <p:nvSpPr>
              <p:cNvPr id="167942" name="Text Box 6"/>
              <p:cNvSpPr txBox="1">
                <a:spLocks noChangeArrowheads="1"/>
              </p:cNvSpPr>
              <p:nvPr/>
            </p:nvSpPr>
            <p:spPr bwMode="auto">
              <a:xfrm>
                <a:off x="800" y="3799"/>
                <a:ext cx="610" cy="21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Infrastructure as a Service</a:t>
                </a:r>
              </a:p>
            </p:txBody>
          </p:sp>
        </p:grpSp>
        <p:grpSp>
          <p:nvGrpSpPr>
            <p:cNvPr id="7" name="Group 8"/>
            <p:cNvGrpSpPr>
              <a:grpSpLocks/>
            </p:cNvGrpSpPr>
            <p:nvPr/>
          </p:nvGrpSpPr>
          <p:grpSpPr bwMode="auto">
            <a:xfrm>
              <a:off x="1116016" y="4727305"/>
              <a:ext cx="1301751" cy="693737"/>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9" name="AutoShape 9"/>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46" name="Text Box 10"/>
              <p:cNvSpPr txBox="1">
                <a:spLocks noChangeArrowheads="1"/>
              </p:cNvSpPr>
              <p:nvPr/>
            </p:nvSpPr>
            <p:spPr bwMode="auto">
              <a:xfrm>
                <a:off x="649" y="3625"/>
                <a:ext cx="728" cy="286"/>
              </a:xfrm>
              <a:prstGeom prst="rect">
                <a:avLst/>
              </a:prstGeom>
              <a:grpFill/>
              <a:ln>
                <a:noFill/>
              </a:ln>
              <a:effectLst/>
              <a:extLst/>
            </p:spPr>
            <p:txBody>
              <a:bodyPr lIns="0" tIns="0" rIns="0" bIns="0">
                <a:spAutoFit/>
              </a:bodyPr>
              <a:lstStyle/>
              <a:p>
                <a:pPr>
                  <a:defRPr/>
                </a:pPr>
                <a:r>
                  <a:rPr lang="en-US" altLang="zh-CN" sz="1200" b="1" dirty="0">
                    <a:solidFill>
                      <a:srgbClr val="FFFFFF"/>
                    </a:solidFill>
                    <a:latin typeface="Arial" charset="0"/>
                    <a:cs typeface="Tahoma" pitchFamily="34" charset="0"/>
                  </a:rPr>
                  <a:t>Platform</a:t>
                </a:r>
                <a:br>
                  <a:rPr lang="en-US" altLang="zh-CN" sz="1200" b="1" dirty="0">
                    <a:solidFill>
                      <a:srgbClr val="FFFFFF"/>
                    </a:solidFill>
                    <a:latin typeface="Arial" charset="0"/>
                    <a:cs typeface="Tahoma" pitchFamily="34" charset="0"/>
                  </a:rPr>
                </a:br>
                <a:r>
                  <a:rPr lang="en-US" altLang="zh-CN" sz="1200" b="1" dirty="0">
                    <a:solidFill>
                      <a:srgbClr val="FFFFFF"/>
                    </a:solidFill>
                    <a:latin typeface="Arial" charset="0"/>
                    <a:cs typeface="Tahoma" pitchFamily="34" charset="0"/>
                  </a:rPr>
                  <a:t>as a Service</a:t>
                </a:r>
              </a:p>
            </p:txBody>
          </p:sp>
        </p:grpSp>
        <p:sp>
          <p:nvSpPr>
            <p:cNvPr id="4" name="AutoShape 12"/>
            <p:cNvSpPr>
              <a:spLocks noChangeArrowheads="1"/>
            </p:cNvSpPr>
            <p:nvPr/>
          </p:nvSpPr>
          <p:spPr bwMode="auto">
            <a:xfrm>
              <a:off x="2628828" y="4587414"/>
              <a:ext cx="2776488" cy="1855261"/>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sp>
          <p:nvSpPr>
            <p:cNvPr id="19472" name="AutoShape 13"/>
            <p:cNvSpPr>
              <a:spLocks noChangeArrowheads="1"/>
            </p:cNvSpPr>
            <p:nvPr/>
          </p:nvSpPr>
          <p:spPr bwMode="auto">
            <a:xfrm>
              <a:off x="1023938" y="5592763"/>
              <a:ext cx="7916862" cy="8858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9473" name="AutoShape 14"/>
            <p:cNvSpPr>
              <a:spLocks noChangeArrowheads="1"/>
            </p:cNvSpPr>
            <p:nvPr/>
          </p:nvSpPr>
          <p:spPr bwMode="auto">
            <a:xfrm>
              <a:off x="1035050" y="4646613"/>
              <a:ext cx="7916863" cy="8604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3" name="AutoShape 15"/>
            <p:cNvSpPr>
              <a:spLocks noChangeArrowheads="1"/>
            </p:cNvSpPr>
            <p:nvPr/>
          </p:nvSpPr>
          <p:spPr bwMode="auto">
            <a:xfrm>
              <a:off x="2880479" y="5630889"/>
              <a:ext cx="2284852" cy="820631"/>
            </a:xfrm>
            <a:prstGeom prst="roundRect">
              <a:avLst>
                <a:gd name="adj" fmla="val 8968"/>
              </a:avLst>
            </a:prstGeom>
            <a:solidFill>
              <a:schemeClr val="bg1">
                <a:lumMod val="85000"/>
              </a:schemeClr>
            </a:solidFill>
            <a:ln w="9525" algn="ctr">
              <a:solidFill>
                <a:schemeClr val="accent1"/>
              </a:solidFill>
              <a:round/>
              <a:headEnd/>
              <a:tailEnd/>
            </a:ln>
            <a:effectLst/>
          </p:spPr>
          <p:txBody>
            <a:bodyPr wrap="none" anchor="ctr"/>
            <a:lstStyle/>
            <a:p>
              <a:pPr>
                <a:defRPr/>
              </a:pPr>
              <a:endParaRPr lang="en-US" altLang="en-US" sz="2000">
                <a:solidFill>
                  <a:srgbClr val="7889FB"/>
                </a:solidFill>
                <a:ea typeface="MS PGothic" pitchFamily="34" charset="-128"/>
              </a:endParaRPr>
            </a:p>
          </p:txBody>
        </p:sp>
        <p:sp>
          <p:nvSpPr>
            <p:cNvPr id="167952" name="Text Box 16"/>
            <p:cNvSpPr txBox="1">
              <a:spLocks noChangeArrowheads="1"/>
            </p:cNvSpPr>
            <p:nvPr/>
          </p:nvSpPr>
          <p:spPr bwMode="auto">
            <a:xfrm>
              <a:off x="2948808" y="5758228"/>
              <a:ext cx="2146529" cy="343109"/>
            </a:xfrm>
            <a:prstGeom prst="rect">
              <a:avLst/>
            </a:prstGeom>
            <a:noFill/>
            <a:ln>
              <a:noFill/>
            </a:ln>
            <a:effectLst>
              <a:prstShdw prst="shdw17" dist="17961" dir="2700000">
                <a:schemeClr val="accent1">
                  <a:gamma/>
                  <a:shade val="60000"/>
                  <a:invGamma/>
                  <a:alpha val="50000"/>
                </a:schemeClr>
              </a:prstShdw>
            </a:effectLst>
            <a:extLst/>
          </p:spPr>
          <p:txBody>
            <a:bodyPr lIns="0" tIns="0" rIns="0" bIns="0">
              <a:spAutoFit/>
            </a:bodyPr>
            <a:lstStyle/>
            <a:p>
              <a:pPr>
                <a:defRPr/>
              </a:pPr>
              <a:r>
                <a:rPr lang="en-US" altLang="zh-CN" sz="1000" b="1">
                  <a:solidFill>
                    <a:srgbClr val="00506B"/>
                  </a:solidFill>
                  <a:latin typeface="Arial" charset="0"/>
                </a:rPr>
                <a:t>Bulk of ~300M in 2013 GCG Cloud and Mgd. Services Revenue</a:t>
              </a:r>
            </a:p>
          </p:txBody>
        </p:sp>
        <p:sp>
          <p:nvSpPr>
            <p:cNvPr id="17" name="AutoShape 20"/>
            <p:cNvSpPr>
              <a:spLocks noChangeArrowheads="1"/>
            </p:cNvSpPr>
            <p:nvPr/>
          </p:nvSpPr>
          <p:spPr bwMode="auto">
            <a:xfrm>
              <a:off x="5541974" y="4578571"/>
              <a:ext cx="3164797" cy="1864105"/>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grpSp>
          <p:nvGrpSpPr>
            <p:cNvPr id="8" name="Group 22"/>
            <p:cNvGrpSpPr>
              <a:grpSpLocks/>
            </p:cNvGrpSpPr>
            <p:nvPr/>
          </p:nvGrpSpPr>
          <p:grpSpPr bwMode="auto">
            <a:xfrm>
              <a:off x="1143000" y="3166792"/>
              <a:ext cx="1301750" cy="693738"/>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6" name="AutoShape 23"/>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60" name="Text Box 24"/>
              <p:cNvSpPr txBox="1">
                <a:spLocks noChangeArrowheads="1"/>
              </p:cNvSpPr>
              <p:nvPr/>
            </p:nvSpPr>
            <p:spPr bwMode="auto">
              <a:xfrm>
                <a:off x="649" y="3626"/>
                <a:ext cx="728" cy="26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Software</a:t>
                </a:r>
                <a:br>
                  <a:rPr lang="en-US" altLang="zh-CN" sz="1100" b="1" dirty="0">
                    <a:solidFill>
                      <a:srgbClr val="FFFFFF"/>
                    </a:solidFill>
                    <a:latin typeface="Arial" charset="0"/>
                    <a:cs typeface="Tahoma" pitchFamily="34" charset="0"/>
                  </a:rPr>
                </a:br>
                <a:r>
                  <a:rPr lang="en-US" altLang="zh-CN" sz="1100" b="1" dirty="0">
                    <a:solidFill>
                      <a:srgbClr val="FFFFFF"/>
                    </a:solidFill>
                    <a:latin typeface="Arial" charset="0"/>
                    <a:cs typeface="Tahoma" pitchFamily="34" charset="0"/>
                  </a:rPr>
                  <a:t>as a Service</a:t>
                </a:r>
              </a:p>
            </p:txBody>
          </p:sp>
        </p:grpSp>
        <p:sp>
          <p:nvSpPr>
            <p:cNvPr id="19478" name="AutoShape 26"/>
            <p:cNvSpPr>
              <a:spLocks noChangeArrowheads="1"/>
            </p:cNvSpPr>
            <p:nvPr/>
          </p:nvSpPr>
          <p:spPr bwMode="auto">
            <a:xfrm>
              <a:off x="1044575" y="2708275"/>
              <a:ext cx="7910513" cy="1611313"/>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9" name="Group 35"/>
            <p:cNvGrpSpPr>
              <a:grpSpLocks/>
            </p:cNvGrpSpPr>
            <p:nvPr/>
          </p:nvGrpSpPr>
          <p:grpSpPr bwMode="auto">
            <a:xfrm>
              <a:off x="1155700" y="1180022"/>
              <a:ext cx="1301750" cy="930489"/>
              <a:chOff x="180" y="1145"/>
              <a:chExt cx="820" cy="745"/>
            </a:xfrm>
            <a:gradFill>
              <a:gsLst>
                <a:gs pos="0">
                  <a:schemeClr val="accent1">
                    <a:lumMod val="60000"/>
                    <a:lumOff val="40000"/>
                  </a:schemeClr>
                </a:gs>
                <a:gs pos="100000">
                  <a:schemeClr val="accent1">
                    <a:lumMod val="75000"/>
                  </a:schemeClr>
                </a:gs>
              </a:gsLst>
              <a:lin ang="5400000" scaled="0"/>
            </a:gradFill>
          </p:grpSpPr>
          <p:sp>
            <p:nvSpPr>
              <p:cNvPr id="14400" name="AutoShape 36"/>
              <p:cNvSpPr>
                <a:spLocks noChangeArrowheads="1"/>
              </p:cNvSpPr>
              <p:nvPr/>
            </p:nvSpPr>
            <p:spPr bwMode="auto">
              <a:xfrm>
                <a:off x="180" y="1145"/>
                <a:ext cx="820" cy="745"/>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3" name="Text Box 37"/>
              <p:cNvSpPr txBox="1">
                <a:spLocks noChangeArrowheads="1"/>
              </p:cNvSpPr>
              <p:nvPr/>
            </p:nvSpPr>
            <p:spPr bwMode="auto">
              <a:xfrm>
                <a:off x="232" y="1458"/>
                <a:ext cx="706" cy="407"/>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Business Process as a Service</a:t>
                </a:r>
              </a:p>
            </p:txBody>
          </p:sp>
        </p:grpSp>
        <p:sp>
          <p:nvSpPr>
            <p:cNvPr id="19480" name="AutoShape 39"/>
            <p:cNvSpPr>
              <a:spLocks noChangeArrowheads="1"/>
            </p:cNvSpPr>
            <p:nvPr/>
          </p:nvSpPr>
          <p:spPr bwMode="auto">
            <a:xfrm>
              <a:off x="1044575" y="1119188"/>
              <a:ext cx="7862888" cy="15081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10" name="Group 40"/>
            <p:cNvGrpSpPr>
              <a:grpSpLocks/>
            </p:cNvGrpSpPr>
            <p:nvPr/>
          </p:nvGrpSpPr>
          <p:grpSpPr bwMode="auto">
            <a:xfrm>
              <a:off x="7300783" y="1587630"/>
              <a:ext cx="1415386" cy="539068"/>
              <a:chOff x="1846" y="980"/>
              <a:chExt cx="908" cy="367"/>
            </a:xfrm>
            <a:solidFill>
              <a:schemeClr val="accent1"/>
            </a:solidFill>
          </p:grpSpPr>
          <p:sp>
            <p:nvSpPr>
              <p:cNvPr id="14397" name="Rectangle 41"/>
              <p:cNvSpPr>
                <a:spLocks noChangeArrowheads="1"/>
              </p:cNvSpPr>
              <p:nvPr/>
            </p:nvSpPr>
            <p:spPr bwMode="auto">
              <a:xfrm>
                <a:off x="1846" y="980"/>
                <a:ext cx="86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8" name="Text Box 42"/>
              <p:cNvSpPr txBox="1">
                <a:spLocks noChangeArrowheads="1"/>
              </p:cNvSpPr>
              <p:nvPr/>
            </p:nvSpPr>
            <p:spPr bwMode="auto">
              <a:xfrm>
                <a:off x="2187" y="1024"/>
                <a:ext cx="567"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Social</a:t>
                </a:r>
              </a:p>
              <a:p>
                <a:pPr>
                  <a:defRPr/>
                </a:pPr>
                <a:r>
                  <a:rPr lang="en-US" altLang="zh-CN" sz="1200" dirty="0">
                    <a:solidFill>
                      <a:srgbClr val="FFFFFF"/>
                    </a:solidFill>
                    <a:latin typeface="Arial" charset="0"/>
                  </a:rPr>
                  <a:t>Business</a:t>
                </a:r>
              </a:p>
            </p:txBody>
          </p:sp>
          <p:pic>
            <p:nvPicPr>
              <p:cNvPr id="14399" name="Picture 43"/>
              <p:cNvPicPr>
                <a:picLocks noChangeArrowheads="1"/>
              </p:cNvPicPr>
              <p:nvPr/>
            </p:nvPicPr>
            <p:blipFill>
              <a:blip r:embed="rId3" cstate="print">
                <a:extLst/>
              </a:blip>
              <a:srcRect/>
              <a:stretch>
                <a:fillRect/>
              </a:stretch>
            </p:blipFill>
            <p:spPr bwMode="auto">
              <a:xfrm>
                <a:off x="1851" y="987"/>
                <a:ext cx="345" cy="345"/>
              </a:xfrm>
              <a:prstGeom prst="rect">
                <a:avLst/>
              </a:prstGeom>
              <a:grpFill/>
              <a:ln>
                <a:noFill/>
              </a:ln>
              <a:extLst/>
            </p:spPr>
          </p:pic>
        </p:grpSp>
        <p:grpSp>
          <p:nvGrpSpPr>
            <p:cNvPr id="11" name="Group 44"/>
            <p:cNvGrpSpPr>
              <a:grpSpLocks/>
            </p:cNvGrpSpPr>
            <p:nvPr/>
          </p:nvGrpSpPr>
          <p:grpSpPr bwMode="auto">
            <a:xfrm>
              <a:off x="4211401" y="1585706"/>
              <a:ext cx="1205551" cy="539511"/>
              <a:chOff x="3076" y="973"/>
              <a:chExt cx="848" cy="367"/>
            </a:xfrm>
            <a:solidFill>
              <a:schemeClr val="accent1"/>
            </a:solidFill>
          </p:grpSpPr>
          <p:sp>
            <p:nvSpPr>
              <p:cNvPr id="14394" name="Rectangle 45"/>
              <p:cNvSpPr>
                <a:spLocks noChangeArrowheads="1"/>
              </p:cNvSpPr>
              <p:nvPr/>
            </p:nvSpPr>
            <p:spPr bwMode="auto">
              <a:xfrm>
                <a:off x="3076" y="973"/>
                <a:ext cx="848"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2" name="Text Box 46"/>
              <p:cNvSpPr txBox="1">
                <a:spLocks noChangeArrowheads="1"/>
              </p:cNvSpPr>
              <p:nvPr/>
            </p:nvSpPr>
            <p:spPr bwMode="auto">
              <a:xfrm>
                <a:off x="3397" y="1017"/>
                <a:ext cx="514"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Cities</a:t>
                </a:r>
              </a:p>
            </p:txBody>
          </p:sp>
          <p:pic>
            <p:nvPicPr>
              <p:cNvPr id="14396" name="Picture 47"/>
              <p:cNvPicPr>
                <a:picLocks noChangeArrowheads="1"/>
              </p:cNvPicPr>
              <p:nvPr/>
            </p:nvPicPr>
            <p:blipFill>
              <a:blip r:embed="rId4" cstate="print">
                <a:extLst/>
              </a:blip>
              <a:srcRect/>
              <a:stretch>
                <a:fillRect/>
              </a:stretch>
            </p:blipFill>
            <p:spPr bwMode="auto">
              <a:xfrm>
                <a:off x="3079" y="987"/>
                <a:ext cx="345" cy="345"/>
              </a:xfrm>
              <a:prstGeom prst="rect">
                <a:avLst/>
              </a:prstGeom>
              <a:grpFill/>
              <a:ln>
                <a:noFill/>
              </a:ln>
              <a:extLst/>
            </p:spPr>
          </p:pic>
        </p:grpSp>
        <p:grpSp>
          <p:nvGrpSpPr>
            <p:cNvPr id="12" name="Group 48"/>
            <p:cNvGrpSpPr>
              <a:grpSpLocks/>
            </p:cNvGrpSpPr>
            <p:nvPr/>
          </p:nvGrpSpPr>
          <p:grpSpPr bwMode="auto">
            <a:xfrm>
              <a:off x="2674809" y="1587630"/>
              <a:ext cx="1332150" cy="539068"/>
              <a:chOff x="2526" y="1052"/>
              <a:chExt cx="873" cy="367"/>
            </a:xfrm>
            <a:solidFill>
              <a:schemeClr val="accent1"/>
            </a:solidFill>
          </p:grpSpPr>
          <p:sp>
            <p:nvSpPr>
              <p:cNvPr id="14391" name="Rectangle 49"/>
              <p:cNvSpPr>
                <a:spLocks noChangeArrowheads="1"/>
              </p:cNvSpPr>
              <p:nvPr/>
            </p:nvSpPr>
            <p:spPr bwMode="auto">
              <a:xfrm>
                <a:off x="2526" y="1052"/>
                <a:ext cx="860"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6" name="Text Box 50"/>
              <p:cNvSpPr txBox="1">
                <a:spLocks noChangeArrowheads="1"/>
              </p:cNvSpPr>
              <p:nvPr/>
            </p:nvSpPr>
            <p:spPr bwMode="auto">
              <a:xfrm>
                <a:off x="2837" y="1096"/>
                <a:ext cx="562"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Analytics</a:t>
                </a:r>
              </a:p>
            </p:txBody>
          </p:sp>
          <p:pic>
            <p:nvPicPr>
              <p:cNvPr id="14393" name="Picture 51"/>
              <p:cNvPicPr>
                <a:picLocks noChangeArrowheads="1"/>
              </p:cNvPicPr>
              <p:nvPr/>
            </p:nvPicPr>
            <p:blipFill>
              <a:blip r:embed="rId5" cstate="print">
                <a:extLst/>
              </a:blip>
              <a:srcRect/>
              <a:stretch>
                <a:fillRect/>
              </a:stretch>
            </p:blipFill>
            <p:spPr bwMode="auto">
              <a:xfrm>
                <a:off x="2534" y="1053"/>
                <a:ext cx="345" cy="345"/>
              </a:xfrm>
              <a:prstGeom prst="rect">
                <a:avLst/>
              </a:prstGeom>
              <a:grpFill/>
              <a:ln>
                <a:noFill/>
              </a:ln>
              <a:extLst/>
            </p:spPr>
          </p:pic>
        </p:grpSp>
        <p:grpSp>
          <p:nvGrpSpPr>
            <p:cNvPr id="14" name="Group 52"/>
            <p:cNvGrpSpPr>
              <a:grpSpLocks/>
            </p:cNvGrpSpPr>
            <p:nvPr/>
          </p:nvGrpSpPr>
          <p:grpSpPr bwMode="auto">
            <a:xfrm>
              <a:off x="5658428" y="1587630"/>
              <a:ext cx="1591685" cy="539068"/>
              <a:chOff x="4361" y="976"/>
              <a:chExt cx="941" cy="367"/>
            </a:xfrm>
            <a:solidFill>
              <a:schemeClr val="accent1"/>
            </a:solidFill>
          </p:grpSpPr>
          <p:sp>
            <p:nvSpPr>
              <p:cNvPr id="14388" name="Rectangle 53"/>
              <p:cNvSpPr>
                <a:spLocks noChangeArrowheads="1"/>
              </p:cNvSpPr>
              <p:nvPr/>
            </p:nvSpPr>
            <p:spPr bwMode="auto">
              <a:xfrm>
                <a:off x="4361" y="976"/>
                <a:ext cx="844"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90" name="Text Box 54"/>
              <p:cNvSpPr txBox="1">
                <a:spLocks noChangeArrowheads="1"/>
              </p:cNvSpPr>
              <p:nvPr/>
            </p:nvSpPr>
            <p:spPr bwMode="auto">
              <a:xfrm>
                <a:off x="4644" y="1020"/>
                <a:ext cx="658"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Commerce</a:t>
                </a:r>
              </a:p>
            </p:txBody>
          </p:sp>
          <p:pic>
            <p:nvPicPr>
              <p:cNvPr id="14390" name="Picture 55"/>
              <p:cNvPicPr>
                <a:picLocks noChangeArrowheads="1"/>
              </p:cNvPicPr>
              <p:nvPr/>
            </p:nvPicPr>
            <p:blipFill>
              <a:blip r:embed="rId6" cstate="print">
                <a:extLst/>
              </a:blip>
              <a:srcRect/>
              <a:stretch>
                <a:fillRect/>
              </a:stretch>
            </p:blipFill>
            <p:spPr bwMode="auto">
              <a:xfrm>
                <a:off x="4370" y="981"/>
                <a:ext cx="345" cy="345"/>
              </a:xfrm>
              <a:prstGeom prst="rect">
                <a:avLst/>
              </a:prstGeom>
              <a:grpFill/>
              <a:ln>
                <a:noFill/>
              </a:ln>
              <a:extLst/>
            </p:spPr>
          </p:pic>
        </p:grpSp>
        <p:sp>
          <p:nvSpPr>
            <p:cNvPr id="19485" name="AutoShape 59"/>
            <p:cNvSpPr>
              <a:spLocks noChangeArrowheads="1"/>
            </p:cNvSpPr>
            <p:nvPr/>
          </p:nvSpPr>
          <p:spPr bwMode="auto">
            <a:xfrm>
              <a:off x="2617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Industry Solutions</a:t>
              </a:r>
            </a:p>
          </p:txBody>
        </p:sp>
        <p:grpSp>
          <p:nvGrpSpPr>
            <p:cNvPr id="18" name="Group 79"/>
            <p:cNvGrpSpPr>
              <a:grpSpLocks/>
            </p:cNvGrpSpPr>
            <p:nvPr/>
          </p:nvGrpSpPr>
          <p:grpSpPr bwMode="auto">
            <a:xfrm>
              <a:off x="6324600" y="4784461"/>
              <a:ext cx="1579564" cy="582613"/>
              <a:chOff x="3842" y="2932"/>
              <a:chExt cx="995" cy="367"/>
            </a:xfrm>
            <a:solidFill>
              <a:schemeClr val="accent1"/>
            </a:solidFill>
          </p:grpSpPr>
          <p:sp>
            <p:nvSpPr>
              <p:cNvPr id="14383" name="Rectangle 80"/>
              <p:cNvSpPr>
                <a:spLocks noChangeArrowheads="1"/>
              </p:cNvSpPr>
              <p:nvPr/>
            </p:nvSpPr>
            <p:spPr bwMode="auto">
              <a:xfrm>
                <a:off x="3842" y="2932"/>
                <a:ext cx="99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pic>
            <p:nvPicPr>
              <p:cNvPr id="14384" name="Picture 81"/>
              <p:cNvPicPr>
                <a:picLocks noChangeArrowheads="1"/>
              </p:cNvPicPr>
              <p:nvPr/>
            </p:nvPicPr>
            <p:blipFill>
              <a:blip r:embed="rId7" cstate="print">
                <a:extLst/>
              </a:blip>
              <a:srcRect/>
              <a:stretch>
                <a:fillRect/>
              </a:stretch>
            </p:blipFill>
            <p:spPr bwMode="auto">
              <a:xfrm>
                <a:off x="3852" y="2945"/>
                <a:ext cx="345" cy="345"/>
              </a:xfrm>
              <a:prstGeom prst="rect">
                <a:avLst/>
              </a:prstGeom>
              <a:grpFill/>
              <a:ln>
                <a:noFill/>
              </a:ln>
              <a:extLst/>
            </p:spPr>
          </p:pic>
          <p:sp>
            <p:nvSpPr>
              <p:cNvPr id="168018" name="Text Box 82"/>
              <p:cNvSpPr txBox="1">
                <a:spLocks noChangeArrowheads="1"/>
              </p:cNvSpPr>
              <p:nvPr/>
            </p:nvSpPr>
            <p:spPr bwMode="auto">
              <a:xfrm>
                <a:off x="4203" y="2976"/>
                <a:ext cx="609" cy="291"/>
              </a:xfrm>
              <a:prstGeom prst="rect">
                <a:avLst/>
              </a:prstGeom>
              <a:grpFill/>
              <a:ln>
                <a:noFill/>
              </a:ln>
              <a:effectLst/>
              <a:extLst/>
            </p:spPr>
            <p:txBody>
              <a:bodyPr wrap="none">
                <a:spAutoFit/>
              </a:bodyPr>
              <a:lstStyle/>
              <a:p>
                <a:pPr>
                  <a:defRPr/>
                </a:pPr>
                <a:r>
                  <a:rPr lang="en-US" altLang="zh-CN" sz="1200" dirty="0">
                    <a:solidFill>
                      <a:srgbClr val="FFFFFF"/>
                    </a:solidFill>
                    <a:latin typeface="Arial" charset="0"/>
                  </a:rPr>
                  <a:t>Middleware</a:t>
                </a:r>
              </a:p>
              <a:p>
                <a:pPr>
                  <a:defRPr/>
                </a:pPr>
                <a:r>
                  <a:rPr lang="en-US" altLang="zh-CN" sz="1200" dirty="0">
                    <a:solidFill>
                      <a:srgbClr val="FFFFFF"/>
                    </a:solidFill>
                    <a:latin typeface="Arial" charset="0"/>
                  </a:rPr>
                  <a:t>Services</a:t>
                </a:r>
              </a:p>
            </p:txBody>
          </p:sp>
        </p:grpSp>
        <p:grpSp>
          <p:nvGrpSpPr>
            <p:cNvPr id="19487" name="Group 51"/>
            <p:cNvGrpSpPr>
              <a:grpSpLocks/>
            </p:cNvGrpSpPr>
            <p:nvPr/>
          </p:nvGrpSpPr>
          <p:grpSpPr bwMode="auto">
            <a:xfrm>
              <a:off x="5373688" y="5559425"/>
              <a:ext cx="309562" cy="309563"/>
              <a:chOff x="5450" y="2203"/>
              <a:chExt cx="195" cy="195"/>
            </a:xfrm>
          </p:grpSpPr>
          <p:sp>
            <p:nvSpPr>
              <p:cNvPr id="19521" name="Oval 49"/>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21554" name="Text Box 50"/>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1</a:t>
                </a:r>
              </a:p>
            </p:txBody>
          </p:sp>
        </p:grpSp>
        <p:grpSp>
          <p:nvGrpSpPr>
            <p:cNvPr id="19488" name="Group 56"/>
            <p:cNvGrpSpPr>
              <a:grpSpLocks/>
            </p:cNvGrpSpPr>
            <p:nvPr/>
          </p:nvGrpSpPr>
          <p:grpSpPr bwMode="auto">
            <a:xfrm>
              <a:off x="2560638" y="4562475"/>
              <a:ext cx="309562" cy="309563"/>
              <a:chOff x="5450" y="2203"/>
              <a:chExt cx="195" cy="195"/>
            </a:xfrm>
          </p:grpSpPr>
          <p:sp>
            <p:nvSpPr>
              <p:cNvPr id="19519" name="Oval 5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5" name="Text Box 58"/>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2</a:t>
                </a:r>
              </a:p>
            </p:txBody>
          </p:sp>
        </p:grpSp>
        <p:grpSp>
          <p:nvGrpSpPr>
            <p:cNvPr id="19489" name="Group 66"/>
            <p:cNvGrpSpPr>
              <a:grpSpLocks/>
            </p:cNvGrpSpPr>
            <p:nvPr/>
          </p:nvGrpSpPr>
          <p:grpSpPr bwMode="auto">
            <a:xfrm>
              <a:off x="1350963" y="2117725"/>
              <a:ext cx="309562" cy="309563"/>
              <a:chOff x="5450" y="2203"/>
              <a:chExt cx="195" cy="195"/>
            </a:xfrm>
          </p:grpSpPr>
          <p:sp>
            <p:nvSpPr>
              <p:cNvPr id="19517" name="Oval 6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6" name="Text Box 68"/>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4</a:t>
                </a:r>
              </a:p>
            </p:txBody>
          </p:sp>
        </p:grpSp>
        <p:grpSp>
          <p:nvGrpSpPr>
            <p:cNvPr id="19490" name="Group 68"/>
            <p:cNvGrpSpPr>
              <a:grpSpLocks/>
            </p:cNvGrpSpPr>
            <p:nvPr/>
          </p:nvGrpSpPr>
          <p:grpSpPr bwMode="auto">
            <a:xfrm>
              <a:off x="6510338" y="5621338"/>
              <a:ext cx="1520825" cy="742950"/>
              <a:chOff x="3878" y="3314"/>
              <a:chExt cx="1167" cy="511"/>
            </a:xfrm>
          </p:grpSpPr>
          <p:pic>
            <p:nvPicPr>
              <p:cNvPr id="195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8" y="3314"/>
                <a:ext cx="116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14" name="Group 46"/>
              <p:cNvGrpSpPr>
                <a:grpSpLocks/>
              </p:cNvGrpSpPr>
              <p:nvPr/>
            </p:nvGrpSpPr>
            <p:grpSpPr bwMode="auto">
              <a:xfrm>
                <a:off x="3940" y="3574"/>
                <a:ext cx="1043" cy="251"/>
                <a:chOff x="4433" y="1312"/>
                <a:chExt cx="1180" cy="323"/>
              </a:xfrm>
            </p:grpSpPr>
            <p:pic>
              <p:nvPicPr>
                <p:cNvPr id="19515" name="Picture 41" descr="Smart_Cloud_wordmark_black-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16" name="Picture 40" descr="ent ent+blu"/>
                <p:cNvPicPr>
                  <a:picLocks noChangeAspect="1" noChangeArrowheads="1"/>
                </p:cNvPicPr>
                <p:nvPr/>
              </p:nvPicPr>
              <p:blipFill>
                <a:blip r:embed="rId10"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552" name="AutoShape 13"/>
            <p:cNvSpPr>
              <a:spLocks noChangeArrowheads="1"/>
            </p:cNvSpPr>
            <p:nvPr/>
          </p:nvSpPr>
          <p:spPr bwMode="auto">
            <a:xfrm>
              <a:off x="153988" y="1133337"/>
              <a:ext cx="786616" cy="5334099"/>
            </a:xfrm>
            <a:prstGeom prst="roundRect">
              <a:avLst>
                <a:gd name="adj" fmla="val 11671"/>
              </a:avLst>
            </a:prstGeom>
            <a:gradFill>
              <a:gsLst>
                <a:gs pos="0">
                  <a:schemeClr val="accent1">
                    <a:lumMod val="60000"/>
                    <a:lumOff val="40000"/>
                  </a:schemeClr>
                </a:gs>
                <a:gs pos="100000">
                  <a:schemeClr val="accent1">
                    <a:lumMod val="75000"/>
                  </a:schemeClr>
                </a:gs>
              </a:gsLst>
              <a:lin ang="5400000" scaled="0"/>
            </a:gradFill>
            <a:ln w="19050" algn="ctr">
              <a:solidFill>
                <a:srgbClr val="969696"/>
              </a:solidFill>
              <a:round/>
              <a:headEnd/>
              <a:tailEnd/>
            </a:ln>
          </p:spPr>
          <p:txBody>
            <a:bodyPr lIns="64008" anchor="ctr"/>
            <a:lstStyle/>
            <a:p>
              <a:pPr>
                <a:defRPr/>
              </a:pPr>
              <a:endParaRPr lang="en-US" altLang="zh-CN" sz="1000" b="1">
                <a:solidFill>
                  <a:srgbClr val="969696"/>
                </a:solidFill>
                <a:ea typeface="MS PGothic" pitchFamily="34" charset="-128"/>
              </a:endParaRPr>
            </a:p>
          </p:txBody>
        </p:sp>
        <p:sp>
          <p:nvSpPr>
            <p:cNvPr id="19492" name="Text Box 70"/>
            <p:cNvSpPr txBox="1">
              <a:spLocks noChangeArrowheads="1"/>
            </p:cNvSpPr>
            <p:nvPr/>
          </p:nvSpPr>
          <p:spPr bwMode="auto">
            <a:xfrm rot="-5400000">
              <a:off x="-1531144" y="3409157"/>
              <a:ext cx="4111625" cy="493712"/>
            </a:xfrm>
            <a:prstGeom prst="rect">
              <a:avLst/>
            </a:prstGeom>
            <a:noFill/>
            <a:ln>
              <a:noFill/>
            </a:ln>
            <a:effectLst>
              <a:prstShdw prst="shdw17" dist="17961" dir="2700000">
                <a:srgbClr val="006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FFFF"/>
                  </a:solidFill>
                  <a:ea typeface="宋体" panose="02010600030101010101" pitchFamily="2" charset="-122"/>
                </a:rPr>
                <a:t>Government and Marketing Coverage:</a:t>
              </a:r>
              <a:br>
                <a:rPr lang="en-US" altLang="zh-CN" b="1">
                  <a:solidFill>
                    <a:srgbClr val="FFFFFF"/>
                  </a:solidFill>
                  <a:ea typeface="宋体" panose="02010600030101010101" pitchFamily="2" charset="-122"/>
                </a:rPr>
              </a:br>
              <a:r>
                <a:rPr lang="en-US" altLang="zh-CN" sz="1200" b="1">
                  <a:solidFill>
                    <a:srgbClr val="FFFFFF"/>
                  </a:solidFill>
                  <a:ea typeface="宋体" panose="02010600030101010101" pitchFamily="2" charset="-122"/>
                </a:rPr>
                <a:t>Setting the Cloud Agenda for the China Market</a:t>
              </a:r>
            </a:p>
          </p:txBody>
        </p:sp>
        <p:sp>
          <p:nvSpPr>
            <p:cNvPr id="19493" name="AutoShape 15"/>
            <p:cNvSpPr>
              <a:spLocks noChangeArrowheads="1"/>
            </p:cNvSpPr>
            <p:nvPr/>
          </p:nvSpPr>
          <p:spPr bwMode="gray">
            <a:xfrm>
              <a:off x="730726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Kenexa</a:t>
              </a:r>
            </a:p>
            <a:p>
              <a:r>
                <a:rPr lang="en-US" altLang="en-US" sz="1000" b="1">
                  <a:solidFill>
                    <a:srgbClr val="7F7F7F"/>
                  </a:solidFill>
                </a:rPr>
                <a:t>Coremetrics</a:t>
              </a:r>
            </a:p>
            <a:p>
              <a:r>
                <a:rPr lang="en-US" altLang="en-US" sz="1000" b="1">
                  <a:solidFill>
                    <a:srgbClr val="7F7F7F"/>
                  </a:solidFill>
                </a:rPr>
                <a:t>Sterling (B2B NW)</a:t>
              </a:r>
            </a:p>
          </p:txBody>
        </p:sp>
        <p:sp>
          <p:nvSpPr>
            <p:cNvPr id="19494" name="AutoShape 15"/>
            <p:cNvSpPr>
              <a:spLocks noChangeArrowheads="1"/>
            </p:cNvSpPr>
            <p:nvPr/>
          </p:nvSpPr>
          <p:spPr bwMode="gray">
            <a:xfrm>
              <a:off x="257651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90+ SaaS offerings</a:t>
              </a:r>
            </a:p>
          </p:txBody>
        </p:sp>
        <p:sp>
          <p:nvSpPr>
            <p:cNvPr id="19495" name="AutoShape 15"/>
            <p:cNvSpPr>
              <a:spLocks noChangeArrowheads="1"/>
            </p:cNvSpPr>
            <p:nvPr/>
          </p:nvSpPr>
          <p:spPr bwMode="gray">
            <a:xfrm>
              <a:off x="4154488"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Cast Iron</a:t>
              </a:r>
            </a:p>
            <a:p>
              <a:r>
                <a:rPr lang="en-US" altLang="en-US" sz="1000" b="1">
                  <a:solidFill>
                    <a:srgbClr val="7F7F7F"/>
                  </a:solidFill>
                </a:rPr>
                <a:t>Fiberlink</a:t>
              </a:r>
            </a:p>
            <a:p>
              <a:r>
                <a:rPr lang="en-US" altLang="en-US" sz="1000" b="1">
                  <a:solidFill>
                    <a:srgbClr val="7F7F7F"/>
                  </a:solidFill>
                </a:rPr>
                <a:t>Social Business</a:t>
              </a:r>
              <a:endParaRPr lang="zh-CN" altLang="en-US" sz="1000" b="1">
                <a:solidFill>
                  <a:srgbClr val="7F7F7F"/>
                </a:solidFill>
                <a:ea typeface="宋体" panose="02010600030101010101" pitchFamily="2" charset="-122"/>
              </a:endParaRPr>
            </a:p>
          </p:txBody>
        </p:sp>
        <p:sp>
          <p:nvSpPr>
            <p:cNvPr id="19496" name="TextBox 35"/>
            <p:cNvSpPr txBox="1">
              <a:spLocks noChangeArrowheads="1"/>
            </p:cNvSpPr>
            <p:nvPr/>
          </p:nvSpPr>
          <p:spPr bwMode="auto">
            <a:xfrm>
              <a:off x="2636838"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define entry strategy</a:t>
              </a:r>
              <a:endParaRPr lang="zh-CN" altLang="en-US" sz="1000">
                <a:solidFill>
                  <a:srgbClr val="000000"/>
                </a:solidFill>
                <a:ea typeface="宋体" panose="02010600030101010101" pitchFamily="2" charset="-122"/>
              </a:endParaRPr>
            </a:p>
          </p:txBody>
        </p:sp>
        <p:sp>
          <p:nvSpPr>
            <p:cNvPr id="19497" name="AutoShape 15"/>
            <p:cNvSpPr>
              <a:spLocks noChangeArrowheads="1"/>
            </p:cNvSpPr>
            <p:nvPr/>
          </p:nvSpPr>
          <p:spPr bwMode="gray">
            <a:xfrm>
              <a:off x="5730875" y="3025775"/>
              <a:ext cx="1406525"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Algo Risk Analytics</a:t>
              </a:r>
            </a:p>
            <a:p>
              <a:r>
                <a:rPr lang="en-US" altLang="en-US" sz="1000" b="1">
                  <a:solidFill>
                    <a:srgbClr val="7F7F7F"/>
                  </a:solidFill>
                </a:rPr>
                <a:t>Trusteer</a:t>
              </a:r>
            </a:p>
            <a:p>
              <a:r>
                <a:rPr lang="en-US" altLang="en-US" sz="1000" b="1">
                  <a:solidFill>
                    <a:srgbClr val="7F7F7F"/>
                  </a:solidFill>
                </a:rPr>
                <a:t>Demandtec</a:t>
              </a:r>
            </a:p>
          </p:txBody>
        </p:sp>
        <p:sp>
          <p:nvSpPr>
            <p:cNvPr id="19498" name="TextBox 35"/>
            <p:cNvSpPr txBox="1">
              <a:spLocks noChangeArrowheads="1"/>
            </p:cNvSpPr>
            <p:nvPr/>
          </p:nvSpPr>
          <p:spPr bwMode="auto">
            <a:xfrm>
              <a:off x="4202113"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address VATS license req’t</a:t>
              </a:r>
              <a:endParaRPr lang="zh-CN" altLang="en-US" sz="1000">
                <a:solidFill>
                  <a:srgbClr val="000000"/>
                </a:solidFill>
                <a:ea typeface="宋体" panose="02010600030101010101" pitchFamily="2" charset="-122"/>
              </a:endParaRPr>
            </a:p>
          </p:txBody>
        </p:sp>
        <p:sp>
          <p:nvSpPr>
            <p:cNvPr id="19499" name="TextBox 35"/>
            <p:cNvSpPr txBox="1">
              <a:spLocks noChangeArrowheads="1"/>
            </p:cNvSpPr>
            <p:nvPr/>
          </p:nvSpPr>
          <p:spPr bwMode="auto">
            <a:xfrm>
              <a:off x="5746750" y="3617913"/>
              <a:ext cx="12588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GDC</a:t>
              </a:r>
            </a:p>
            <a:p>
              <a:pPr>
                <a:spcBef>
                  <a:spcPct val="10000"/>
                </a:spcBef>
              </a:pPr>
              <a:r>
                <a:rPr lang="en-US" altLang="zh-CN" sz="1000">
                  <a:solidFill>
                    <a:srgbClr val="000000"/>
                  </a:solidFill>
                  <a:ea typeface="宋体" panose="02010600030101010101" pitchFamily="2" charset="-122"/>
                </a:rPr>
                <a:t>Sell direct / via partner</a:t>
              </a:r>
            </a:p>
          </p:txBody>
        </p:sp>
        <p:sp>
          <p:nvSpPr>
            <p:cNvPr id="19500" name="TextBox 35"/>
            <p:cNvSpPr txBox="1">
              <a:spLocks noChangeArrowheads="1"/>
            </p:cNvSpPr>
            <p:nvPr/>
          </p:nvSpPr>
          <p:spPr bwMode="auto">
            <a:xfrm>
              <a:off x="7335838" y="3617913"/>
              <a:ext cx="14303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IBM local DC</a:t>
              </a:r>
            </a:p>
            <a:p>
              <a:pPr>
                <a:spcBef>
                  <a:spcPct val="10000"/>
                </a:spcBef>
              </a:pPr>
              <a:r>
                <a:rPr lang="en-US" altLang="zh-CN" sz="1000">
                  <a:solidFill>
                    <a:srgbClr val="000000"/>
                  </a:solidFill>
                  <a:ea typeface="宋体" panose="02010600030101010101" pitchFamily="2" charset="-122"/>
                </a:rPr>
                <a:t>Sell via licensed partner</a:t>
              </a:r>
            </a:p>
          </p:txBody>
        </p:sp>
        <p:sp>
          <p:nvSpPr>
            <p:cNvPr id="19501" name="AutoShape 111"/>
            <p:cNvSpPr>
              <a:spLocks/>
            </p:cNvSpPr>
            <p:nvPr/>
          </p:nvSpPr>
          <p:spPr bwMode="auto">
            <a:xfrm rot="5400000" flipV="1">
              <a:off x="6325394" y="692944"/>
              <a:ext cx="160337" cy="4492625"/>
            </a:xfrm>
            <a:prstGeom prst="leftBrace">
              <a:avLst>
                <a:gd name="adj1" fmla="val 233499"/>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2" name="TextBox 35"/>
            <p:cNvSpPr txBox="1">
              <a:spLocks noChangeArrowheads="1"/>
            </p:cNvSpPr>
            <p:nvPr/>
          </p:nvSpPr>
          <p:spPr bwMode="auto">
            <a:xfrm>
              <a:off x="4770438" y="2693988"/>
              <a:ext cx="32448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Expand the ecosystem for offerings already in China</a:t>
              </a:r>
              <a:endParaRPr lang="zh-CN" altLang="en-US" sz="1000" b="1">
                <a:solidFill>
                  <a:srgbClr val="000000"/>
                </a:solidFill>
                <a:ea typeface="宋体" panose="02010600030101010101" pitchFamily="2" charset="-122"/>
              </a:endParaRPr>
            </a:p>
          </p:txBody>
        </p:sp>
        <p:sp>
          <p:nvSpPr>
            <p:cNvPr id="19503" name="AutoShape 122"/>
            <p:cNvSpPr>
              <a:spLocks/>
            </p:cNvSpPr>
            <p:nvPr/>
          </p:nvSpPr>
          <p:spPr bwMode="auto">
            <a:xfrm rot="5400000" flipV="1">
              <a:off x="3178969" y="2232819"/>
              <a:ext cx="160337" cy="1412875"/>
            </a:xfrm>
            <a:prstGeom prst="leftBrace">
              <a:avLst>
                <a:gd name="adj1" fmla="val 73433"/>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4" name="TextBox 35"/>
            <p:cNvSpPr txBox="1">
              <a:spLocks noChangeArrowheads="1"/>
            </p:cNvSpPr>
            <p:nvPr/>
          </p:nvSpPr>
          <p:spPr bwMode="auto">
            <a:xfrm>
              <a:off x="2459038" y="2681288"/>
              <a:ext cx="1600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Land IBM SaaS in China</a:t>
              </a:r>
              <a:endParaRPr lang="zh-CN" altLang="en-US" sz="1000" b="1">
                <a:solidFill>
                  <a:srgbClr val="000000"/>
                </a:solidFill>
                <a:ea typeface="宋体" panose="02010600030101010101" pitchFamily="2" charset="-122"/>
              </a:endParaRPr>
            </a:p>
          </p:txBody>
        </p:sp>
        <p:pic>
          <p:nvPicPr>
            <p:cNvPr id="19505"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1588" y="1268413"/>
              <a:ext cx="354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44600" y="3186113"/>
              <a:ext cx="3540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3" descr="gov.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14438" y="4740275"/>
              <a:ext cx="354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8"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4438" y="5695950"/>
              <a:ext cx="35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9" name="Slide Number Placeholder 8"/>
            <p:cNvSpPr txBox="1">
              <a:spLocks/>
            </p:cNvSpPr>
            <p:nvPr/>
          </p:nvSpPr>
          <p:spPr bwMode="auto">
            <a:xfrm>
              <a:off x="8532813" y="65627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spcBef>
                  <a:spcPct val="50000"/>
                </a:spcBef>
              </a:pPr>
              <a:fld id="{F4CCB0CE-E487-44EC-BF48-9A9AB1EFCB6E}" type="slidenum">
                <a:rPr lang="zh-CN" altLang="en-US">
                  <a:solidFill>
                    <a:srgbClr val="000000"/>
                  </a:solidFill>
                  <a:ea typeface="宋体" panose="02010600030101010101" pitchFamily="2" charset="-122"/>
                </a:rPr>
                <a:pPr>
                  <a:lnSpc>
                    <a:spcPct val="90000"/>
                  </a:lnSpc>
                  <a:spcBef>
                    <a:spcPct val="50000"/>
                  </a:spcBef>
                </a:pPr>
                <a:t>9</a:t>
              </a:fld>
              <a:endParaRPr lang="en-US" altLang="zh-CN">
                <a:solidFill>
                  <a:srgbClr val="000000"/>
                </a:solidFill>
                <a:ea typeface="宋体" panose="02010600030101010101" pitchFamily="2" charset="-122"/>
              </a:endParaRPr>
            </a:p>
          </p:txBody>
        </p:sp>
        <p:sp>
          <p:nvSpPr>
            <p:cNvPr id="19510" name="AutoShape 59"/>
            <p:cNvSpPr>
              <a:spLocks noChangeArrowheads="1"/>
            </p:cNvSpPr>
            <p:nvPr/>
          </p:nvSpPr>
          <p:spPr bwMode="auto">
            <a:xfrm>
              <a:off x="4132263"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Logistics</a:t>
              </a:r>
            </a:p>
          </p:txBody>
        </p:sp>
        <p:sp>
          <p:nvSpPr>
            <p:cNvPr id="19511" name="AutoShape 59"/>
            <p:cNvSpPr>
              <a:spLocks noChangeArrowheads="1"/>
            </p:cNvSpPr>
            <p:nvPr/>
          </p:nvSpPr>
          <p:spPr bwMode="auto">
            <a:xfrm>
              <a:off x="5665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Banking</a:t>
              </a:r>
            </a:p>
          </p:txBody>
        </p:sp>
        <p:sp>
          <p:nvSpPr>
            <p:cNvPr id="19512" name="AutoShape 59"/>
            <p:cNvSpPr>
              <a:spLocks noChangeArrowheads="1"/>
            </p:cNvSpPr>
            <p:nvPr/>
          </p:nvSpPr>
          <p:spPr bwMode="auto">
            <a:xfrm>
              <a:off x="7270750"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Healthcare</a:t>
              </a:r>
            </a:p>
          </p:txBody>
        </p:sp>
      </p:grpSp>
      <p:sp>
        <p:nvSpPr>
          <p:cNvPr id="19461" name="Rectangle 4"/>
          <p:cNvSpPr>
            <a:spLocks noChangeArrowheads="1"/>
          </p:cNvSpPr>
          <p:nvPr/>
        </p:nvSpPr>
        <p:spPr bwMode="auto">
          <a:xfrm>
            <a:off x="4198938" y="896938"/>
            <a:ext cx="3779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a:solidFill>
                  <a:srgbClr val="000000"/>
                </a:solidFill>
              </a:rPr>
              <a:t>3. Layer industry-specific SaaS;  </a:t>
            </a:r>
          </a:p>
          <a:p>
            <a:r>
              <a:rPr lang="en-US" altLang="en-US" sz="1400" b="1">
                <a:solidFill>
                  <a:srgbClr val="000000"/>
                </a:solidFill>
              </a:rPr>
              <a:t>4. Establish leadership in Industry Cloud</a:t>
            </a:r>
            <a:endParaRPr lang="en-US" altLang="zh-CN" sz="140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rs46EHZtk250pxbS_j9V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gY59.cAUGIazhB5q0I_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UJWnG8iwbEGEkeIL7IqI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ulAiKOxgES8GNDENAyWY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UV3AI4G0..n13..WjhQ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1.xml><?xml version="1.0" encoding="utf-8"?>
<p:tagLst xmlns:a="http://schemas.openxmlformats.org/drawingml/2006/main" xmlns:r="http://schemas.openxmlformats.org/officeDocument/2006/relationships" xmlns:p="http://schemas.openxmlformats.org/presentationml/2006/main">
  <p:tag name="SAVODOCUMENTID" val="1410498"/>
  <p:tag name="SAVOCOMPONENTID" val="f7efe088-f35a-40ee-9aa3-8c530ef2277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FEcK.Tqx02e2RNKdoz9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STLaMVEJEStIFJ7yJXq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heme/theme1.xml><?xml version="1.0" encoding="utf-8"?>
<a:theme xmlns:a="http://schemas.openxmlformats.org/drawingml/2006/main" name="IBM aktuell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aktuell 2013</Template>
  <TotalTime>2848</TotalTime>
  <Words>15634</Words>
  <Application>Microsoft Office PowerPoint</Application>
  <PresentationFormat>On-screen Show (4:3)</PresentationFormat>
  <Paragraphs>2389</Paragraphs>
  <Slides>76</Slides>
  <Notes>43</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106" baseType="lpstr">
      <vt:lpstr>Adobe Heiti Std R</vt:lpstr>
      <vt:lpstr>Bodoni</vt:lpstr>
      <vt:lpstr>Geneva</vt:lpstr>
      <vt:lpstr>Gulim</vt:lpstr>
      <vt:lpstr>Lubalin Demi for IBM</vt:lpstr>
      <vt:lpstr>Lucida Grande</vt:lpstr>
      <vt:lpstr>MS Gothic</vt:lpstr>
      <vt:lpstr>ＭＳ Ｐゴシック</vt:lpstr>
      <vt:lpstr>ＭＳ Ｐゴシック</vt:lpstr>
      <vt:lpstr>Nexa Light</vt:lpstr>
      <vt:lpstr>StarSymbol</vt:lpstr>
      <vt:lpstr>ヒラギノ角ゴ Pro W3</vt:lpstr>
      <vt:lpstr>宋体</vt:lpstr>
      <vt:lpstr>宋体</vt:lpstr>
      <vt:lpstr>微软雅黑</vt:lpstr>
      <vt:lpstr>Arial</vt:lpstr>
      <vt:lpstr>Arial Black</vt:lpstr>
      <vt:lpstr>Arial Bold</vt:lpstr>
      <vt:lpstr>Arial Narrow</vt:lpstr>
      <vt:lpstr>Calibri</vt:lpstr>
      <vt:lpstr>Century</vt:lpstr>
      <vt:lpstr>Courier New</vt:lpstr>
      <vt:lpstr>Helvetica</vt:lpstr>
      <vt:lpstr>Tahoma</vt:lpstr>
      <vt:lpstr>Times</vt:lpstr>
      <vt:lpstr>Times New Roman</vt:lpstr>
      <vt:lpstr>Verdana</vt:lpstr>
      <vt:lpstr>Wingdings</vt:lpstr>
      <vt:lpstr>Wingdings 2</vt:lpstr>
      <vt:lpstr>IBM aktuell 2013</vt:lpstr>
      <vt:lpstr> GBS Cloud Strategy &amp; Offerings</vt:lpstr>
      <vt:lpstr>                    Cloud!</vt:lpstr>
      <vt:lpstr>Cloud is a cornerstone of the IBM and GBS strategy 2014.</vt:lpstr>
      <vt:lpstr>Cloud solutions provide real benefits to our clients.</vt:lpstr>
      <vt:lpstr>PowerPoint Presentation</vt:lpstr>
      <vt:lpstr>Cloud capabilities and solutions are essential building blocks of a future corporate IT environment delivering maximum benefits to the business. </vt:lpstr>
      <vt:lpstr>PowerPoint Presentation</vt:lpstr>
      <vt:lpstr>GCG Cloud : Route to Market (where money will be spent)</vt:lpstr>
      <vt:lpstr>GCG Cloud Strategy</vt:lpstr>
      <vt:lpstr>PowerPoint Presentation</vt:lpstr>
      <vt:lpstr>PowerPoint Presentation</vt:lpstr>
      <vt:lpstr>GCG Cloud Aspiration</vt:lpstr>
      <vt:lpstr>PowerPoint Presentation</vt:lpstr>
      <vt:lpstr>Positioning Enterprise Hybrid Cloud </vt:lpstr>
      <vt:lpstr>We adress the cloud market opportunity as growth initiative to deliver a significant contribution to the GBS growth model  – not as separate stream, but integrated into our Sector / Service operating model</vt:lpstr>
      <vt:lpstr>The GBS Cloud portfolio is structured around the components in the different as-a-Service layers and our associated roles. </vt:lpstr>
      <vt:lpstr>PowerPoint Presentation</vt:lpstr>
      <vt:lpstr>GBS Cloud Offerings Overview</vt:lpstr>
      <vt:lpstr>PowerPoint Presentation</vt:lpstr>
      <vt:lpstr>GBS Cloud Development Operations (DevOps) Offering  </vt:lpstr>
      <vt:lpstr>Businesses are challenged to meet time pressures with quality software  ….34% of all new IT Projects deploy late*</vt:lpstr>
      <vt:lpstr>PowerPoint Presentation</vt:lpstr>
      <vt:lpstr>IBM Cloud Dev/Test Managed Services provides private and hybrid cloud solutions to meet your development and test needs</vt:lpstr>
      <vt:lpstr>With IBM Cloud dev/test managed services, you can get support for your entire suite of development and test systems in one place</vt:lpstr>
      <vt:lpstr>PowerPoint Presentation</vt:lpstr>
      <vt:lpstr>Complementary managed support services keep your environment safe, compliant and running …which means teams can be more productive </vt:lpstr>
      <vt:lpstr>IBM Cloud Dev/Test Managed Services provide the option to select and connect the cloud suitable for your business</vt:lpstr>
      <vt:lpstr>Get started with IBM Cloud Dev/Test Managed Services </vt:lpstr>
      <vt:lpstr>PowerPoint Presentation</vt:lpstr>
      <vt:lpstr>Projects can move to the cloud anytime in the application lifecycle</vt:lpstr>
      <vt:lpstr>DST Services &amp; Commercial Value Proposition GBS Smart Cloud Dev &amp; Test Solutions   </vt:lpstr>
      <vt:lpstr>DST at a glance - an IBM GBS ‘home field’ advantage </vt:lpstr>
      <vt:lpstr>PowerPoint Presentation</vt:lpstr>
      <vt:lpstr> DST Strengths &amp; Positioning</vt:lpstr>
      <vt:lpstr>Collaborating with DST</vt:lpstr>
      <vt:lpstr>PowerPoint Presentation</vt:lpstr>
      <vt:lpstr>PowerPoint Presentation</vt:lpstr>
      <vt:lpstr>DST Sample cost for standard dev configurations</vt:lpstr>
      <vt:lpstr>DST Sample cost for standard dev configurations</vt:lpstr>
      <vt:lpstr>DST Engagement Process - Workflow</vt:lpstr>
      <vt:lpstr>Solutions as a Service (SLaaS) Introduction  </vt:lpstr>
      <vt:lpstr>Cloud Solutions-as-a-Service (SLaaS) market context</vt:lpstr>
      <vt:lpstr>What are Cloud Solutions-as-a-Service </vt:lpstr>
      <vt:lpstr>PowerPoint Presentation</vt:lpstr>
      <vt:lpstr>SLaaS Criteria</vt:lpstr>
      <vt:lpstr>Predictive Optimization Analytics (POA)</vt:lpstr>
      <vt:lpstr>PowerPoint Presentation</vt:lpstr>
      <vt:lpstr>Next Best Action (NBA)</vt:lpstr>
      <vt:lpstr>PowerPoint Presentation</vt:lpstr>
      <vt:lpstr>Fraud and Abuse Management System (FAMS)</vt:lpstr>
      <vt:lpstr>PowerPoint Presentation</vt:lpstr>
      <vt:lpstr>Customer Master Data Management (MDM)</vt:lpstr>
      <vt:lpstr>PowerPoint Presentation</vt:lpstr>
      <vt:lpstr>PowerPoint Presentation</vt:lpstr>
      <vt:lpstr>PowerPoint Presentation</vt:lpstr>
      <vt:lpstr>PowerPoint Presentation</vt:lpstr>
      <vt:lpstr>Advisory offering and BVA</vt:lpstr>
      <vt:lpstr>Application Services: AMS Offerings </vt:lpstr>
      <vt:lpstr>Application Services: AMS BVA’s</vt:lpstr>
      <vt:lpstr>Application Services: AIS Offerings </vt:lpstr>
      <vt:lpstr>SAP Offerings </vt:lpstr>
      <vt:lpstr>ISV: Salesforce.com</vt:lpstr>
      <vt:lpstr>PowerPoint Presentation</vt:lpstr>
      <vt:lpstr>ISV: MS Dynamics Offerings and BVA    </vt:lpstr>
      <vt:lpstr>Mobile BVA’s  </vt:lpstr>
      <vt:lpstr>SWG SaaS Offerings</vt:lpstr>
      <vt:lpstr>Industry Solutions</vt:lpstr>
      <vt:lpstr>S&amp;A Offerings  </vt:lpstr>
      <vt:lpstr>WW DST Services</vt:lpstr>
      <vt:lpstr>WW DST Services</vt:lpstr>
      <vt:lpstr>WW DST Services</vt:lpstr>
      <vt:lpstr>AIRBUS Software Factory choose DST Smart Cloud Dev &amp; Test solutions  for their New Delivery Operating Model of Applications Development.  </vt:lpstr>
      <vt:lpstr>PowerPoint Presentation</vt:lpstr>
      <vt:lpstr>PowerPoint Presentation</vt:lpstr>
      <vt:lpstr>SAP Migration project: CMA-CGM choose DST Smart Cloud Dev &amp; Test solutions for their SAP Business Blue Print (BBP)</vt:lpstr>
      <vt:lpstr>Cardinal Health Signature Savings Program choose DST Smart Cloud Dev Test solutions for New Delivery Operating Model of Applications  Development.  </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ToDo‘s London</dc:title>
  <dc:creator>Ralf Essigke</dc:creator>
  <cp:lastModifiedBy>李晋</cp:lastModifiedBy>
  <cp:revision>289</cp:revision>
  <cp:lastPrinted>2014-02-19T16:32:28Z</cp:lastPrinted>
  <dcterms:created xsi:type="dcterms:W3CDTF">2013-02-22T14:27:58Z</dcterms:created>
  <dcterms:modified xsi:type="dcterms:W3CDTF">2015-09-09T15:22:40Z</dcterms:modified>
</cp:coreProperties>
</file>